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6" r:id="rId2"/>
  </p:sldMasterIdLst>
  <p:notesMasterIdLst>
    <p:notesMasterId r:id="rId193"/>
  </p:notesMasterIdLst>
  <p:sldIdLst>
    <p:sldId id="538" r:id="rId3"/>
    <p:sldId id="539" r:id="rId4"/>
    <p:sldId id="540" r:id="rId5"/>
    <p:sldId id="541" r:id="rId6"/>
    <p:sldId id="542" r:id="rId7"/>
    <p:sldId id="543" r:id="rId8"/>
    <p:sldId id="544" r:id="rId9"/>
    <p:sldId id="545" r:id="rId10"/>
    <p:sldId id="546" r:id="rId11"/>
    <p:sldId id="547" r:id="rId12"/>
    <p:sldId id="548" r:id="rId13"/>
    <p:sldId id="549" r:id="rId14"/>
    <p:sldId id="550" r:id="rId15"/>
    <p:sldId id="551" r:id="rId16"/>
    <p:sldId id="552" r:id="rId17"/>
    <p:sldId id="553" r:id="rId18"/>
    <p:sldId id="554" r:id="rId19"/>
    <p:sldId id="555" r:id="rId20"/>
    <p:sldId id="556" r:id="rId21"/>
    <p:sldId id="557" r:id="rId22"/>
    <p:sldId id="558" r:id="rId23"/>
    <p:sldId id="559" r:id="rId24"/>
    <p:sldId id="560" r:id="rId25"/>
    <p:sldId id="561" r:id="rId26"/>
    <p:sldId id="562" r:id="rId27"/>
    <p:sldId id="563" r:id="rId28"/>
    <p:sldId id="564" r:id="rId29"/>
    <p:sldId id="565" r:id="rId30"/>
    <p:sldId id="566" r:id="rId31"/>
    <p:sldId id="567" r:id="rId32"/>
    <p:sldId id="568" r:id="rId33"/>
    <p:sldId id="569" r:id="rId34"/>
    <p:sldId id="570" r:id="rId35"/>
    <p:sldId id="571" r:id="rId36"/>
    <p:sldId id="572" r:id="rId37"/>
    <p:sldId id="573" r:id="rId38"/>
    <p:sldId id="574" r:id="rId39"/>
    <p:sldId id="575" r:id="rId40"/>
    <p:sldId id="576" r:id="rId41"/>
    <p:sldId id="577" r:id="rId42"/>
    <p:sldId id="578" r:id="rId43"/>
    <p:sldId id="579" r:id="rId44"/>
    <p:sldId id="580" r:id="rId45"/>
    <p:sldId id="581" r:id="rId46"/>
    <p:sldId id="582" r:id="rId47"/>
    <p:sldId id="583" r:id="rId48"/>
    <p:sldId id="584" r:id="rId49"/>
    <p:sldId id="585" r:id="rId50"/>
    <p:sldId id="586" r:id="rId51"/>
    <p:sldId id="321" r:id="rId52"/>
    <p:sldId id="323" r:id="rId53"/>
    <p:sldId id="402" r:id="rId54"/>
    <p:sldId id="403" r:id="rId55"/>
    <p:sldId id="404" r:id="rId56"/>
    <p:sldId id="405" r:id="rId57"/>
    <p:sldId id="406" r:id="rId58"/>
    <p:sldId id="407" r:id="rId59"/>
    <p:sldId id="408" r:id="rId60"/>
    <p:sldId id="409" r:id="rId61"/>
    <p:sldId id="410" r:id="rId62"/>
    <p:sldId id="411" r:id="rId63"/>
    <p:sldId id="412" r:id="rId64"/>
    <p:sldId id="413" r:id="rId65"/>
    <p:sldId id="414" r:id="rId66"/>
    <p:sldId id="415" r:id="rId67"/>
    <p:sldId id="416" r:id="rId68"/>
    <p:sldId id="417" r:id="rId69"/>
    <p:sldId id="418" r:id="rId70"/>
    <p:sldId id="419" r:id="rId71"/>
    <p:sldId id="420" r:id="rId72"/>
    <p:sldId id="421" r:id="rId73"/>
    <p:sldId id="422" r:id="rId74"/>
    <p:sldId id="423" r:id="rId75"/>
    <p:sldId id="424" r:id="rId76"/>
    <p:sldId id="425" r:id="rId77"/>
    <p:sldId id="333" r:id="rId78"/>
    <p:sldId id="334" r:id="rId79"/>
    <p:sldId id="335" r:id="rId80"/>
    <p:sldId id="336" r:id="rId81"/>
    <p:sldId id="427" r:id="rId82"/>
    <p:sldId id="337" r:id="rId83"/>
    <p:sldId id="338" r:id="rId84"/>
    <p:sldId id="428" r:id="rId85"/>
    <p:sldId id="429" r:id="rId86"/>
    <p:sldId id="430" r:id="rId87"/>
    <p:sldId id="431" r:id="rId88"/>
    <p:sldId id="432" r:id="rId89"/>
    <p:sldId id="433" r:id="rId90"/>
    <p:sldId id="435" r:id="rId91"/>
    <p:sldId id="434" r:id="rId92"/>
    <p:sldId id="436" r:id="rId93"/>
    <p:sldId id="437" r:id="rId94"/>
    <p:sldId id="438" r:id="rId95"/>
    <p:sldId id="439" r:id="rId96"/>
    <p:sldId id="441" r:id="rId97"/>
    <p:sldId id="442" r:id="rId98"/>
    <p:sldId id="443" r:id="rId99"/>
    <p:sldId id="444" r:id="rId100"/>
    <p:sldId id="466" r:id="rId101"/>
    <p:sldId id="445" r:id="rId102"/>
    <p:sldId id="446" r:id="rId103"/>
    <p:sldId id="447" r:id="rId104"/>
    <p:sldId id="448" r:id="rId105"/>
    <p:sldId id="449" r:id="rId106"/>
    <p:sldId id="450" r:id="rId107"/>
    <p:sldId id="451" r:id="rId108"/>
    <p:sldId id="452" r:id="rId109"/>
    <p:sldId id="453" r:id="rId110"/>
    <p:sldId id="454" r:id="rId111"/>
    <p:sldId id="455" r:id="rId112"/>
    <p:sldId id="456" r:id="rId113"/>
    <p:sldId id="457" r:id="rId114"/>
    <p:sldId id="458" r:id="rId115"/>
    <p:sldId id="459" r:id="rId116"/>
    <p:sldId id="460" r:id="rId117"/>
    <p:sldId id="461" r:id="rId118"/>
    <p:sldId id="462" r:id="rId119"/>
    <p:sldId id="463" r:id="rId120"/>
    <p:sldId id="464" r:id="rId121"/>
    <p:sldId id="465" r:id="rId122"/>
    <p:sldId id="467" r:id="rId123"/>
    <p:sldId id="468" r:id="rId124"/>
    <p:sldId id="469" r:id="rId125"/>
    <p:sldId id="470" r:id="rId126"/>
    <p:sldId id="471" r:id="rId127"/>
    <p:sldId id="472" r:id="rId128"/>
    <p:sldId id="473" r:id="rId129"/>
    <p:sldId id="474" r:id="rId130"/>
    <p:sldId id="475" r:id="rId131"/>
    <p:sldId id="476" r:id="rId132"/>
    <p:sldId id="477" r:id="rId133"/>
    <p:sldId id="478" r:id="rId134"/>
    <p:sldId id="479" r:id="rId135"/>
    <p:sldId id="480" r:id="rId136"/>
    <p:sldId id="481" r:id="rId137"/>
    <p:sldId id="482" r:id="rId138"/>
    <p:sldId id="483" r:id="rId139"/>
    <p:sldId id="484" r:id="rId140"/>
    <p:sldId id="485" r:id="rId141"/>
    <p:sldId id="486" r:id="rId142"/>
    <p:sldId id="487" r:id="rId143"/>
    <p:sldId id="488" r:id="rId144"/>
    <p:sldId id="489" r:id="rId145"/>
    <p:sldId id="490" r:id="rId146"/>
    <p:sldId id="491" r:id="rId147"/>
    <p:sldId id="492" r:id="rId148"/>
    <p:sldId id="493" r:id="rId149"/>
    <p:sldId id="494" r:id="rId150"/>
    <p:sldId id="495" r:id="rId151"/>
    <p:sldId id="496" r:id="rId152"/>
    <p:sldId id="497" r:id="rId153"/>
    <p:sldId id="498" r:id="rId154"/>
    <p:sldId id="499" r:id="rId155"/>
    <p:sldId id="500" r:id="rId156"/>
    <p:sldId id="501" r:id="rId157"/>
    <p:sldId id="502" r:id="rId158"/>
    <p:sldId id="503" r:id="rId159"/>
    <p:sldId id="504" r:id="rId160"/>
    <p:sldId id="505" r:id="rId161"/>
    <p:sldId id="506" r:id="rId162"/>
    <p:sldId id="507" r:id="rId163"/>
    <p:sldId id="508" r:id="rId164"/>
    <p:sldId id="509" r:id="rId165"/>
    <p:sldId id="510" r:id="rId166"/>
    <p:sldId id="511" r:id="rId167"/>
    <p:sldId id="512" r:id="rId168"/>
    <p:sldId id="513" r:id="rId169"/>
    <p:sldId id="514" r:id="rId170"/>
    <p:sldId id="515" r:id="rId171"/>
    <p:sldId id="516" r:id="rId172"/>
    <p:sldId id="517" r:id="rId173"/>
    <p:sldId id="518" r:id="rId174"/>
    <p:sldId id="519" r:id="rId175"/>
    <p:sldId id="520" r:id="rId176"/>
    <p:sldId id="521" r:id="rId177"/>
    <p:sldId id="522" r:id="rId178"/>
    <p:sldId id="523" r:id="rId179"/>
    <p:sldId id="524" r:id="rId180"/>
    <p:sldId id="525" r:id="rId181"/>
    <p:sldId id="526" r:id="rId182"/>
    <p:sldId id="527" r:id="rId183"/>
    <p:sldId id="528" r:id="rId184"/>
    <p:sldId id="529" r:id="rId185"/>
    <p:sldId id="530" r:id="rId186"/>
    <p:sldId id="531" r:id="rId187"/>
    <p:sldId id="532" r:id="rId188"/>
    <p:sldId id="533" r:id="rId189"/>
    <p:sldId id="534" r:id="rId190"/>
    <p:sldId id="535" r:id="rId191"/>
    <p:sldId id="536" r:id="rId1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ython Basics" id="{BA6F2031-37B6-40E8-A69C-8B35692E24EE}">
          <p14:sldIdLst>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Lst>
        </p14:section>
        <p14:section name="Intro to Numpy" id="{275ACF98-F183-4440-B541-9CDF3261B3CA}">
          <p14:sldIdLst>
            <p14:sldId id="321"/>
            <p14:sldId id="323"/>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333"/>
          </p14:sldIdLst>
        </p14:section>
        <p14:section name="Intro to Pandas" id="{34080F7E-FFA5-4A42-8167-3330C9BB3E31}">
          <p14:sldIdLst>
            <p14:sldId id="334"/>
            <p14:sldId id="335"/>
            <p14:sldId id="336"/>
            <p14:sldId id="427"/>
            <p14:sldId id="337"/>
            <p14:sldId id="338"/>
            <p14:sldId id="428"/>
            <p14:sldId id="429"/>
            <p14:sldId id="430"/>
            <p14:sldId id="431"/>
            <p14:sldId id="432"/>
            <p14:sldId id="433"/>
            <p14:sldId id="435"/>
            <p14:sldId id="434"/>
            <p14:sldId id="436"/>
            <p14:sldId id="437"/>
            <p14:sldId id="438"/>
            <p14:sldId id="439"/>
            <p14:sldId id="441"/>
            <p14:sldId id="442"/>
            <p14:sldId id="443"/>
            <p14:sldId id="444"/>
            <p14:sldId id="466"/>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Lst>
        </p14:section>
        <p14:section name="Data Visualization" id="{57E8EF47-F72A-400D-AFE8-BBB19145DFC3}">
          <p14:sldIdLst>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Lst>
        </p14:section>
        <p14:section name="Class Activity" id="{7AD46513-0231-4D82-A3CC-26D96E9AA391}">
          <p14:sldIdLst>
            <p14:sldId id="522"/>
            <p14:sldId id="523"/>
            <p14:sldId id="524"/>
            <p14:sldId id="525"/>
            <p14:sldId id="526"/>
          </p14:sldIdLst>
        </p14:section>
        <p14:section name="Seaborn" id="{4A5A269C-1164-4C7D-BADA-661D1D359B5F}">
          <p14:sldIdLst>
            <p14:sldId id="527"/>
            <p14:sldId id="528"/>
            <p14:sldId id="529"/>
            <p14:sldId id="530"/>
            <p14:sldId id="531"/>
            <p14:sldId id="532"/>
            <p14:sldId id="533"/>
            <p14:sldId id="534"/>
            <p14:sldId id="535"/>
            <p14:sldId id="53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5" d="100"/>
          <a:sy n="85" d="100"/>
        </p:scale>
        <p:origin x="547"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75" Type="http://schemas.openxmlformats.org/officeDocument/2006/relationships/slide" Target="slides/slide173.xml"/><Relationship Id="rId170" Type="http://schemas.openxmlformats.org/officeDocument/2006/relationships/slide" Target="slides/slide168.xml"/><Relationship Id="rId191" Type="http://schemas.openxmlformats.org/officeDocument/2006/relationships/slide" Target="slides/slide189.xml"/><Relationship Id="rId196" Type="http://schemas.openxmlformats.org/officeDocument/2006/relationships/theme" Target="theme/theme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tableStyles" Target="tableStyle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72" Type="http://schemas.openxmlformats.org/officeDocument/2006/relationships/slide" Target="slides/slide170.xml"/><Relationship Id="rId193"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viewProps" Target="viewProps.xml"/><Relationship Id="rId190" Type="http://schemas.openxmlformats.org/officeDocument/2006/relationships/slide" Target="slides/slide188.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F1D9C1-EC64-423B-91BC-C1DACC841D52}"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4888FD0B-C819-4E82-AEC4-79870A48F907}">
      <dgm:prSet/>
      <dgm:spPr/>
      <dgm:t>
        <a:bodyPr/>
        <a:lstStyle/>
        <a:p>
          <a:r>
            <a:rPr lang="en-US"/>
            <a:t>Open CMD</a:t>
          </a:r>
        </a:p>
      </dgm:t>
    </dgm:pt>
    <dgm:pt modelId="{345176CD-E552-4DE4-84B1-9B30AF2C0029}" type="parTrans" cxnId="{DBA845AA-170A-445F-AE0E-8B0F0F55BAF6}">
      <dgm:prSet/>
      <dgm:spPr/>
      <dgm:t>
        <a:bodyPr/>
        <a:lstStyle/>
        <a:p>
          <a:endParaRPr lang="en-US"/>
        </a:p>
      </dgm:t>
    </dgm:pt>
    <dgm:pt modelId="{3B50C2A4-EDBA-45AD-A8D0-731F2F8335E5}" type="sibTrans" cxnId="{DBA845AA-170A-445F-AE0E-8B0F0F55BAF6}">
      <dgm:prSet/>
      <dgm:spPr/>
      <dgm:t>
        <a:bodyPr/>
        <a:lstStyle/>
        <a:p>
          <a:endParaRPr lang="en-US"/>
        </a:p>
      </dgm:t>
    </dgm:pt>
    <dgm:pt modelId="{3F297752-F30F-45A7-89F5-740A95EC8BCE}">
      <dgm:prSet/>
      <dgm:spPr/>
      <dgm:t>
        <a:bodyPr/>
        <a:lstStyle/>
        <a:p>
          <a:r>
            <a:rPr lang="en-US"/>
            <a:t>Type Python with capital ‘P’</a:t>
          </a:r>
        </a:p>
      </dgm:t>
    </dgm:pt>
    <dgm:pt modelId="{BA2482A2-A848-4DD0-8C08-DFA01A3D4C87}" type="parTrans" cxnId="{46F0663A-2D36-42DA-AFF2-8258E5C685EE}">
      <dgm:prSet/>
      <dgm:spPr/>
      <dgm:t>
        <a:bodyPr/>
        <a:lstStyle/>
        <a:p>
          <a:endParaRPr lang="en-US"/>
        </a:p>
      </dgm:t>
    </dgm:pt>
    <dgm:pt modelId="{57F9307B-C990-4332-AB14-E0B89923A9EF}" type="sibTrans" cxnId="{46F0663A-2D36-42DA-AFF2-8258E5C685EE}">
      <dgm:prSet/>
      <dgm:spPr/>
      <dgm:t>
        <a:bodyPr/>
        <a:lstStyle/>
        <a:p>
          <a:endParaRPr lang="en-US"/>
        </a:p>
      </dgm:t>
    </dgm:pt>
    <dgm:pt modelId="{CB56EA2A-5E27-47A1-AF81-F053BC9AC60C}">
      <dgm:prSet/>
      <dgm:spPr/>
      <dgm:t>
        <a:bodyPr/>
        <a:lstStyle/>
        <a:p>
          <a:r>
            <a:rPr lang="en-US"/>
            <a:t>You can write python script here like (3 +2)</a:t>
          </a:r>
        </a:p>
      </dgm:t>
    </dgm:pt>
    <dgm:pt modelId="{1E14A923-9EEC-4436-9274-A81E105E06A0}" type="parTrans" cxnId="{088D53E7-49AF-4F60-A8F1-0C7D2976E3FD}">
      <dgm:prSet/>
      <dgm:spPr/>
      <dgm:t>
        <a:bodyPr/>
        <a:lstStyle/>
        <a:p>
          <a:endParaRPr lang="en-US"/>
        </a:p>
      </dgm:t>
    </dgm:pt>
    <dgm:pt modelId="{26804A2C-CB4E-497E-959F-4E64320DC6B2}" type="sibTrans" cxnId="{088D53E7-49AF-4F60-A8F1-0C7D2976E3FD}">
      <dgm:prSet/>
      <dgm:spPr/>
      <dgm:t>
        <a:bodyPr/>
        <a:lstStyle/>
        <a:p>
          <a:endParaRPr lang="en-US"/>
        </a:p>
      </dgm:t>
    </dgm:pt>
    <dgm:pt modelId="{A7A43986-AA0C-4D15-AC8D-BD8087DBA3F0}">
      <dgm:prSet/>
      <dgm:spPr/>
      <dgm:t>
        <a:bodyPr/>
        <a:lstStyle/>
        <a:p>
          <a:r>
            <a:rPr lang="en-US"/>
            <a:t>You can use help ()</a:t>
          </a:r>
        </a:p>
      </dgm:t>
    </dgm:pt>
    <dgm:pt modelId="{7BEF3840-D47A-4AA8-862E-D736CFECA425}" type="parTrans" cxnId="{4F83F961-7989-4368-8E07-5B25643D0B1B}">
      <dgm:prSet/>
      <dgm:spPr/>
      <dgm:t>
        <a:bodyPr/>
        <a:lstStyle/>
        <a:p>
          <a:endParaRPr lang="en-US"/>
        </a:p>
      </dgm:t>
    </dgm:pt>
    <dgm:pt modelId="{F35A7FED-CFB4-4C2B-83E8-BC52C6A02E54}" type="sibTrans" cxnId="{4F83F961-7989-4368-8E07-5B25643D0B1B}">
      <dgm:prSet/>
      <dgm:spPr/>
      <dgm:t>
        <a:bodyPr/>
        <a:lstStyle/>
        <a:p>
          <a:endParaRPr lang="en-US"/>
        </a:p>
      </dgm:t>
    </dgm:pt>
    <dgm:pt modelId="{5FF2A0BB-6D15-4CD0-805B-06BE0B8EF49E}">
      <dgm:prSet/>
      <dgm:spPr/>
      <dgm:t>
        <a:bodyPr/>
        <a:lstStyle/>
        <a:p>
          <a:r>
            <a:rPr lang="en-US"/>
            <a:t>You can type ‘topics’ to see topics for help</a:t>
          </a:r>
        </a:p>
      </dgm:t>
    </dgm:pt>
    <dgm:pt modelId="{B6C98888-609A-437F-A1FC-08B26367D645}" type="parTrans" cxnId="{3DFAB9F9-38B2-46A2-A1DF-DDBE2CA52C85}">
      <dgm:prSet/>
      <dgm:spPr/>
      <dgm:t>
        <a:bodyPr/>
        <a:lstStyle/>
        <a:p>
          <a:endParaRPr lang="en-US"/>
        </a:p>
      </dgm:t>
    </dgm:pt>
    <dgm:pt modelId="{F5BD8974-F1FB-45F1-8D0C-5CB842D06C1E}" type="sibTrans" cxnId="{3DFAB9F9-38B2-46A2-A1DF-DDBE2CA52C85}">
      <dgm:prSet/>
      <dgm:spPr/>
      <dgm:t>
        <a:bodyPr/>
        <a:lstStyle/>
        <a:p>
          <a:endParaRPr lang="en-US"/>
        </a:p>
      </dgm:t>
    </dgm:pt>
    <dgm:pt modelId="{9D545A1F-3DD1-4713-876D-F98D0F86AC9E}">
      <dgm:prSet/>
      <dgm:spPr/>
      <dgm:t>
        <a:bodyPr/>
        <a:lstStyle/>
        <a:p>
          <a:r>
            <a:rPr lang="en-US"/>
            <a:t>Types LISTS to see help on LIST</a:t>
          </a:r>
        </a:p>
      </dgm:t>
    </dgm:pt>
    <dgm:pt modelId="{D87D98DC-E821-42A0-A2FB-A374F9338B18}" type="parTrans" cxnId="{2FDE0334-D982-4750-83EF-0DE24F0915D8}">
      <dgm:prSet/>
      <dgm:spPr/>
      <dgm:t>
        <a:bodyPr/>
        <a:lstStyle/>
        <a:p>
          <a:endParaRPr lang="en-US"/>
        </a:p>
      </dgm:t>
    </dgm:pt>
    <dgm:pt modelId="{12538D12-A11E-4C80-A74B-BAFC75ECE386}" type="sibTrans" cxnId="{2FDE0334-D982-4750-83EF-0DE24F0915D8}">
      <dgm:prSet/>
      <dgm:spPr/>
      <dgm:t>
        <a:bodyPr/>
        <a:lstStyle/>
        <a:p>
          <a:endParaRPr lang="en-US"/>
        </a:p>
      </dgm:t>
    </dgm:pt>
    <dgm:pt modelId="{AF7CEE87-D7CD-43C4-86B4-90758DE62AD8}" type="pres">
      <dgm:prSet presAssocID="{7FF1D9C1-EC64-423B-91BC-C1DACC841D52}" presName="vert0" presStyleCnt="0">
        <dgm:presLayoutVars>
          <dgm:dir/>
          <dgm:animOne val="branch"/>
          <dgm:animLvl val="lvl"/>
        </dgm:presLayoutVars>
      </dgm:prSet>
      <dgm:spPr/>
    </dgm:pt>
    <dgm:pt modelId="{2C724A54-D97F-49ED-B386-752608F09B9B}" type="pres">
      <dgm:prSet presAssocID="{4888FD0B-C819-4E82-AEC4-79870A48F907}" presName="thickLine" presStyleLbl="alignNode1" presStyleIdx="0" presStyleCnt="6"/>
      <dgm:spPr/>
    </dgm:pt>
    <dgm:pt modelId="{544834FD-854D-452B-9687-776141E205AA}" type="pres">
      <dgm:prSet presAssocID="{4888FD0B-C819-4E82-AEC4-79870A48F907}" presName="horz1" presStyleCnt="0"/>
      <dgm:spPr/>
    </dgm:pt>
    <dgm:pt modelId="{810ADEFA-E13D-4200-AE3D-4307056D8695}" type="pres">
      <dgm:prSet presAssocID="{4888FD0B-C819-4E82-AEC4-79870A48F907}" presName="tx1" presStyleLbl="revTx" presStyleIdx="0" presStyleCnt="6"/>
      <dgm:spPr/>
    </dgm:pt>
    <dgm:pt modelId="{1C503B4E-29EC-472D-8A91-164FF170B0B2}" type="pres">
      <dgm:prSet presAssocID="{4888FD0B-C819-4E82-AEC4-79870A48F907}" presName="vert1" presStyleCnt="0"/>
      <dgm:spPr/>
    </dgm:pt>
    <dgm:pt modelId="{9F9D9868-E1B3-4708-82A5-3DB1F66F776C}" type="pres">
      <dgm:prSet presAssocID="{3F297752-F30F-45A7-89F5-740A95EC8BCE}" presName="thickLine" presStyleLbl="alignNode1" presStyleIdx="1" presStyleCnt="6"/>
      <dgm:spPr/>
    </dgm:pt>
    <dgm:pt modelId="{A942A159-7A9A-4E3F-88D8-EFF00A4921F6}" type="pres">
      <dgm:prSet presAssocID="{3F297752-F30F-45A7-89F5-740A95EC8BCE}" presName="horz1" presStyleCnt="0"/>
      <dgm:spPr/>
    </dgm:pt>
    <dgm:pt modelId="{64D90930-FD2F-46D8-B7F7-06111F292105}" type="pres">
      <dgm:prSet presAssocID="{3F297752-F30F-45A7-89F5-740A95EC8BCE}" presName="tx1" presStyleLbl="revTx" presStyleIdx="1" presStyleCnt="6"/>
      <dgm:spPr/>
    </dgm:pt>
    <dgm:pt modelId="{B4B14B9E-E340-41E0-A59B-A0BECE97BE83}" type="pres">
      <dgm:prSet presAssocID="{3F297752-F30F-45A7-89F5-740A95EC8BCE}" presName="vert1" presStyleCnt="0"/>
      <dgm:spPr/>
    </dgm:pt>
    <dgm:pt modelId="{D37F29F4-5182-4D4D-AF1C-411C7829BC76}" type="pres">
      <dgm:prSet presAssocID="{CB56EA2A-5E27-47A1-AF81-F053BC9AC60C}" presName="thickLine" presStyleLbl="alignNode1" presStyleIdx="2" presStyleCnt="6"/>
      <dgm:spPr/>
    </dgm:pt>
    <dgm:pt modelId="{FA928358-299A-45BA-930B-A6E7CFF69726}" type="pres">
      <dgm:prSet presAssocID="{CB56EA2A-5E27-47A1-AF81-F053BC9AC60C}" presName="horz1" presStyleCnt="0"/>
      <dgm:spPr/>
    </dgm:pt>
    <dgm:pt modelId="{AA49D1D7-B340-4910-80B0-6015E042C554}" type="pres">
      <dgm:prSet presAssocID="{CB56EA2A-5E27-47A1-AF81-F053BC9AC60C}" presName="tx1" presStyleLbl="revTx" presStyleIdx="2" presStyleCnt="6"/>
      <dgm:spPr/>
    </dgm:pt>
    <dgm:pt modelId="{113F33D9-F288-4628-A6F0-371B0F51CCFD}" type="pres">
      <dgm:prSet presAssocID="{CB56EA2A-5E27-47A1-AF81-F053BC9AC60C}" presName="vert1" presStyleCnt="0"/>
      <dgm:spPr/>
    </dgm:pt>
    <dgm:pt modelId="{537D3C95-A8BC-45B1-9861-4A3527869690}" type="pres">
      <dgm:prSet presAssocID="{A7A43986-AA0C-4D15-AC8D-BD8087DBA3F0}" presName="thickLine" presStyleLbl="alignNode1" presStyleIdx="3" presStyleCnt="6"/>
      <dgm:spPr/>
    </dgm:pt>
    <dgm:pt modelId="{209211D1-4124-463E-A472-5EC3D12317C6}" type="pres">
      <dgm:prSet presAssocID="{A7A43986-AA0C-4D15-AC8D-BD8087DBA3F0}" presName="horz1" presStyleCnt="0"/>
      <dgm:spPr/>
    </dgm:pt>
    <dgm:pt modelId="{B3212CC6-7725-40FE-9A4B-142F019929AD}" type="pres">
      <dgm:prSet presAssocID="{A7A43986-AA0C-4D15-AC8D-BD8087DBA3F0}" presName="tx1" presStyleLbl="revTx" presStyleIdx="3" presStyleCnt="6"/>
      <dgm:spPr/>
    </dgm:pt>
    <dgm:pt modelId="{611BD8C3-9137-42EF-8098-7E951CF7BD81}" type="pres">
      <dgm:prSet presAssocID="{A7A43986-AA0C-4D15-AC8D-BD8087DBA3F0}" presName="vert1" presStyleCnt="0"/>
      <dgm:spPr/>
    </dgm:pt>
    <dgm:pt modelId="{69E6E0C4-A586-4502-B985-08EB9D1571E9}" type="pres">
      <dgm:prSet presAssocID="{5FF2A0BB-6D15-4CD0-805B-06BE0B8EF49E}" presName="thickLine" presStyleLbl="alignNode1" presStyleIdx="4" presStyleCnt="6"/>
      <dgm:spPr/>
    </dgm:pt>
    <dgm:pt modelId="{E7904A02-54EE-4EB1-B86F-DF14C2A5D884}" type="pres">
      <dgm:prSet presAssocID="{5FF2A0BB-6D15-4CD0-805B-06BE0B8EF49E}" presName="horz1" presStyleCnt="0"/>
      <dgm:spPr/>
    </dgm:pt>
    <dgm:pt modelId="{DA8C53B6-4022-499C-8AFF-E5E17FD29EA3}" type="pres">
      <dgm:prSet presAssocID="{5FF2A0BB-6D15-4CD0-805B-06BE0B8EF49E}" presName="tx1" presStyleLbl="revTx" presStyleIdx="4" presStyleCnt="6"/>
      <dgm:spPr/>
    </dgm:pt>
    <dgm:pt modelId="{47130AF3-9D8D-4F2D-ADC5-9B93A5AB5806}" type="pres">
      <dgm:prSet presAssocID="{5FF2A0BB-6D15-4CD0-805B-06BE0B8EF49E}" presName="vert1" presStyleCnt="0"/>
      <dgm:spPr/>
    </dgm:pt>
    <dgm:pt modelId="{24213600-C138-4D0F-8BDA-019F927BCEA5}" type="pres">
      <dgm:prSet presAssocID="{9D545A1F-3DD1-4713-876D-F98D0F86AC9E}" presName="thickLine" presStyleLbl="alignNode1" presStyleIdx="5" presStyleCnt="6"/>
      <dgm:spPr/>
    </dgm:pt>
    <dgm:pt modelId="{C812E9D4-2936-46B9-B5A1-727BBBA734FE}" type="pres">
      <dgm:prSet presAssocID="{9D545A1F-3DD1-4713-876D-F98D0F86AC9E}" presName="horz1" presStyleCnt="0"/>
      <dgm:spPr/>
    </dgm:pt>
    <dgm:pt modelId="{6BCD58E7-C3C8-4FF4-ABEB-BE7C0995DE27}" type="pres">
      <dgm:prSet presAssocID="{9D545A1F-3DD1-4713-876D-F98D0F86AC9E}" presName="tx1" presStyleLbl="revTx" presStyleIdx="5" presStyleCnt="6"/>
      <dgm:spPr/>
    </dgm:pt>
    <dgm:pt modelId="{4A2F7BE4-8708-4863-A660-940128DA9B0F}" type="pres">
      <dgm:prSet presAssocID="{9D545A1F-3DD1-4713-876D-F98D0F86AC9E}" presName="vert1" presStyleCnt="0"/>
      <dgm:spPr/>
    </dgm:pt>
  </dgm:ptLst>
  <dgm:cxnLst>
    <dgm:cxn modelId="{784E7008-59A9-4EF5-BDA3-8D99D7556785}" type="presOf" srcId="{A7A43986-AA0C-4D15-AC8D-BD8087DBA3F0}" destId="{B3212CC6-7725-40FE-9A4B-142F019929AD}" srcOrd="0" destOrd="0" presId="urn:microsoft.com/office/officeart/2008/layout/LinedList"/>
    <dgm:cxn modelId="{68D9002F-F608-4303-8661-B1D61BEC12EF}" type="presOf" srcId="{7FF1D9C1-EC64-423B-91BC-C1DACC841D52}" destId="{AF7CEE87-D7CD-43C4-86B4-90758DE62AD8}" srcOrd="0" destOrd="0" presId="urn:microsoft.com/office/officeart/2008/layout/LinedList"/>
    <dgm:cxn modelId="{2FDE0334-D982-4750-83EF-0DE24F0915D8}" srcId="{7FF1D9C1-EC64-423B-91BC-C1DACC841D52}" destId="{9D545A1F-3DD1-4713-876D-F98D0F86AC9E}" srcOrd="5" destOrd="0" parTransId="{D87D98DC-E821-42A0-A2FB-A374F9338B18}" sibTransId="{12538D12-A11E-4C80-A74B-BAFC75ECE386}"/>
    <dgm:cxn modelId="{46F0663A-2D36-42DA-AFF2-8258E5C685EE}" srcId="{7FF1D9C1-EC64-423B-91BC-C1DACC841D52}" destId="{3F297752-F30F-45A7-89F5-740A95EC8BCE}" srcOrd="1" destOrd="0" parTransId="{BA2482A2-A848-4DD0-8C08-DFA01A3D4C87}" sibTransId="{57F9307B-C990-4332-AB14-E0B89923A9EF}"/>
    <dgm:cxn modelId="{CD0DA740-BFCB-419D-98FF-3D2F59EB6B77}" type="presOf" srcId="{3F297752-F30F-45A7-89F5-740A95EC8BCE}" destId="{64D90930-FD2F-46D8-B7F7-06111F292105}" srcOrd="0" destOrd="0" presId="urn:microsoft.com/office/officeart/2008/layout/LinedList"/>
    <dgm:cxn modelId="{4F83F961-7989-4368-8E07-5B25643D0B1B}" srcId="{7FF1D9C1-EC64-423B-91BC-C1DACC841D52}" destId="{A7A43986-AA0C-4D15-AC8D-BD8087DBA3F0}" srcOrd="3" destOrd="0" parTransId="{7BEF3840-D47A-4AA8-862E-D736CFECA425}" sibTransId="{F35A7FED-CFB4-4C2B-83E8-BC52C6A02E54}"/>
    <dgm:cxn modelId="{E372A14E-3D44-448F-A9EC-5E406DF9C7DF}" type="presOf" srcId="{9D545A1F-3DD1-4713-876D-F98D0F86AC9E}" destId="{6BCD58E7-C3C8-4FF4-ABEB-BE7C0995DE27}" srcOrd="0" destOrd="0" presId="urn:microsoft.com/office/officeart/2008/layout/LinedList"/>
    <dgm:cxn modelId="{2848B15A-1899-4277-BEE9-B7DA58309B65}" type="presOf" srcId="{5FF2A0BB-6D15-4CD0-805B-06BE0B8EF49E}" destId="{DA8C53B6-4022-499C-8AFF-E5E17FD29EA3}" srcOrd="0" destOrd="0" presId="urn:microsoft.com/office/officeart/2008/layout/LinedList"/>
    <dgm:cxn modelId="{659CE383-BFDA-4ED6-897B-DB6E7AFC036A}" type="presOf" srcId="{CB56EA2A-5E27-47A1-AF81-F053BC9AC60C}" destId="{AA49D1D7-B340-4910-80B0-6015E042C554}" srcOrd="0" destOrd="0" presId="urn:microsoft.com/office/officeart/2008/layout/LinedList"/>
    <dgm:cxn modelId="{1D1987A7-9A1E-4FC4-8912-1195B60BB29D}" type="presOf" srcId="{4888FD0B-C819-4E82-AEC4-79870A48F907}" destId="{810ADEFA-E13D-4200-AE3D-4307056D8695}" srcOrd="0" destOrd="0" presId="urn:microsoft.com/office/officeart/2008/layout/LinedList"/>
    <dgm:cxn modelId="{DBA845AA-170A-445F-AE0E-8B0F0F55BAF6}" srcId="{7FF1D9C1-EC64-423B-91BC-C1DACC841D52}" destId="{4888FD0B-C819-4E82-AEC4-79870A48F907}" srcOrd="0" destOrd="0" parTransId="{345176CD-E552-4DE4-84B1-9B30AF2C0029}" sibTransId="{3B50C2A4-EDBA-45AD-A8D0-731F2F8335E5}"/>
    <dgm:cxn modelId="{088D53E7-49AF-4F60-A8F1-0C7D2976E3FD}" srcId="{7FF1D9C1-EC64-423B-91BC-C1DACC841D52}" destId="{CB56EA2A-5E27-47A1-AF81-F053BC9AC60C}" srcOrd="2" destOrd="0" parTransId="{1E14A923-9EEC-4436-9274-A81E105E06A0}" sibTransId="{26804A2C-CB4E-497E-959F-4E64320DC6B2}"/>
    <dgm:cxn modelId="{3DFAB9F9-38B2-46A2-A1DF-DDBE2CA52C85}" srcId="{7FF1D9C1-EC64-423B-91BC-C1DACC841D52}" destId="{5FF2A0BB-6D15-4CD0-805B-06BE0B8EF49E}" srcOrd="4" destOrd="0" parTransId="{B6C98888-609A-437F-A1FC-08B26367D645}" sibTransId="{F5BD8974-F1FB-45F1-8D0C-5CB842D06C1E}"/>
    <dgm:cxn modelId="{96BFC05D-737D-49C3-AA20-435BC20D5AC4}" type="presParOf" srcId="{AF7CEE87-D7CD-43C4-86B4-90758DE62AD8}" destId="{2C724A54-D97F-49ED-B386-752608F09B9B}" srcOrd="0" destOrd="0" presId="urn:microsoft.com/office/officeart/2008/layout/LinedList"/>
    <dgm:cxn modelId="{D23DF565-F3D8-4257-8B57-B236CBCC6C2A}" type="presParOf" srcId="{AF7CEE87-D7CD-43C4-86B4-90758DE62AD8}" destId="{544834FD-854D-452B-9687-776141E205AA}" srcOrd="1" destOrd="0" presId="urn:microsoft.com/office/officeart/2008/layout/LinedList"/>
    <dgm:cxn modelId="{83F56462-F10B-47B9-BB03-366F27004D95}" type="presParOf" srcId="{544834FD-854D-452B-9687-776141E205AA}" destId="{810ADEFA-E13D-4200-AE3D-4307056D8695}" srcOrd="0" destOrd="0" presId="urn:microsoft.com/office/officeart/2008/layout/LinedList"/>
    <dgm:cxn modelId="{B4501BEB-911B-464C-8F4A-F73A2771C574}" type="presParOf" srcId="{544834FD-854D-452B-9687-776141E205AA}" destId="{1C503B4E-29EC-472D-8A91-164FF170B0B2}" srcOrd="1" destOrd="0" presId="urn:microsoft.com/office/officeart/2008/layout/LinedList"/>
    <dgm:cxn modelId="{5FE3287D-8BAD-4EA1-89CD-2AF4282EA27C}" type="presParOf" srcId="{AF7CEE87-D7CD-43C4-86B4-90758DE62AD8}" destId="{9F9D9868-E1B3-4708-82A5-3DB1F66F776C}" srcOrd="2" destOrd="0" presId="urn:microsoft.com/office/officeart/2008/layout/LinedList"/>
    <dgm:cxn modelId="{40A60078-A289-4C9B-913C-600357E44645}" type="presParOf" srcId="{AF7CEE87-D7CD-43C4-86B4-90758DE62AD8}" destId="{A942A159-7A9A-4E3F-88D8-EFF00A4921F6}" srcOrd="3" destOrd="0" presId="urn:microsoft.com/office/officeart/2008/layout/LinedList"/>
    <dgm:cxn modelId="{4757E048-D64C-41A6-96FE-22039B7900E8}" type="presParOf" srcId="{A942A159-7A9A-4E3F-88D8-EFF00A4921F6}" destId="{64D90930-FD2F-46D8-B7F7-06111F292105}" srcOrd="0" destOrd="0" presId="urn:microsoft.com/office/officeart/2008/layout/LinedList"/>
    <dgm:cxn modelId="{C1508D27-E41B-41F6-8F46-422D0AF9DDBD}" type="presParOf" srcId="{A942A159-7A9A-4E3F-88D8-EFF00A4921F6}" destId="{B4B14B9E-E340-41E0-A59B-A0BECE97BE83}" srcOrd="1" destOrd="0" presId="urn:microsoft.com/office/officeart/2008/layout/LinedList"/>
    <dgm:cxn modelId="{07A908E8-9D77-400A-B975-A74F7F64314F}" type="presParOf" srcId="{AF7CEE87-D7CD-43C4-86B4-90758DE62AD8}" destId="{D37F29F4-5182-4D4D-AF1C-411C7829BC76}" srcOrd="4" destOrd="0" presId="urn:microsoft.com/office/officeart/2008/layout/LinedList"/>
    <dgm:cxn modelId="{C9CA944A-99E9-459D-AF50-86243BF50956}" type="presParOf" srcId="{AF7CEE87-D7CD-43C4-86B4-90758DE62AD8}" destId="{FA928358-299A-45BA-930B-A6E7CFF69726}" srcOrd="5" destOrd="0" presId="urn:microsoft.com/office/officeart/2008/layout/LinedList"/>
    <dgm:cxn modelId="{270FD6E6-CD79-4DB7-B11C-9287AE0DC091}" type="presParOf" srcId="{FA928358-299A-45BA-930B-A6E7CFF69726}" destId="{AA49D1D7-B340-4910-80B0-6015E042C554}" srcOrd="0" destOrd="0" presId="urn:microsoft.com/office/officeart/2008/layout/LinedList"/>
    <dgm:cxn modelId="{72545B4F-AFA0-4EEA-8CD2-58E0829EED9A}" type="presParOf" srcId="{FA928358-299A-45BA-930B-A6E7CFF69726}" destId="{113F33D9-F288-4628-A6F0-371B0F51CCFD}" srcOrd="1" destOrd="0" presId="urn:microsoft.com/office/officeart/2008/layout/LinedList"/>
    <dgm:cxn modelId="{BE811574-77F0-4498-AC3F-5BF29A4ADEB8}" type="presParOf" srcId="{AF7CEE87-D7CD-43C4-86B4-90758DE62AD8}" destId="{537D3C95-A8BC-45B1-9861-4A3527869690}" srcOrd="6" destOrd="0" presId="urn:microsoft.com/office/officeart/2008/layout/LinedList"/>
    <dgm:cxn modelId="{1B9FC9C9-7B0A-47F0-96DF-EC2A4D5695FD}" type="presParOf" srcId="{AF7CEE87-D7CD-43C4-86B4-90758DE62AD8}" destId="{209211D1-4124-463E-A472-5EC3D12317C6}" srcOrd="7" destOrd="0" presId="urn:microsoft.com/office/officeart/2008/layout/LinedList"/>
    <dgm:cxn modelId="{8813CD39-8EF2-4C04-B992-704024358AFA}" type="presParOf" srcId="{209211D1-4124-463E-A472-5EC3D12317C6}" destId="{B3212CC6-7725-40FE-9A4B-142F019929AD}" srcOrd="0" destOrd="0" presId="urn:microsoft.com/office/officeart/2008/layout/LinedList"/>
    <dgm:cxn modelId="{AAACB9F6-F69F-4E54-AAFD-73F45DFFDC42}" type="presParOf" srcId="{209211D1-4124-463E-A472-5EC3D12317C6}" destId="{611BD8C3-9137-42EF-8098-7E951CF7BD81}" srcOrd="1" destOrd="0" presId="urn:microsoft.com/office/officeart/2008/layout/LinedList"/>
    <dgm:cxn modelId="{BD570B3D-B8E8-40BF-941C-275A6B99716B}" type="presParOf" srcId="{AF7CEE87-D7CD-43C4-86B4-90758DE62AD8}" destId="{69E6E0C4-A586-4502-B985-08EB9D1571E9}" srcOrd="8" destOrd="0" presId="urn:microsoft.com/office/officeart/2008/layout/LinedList"/>
    <dgm:cxn modelId="{8CE4AEA2-82F3-448F-ABE2-BD302478E71F}" type="presParOf" srcId="{AF7CEE87-D7CD-43C4-86B4-90758DE62AD8}" destId="{E7904A02-54EE-4EB1-B86F-DF14C2A5D884}" srcOrd="9" destOrd="0" presId="urn:microsoft.com/office/officeart/2008/layout/LinedList"/>
    <dgm:cxn modelId="{A91A5F66-4064-4F72-961B-40449D159FE9}" type="presParOf" srcId="{E7904A02-54EE-4EB1-B86F-DF14C2A5D884}" destId="{DA8C53B6-4022-499C-8AFF-E5E17FD29EA3}" srcOrd="0" destOrd="0" presId="urn:microsoft.com/office/officeart/2008/layout/LinedList"/>
    <dgm:cxn modelId="{EE4E76AB-2FD3-472F-BF59-0A971FC31107}" type="presParOf" srcId="{E7904A02-54EE-4EB1-B86F-DF14C2A5D884}" destId="{47130AF3-9D8D-4F2D-ADC5-9B93A5AB5806}" srcOrd="1" destOrd="0" presId="urn:microsoft.com/office/officeart/2008/layout/LinedList"/>
    <dgm:cxn modelId="{9427E7D5-F9A5-4705-879E-21181D3C072B}" type="presParOf" srcId="{AF7CEE87-D7CD-43C4-86B4-90758DE62AD8}" destId="{24213600-C138-4D0F-8BDA-019F927BCEA5}" srcOrd="10" destOrd="0" presId="urn:microsoft.com/office/officeart/2008/layout/LinedList"/>
    <dgm:cxn modelId="{E5220924-8BCC-4B2F-A725-B6A24C34E8A1}" type="presParOf" srcId="{AF7CEE87-D7CD-43C4-86B4-90758DE62AD8}" destId="{C812E9D4-2936-46B9-B5A1-727BBBA734FE}" srcOrd="11" destOrd="0" presId="urn:microsoft.com/office/officeart/2008/layout/LinedList"/>
    <dgm:cxn modelId="{4AF41EBB-5A4C-494F-B38F-480678AB3C9C}" type="presParOf" srcId="{C812E9D4-2936-46B9-B5A1-727BBBA734FE}" destId="{6BCD58E7-C3C8-4FF4-ABEB-BE7C0995DE27}" srcOrd="0" destOrd="0" presId="urn:microsoft.com/office/officeart/2008/layout/LinedList"/>
    <dgm:cxn modelId="{62A32020-474C-4A5A-BA16-C5E7176D01D5}" type="presParOf" srcId="{C812E9D4-2936-46B9-B5A1-727BBBA734FE}" destId="{4A2F7BE4-8708-4863-A660-940128DA9B0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F3DE13-4F4D-41E7-9FB3-46DD5E5743E9}"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86DE1C70-3261-4A97-98D2-8EF07F0EEB50}">
      <dgm:prSet/>
      <dgm:spPr/>
      <dgm:t>
        <a:bodyPr/>
        <a:lstStyle/>
        <a:p>
          <a:r>
            <a:rPr lang="en-US"/>
            <a:t>Import math</a:t>
          </a:r>
        </a:p>
      </dgm:t>
    </dgm:pt>
    <dgm:pt modelId="{787361CE-34E6-4208-AC75-FC83B8BA4996}" type="parTrans" cxnId="{20609CCA-2258-43B1-B345-95F42B74887B}">
      <dgm:prSet/>
      <dgm:spPr/>
      <dgm:t>
        <a:bodyPr/>
        <a:lstStyle/>
        <a:p>
          <a:endParaRPr lang="en-US"/>
        </a:p>
      </dgm:t>
    </dgm:pt>
    <dgm:pt modelId="{3A4C62FE-A6E7-475C-8212-2BA77348799E}" type="sibTrans" cxnId="{20609CCA-2258-43B1-B345-95F42B74887B}">
      <dgm:prSet/>
      <dgm:spPr/>
      <dgm:t>
        <a:bodyPr/>
        <a:lstStyle/>
        <a:p>
          <a:endParaRPr lang="en-US"/>
        </a:p>
      </dgm:t>
    </dgm:pt>
    <dgm:pt modelId="{1DCAE7DE-F8CF-4FC6-BAEA-B2C8479C1599}">
      <dgm:prSet/>
      <dgm:spPr/>
      <dgm:t>
        <a:bodyPr/>
        <a:lstStyle/>
        <a:p>
          <a:r>
            <a:rPr lang="en-US"/>
            <a:t>X = math.sqrt (25)</a:t>
          </a:r>
        </a:p>
      </dgm:t>
    </dgm:pt>
    <dgm:pt modelId="{1BDEEB30-6FDF-4344-8391-5DD69A2635C4}" type="parTrans" cxnId="{98B25724-0E08-4691-960B-1E61F73FA776}">
      <dgm:prSet/>
      <dgm:spPr/>
      <dgm:t>
        <a:bodyPr/>
        <a:lstStyle/>
        <a:p>
          <a:endParaRPr lang="en-US"/>
        </a:p>
      </dgm:t>
    </dgm:pt>
    <dgm:pt modelId="{5F8145FC-1B62-4839-8A70-B66294D33E71}" type="sibTrans" cxnId="{98B25724-0E08-4691-960B-1E61F73FA776}">
      <dgm:prSet/>
      <dgm:spPr/>
      <dgm:t>
        <a:bodyPr/>
        <a:lstStyle/>
        <a:p>
          <a:endParaRPr lang="en-US"/>
        </a:p>
      </dgm:t>
    </dgm:pt>
    <dgm:pt modelId="{8C1EC1E2-3F04-4B8D-BB98-312B7D4DBA35}">
      <dgm:prSet/>
      <dgm:spPr/>
      <dgm:t>
        <a:bodyPr/>
        <a:lstStyle/>
        <a:p>
          <a:r>
            <a:rPr lang="en-US"/>
            <a:t>Print (math.floor (3.5))</a:t>
          </a:r>
        </a:p>
      </dgm:t>
    </dgm:pt>
    <dgm:pt modelId="{C71F0B1A-1AB3-474B-B062-DADF9970AA6C}" type="parTrans" cxnId="{5A34E7BC-DFE7-44A7-92D8-C2F79493CFB0}">
      <dgm:prSet/>
      <dgm:spPr/>
      <dgm:t>
        <a:bodyPr/>
        <a:lstStyle/>
        <a:p>
          <a:endParaRPr lang="en-US"/>
        </a:p>
      </dgm:t>
    </dgm:pt>
    <dgm:pt modelId="{6492DB5E-C080-4435-B5E2-D6D061A9B4CA}" type="sibTrans" cxnId="{5A34E7BC-DFE7-44A7-92D8-C2F79493CFB0}">
      <dgm:prSet/>
      <dgm:spPr/>
      <dgm:t>
        <a:bodyPr/>
        <a:lstStyle/>
        <a:p>
          <a:endParaRPr lang="en-US"/>
        </a:p>
      </dgm:t>
    </dgm:pt>
    <dgm:pt modelId="{488902EF-F9C2-4037-AFEA-F1C75623C23B}">
      <dgm:prSet/>
      <dgm:spPr/>
      <dgm:t>
        <a:bodyPr/>
        <a:lstStyle/>
        <a:p>
          <a:r>
            <a:rPr lang="en-US" dirty="0"/>
            <a:t>Import math as m (Alias)</a:t>
          </a:r>
        </a:p>
      </dgm:t>
    </dgm:pt>
    <dgm:pt modelId="{C32E4D09-33F4-463E-90D0-475709EE543D}" type="parTrans" cxnId="{B3C3D349-FB70-41E5-B23A-7E655C8FE0D7}">
      <dgm:prSet/>
      <dgm:spPr/>
      <dgm:t>
        <a:bodyPr/>
        <a:lstStyle/>
        <a:p>
          <a:endParaRPr lang="en-US"/>
        </a:p>
      </dgm:t>
    </dgm:pt>
    <dgm:pt modelId="{5995ABA0-C8BF-4A88-A546-9FD2F9242C99}" type="sibTrans" cxnId="{B3C3D349-FB70-41E5-B23A-7E655C8FE0D7}">
      <dgm:prSet/>
      <dgm:spPr/>
      <dgm:t>
        <a:bodyPr/>
        <a:lstStyle/>
        <a:p>
          <a:endParaRPr lang="en-US"/>
        </a:p>
      </dgm:t>
    </dgm:pt>
    <dgm:pt modelId="{CFA6A53E-D43B-42B1-995B-41CD2CFA4FD5}">
      <dgm:prSet/>
      <dgm:spPr/>
      <dgm:t>
        <a:bodyPr/>
        <a:lstStyle/>
        <a:p>
          <a:r>
            <a:rPr lang="en-US"/>
            <a:t>X = m.sqrt (25)</a:t>
          </a:r>
        </a:p>
      </dgm:t>
    </dgm:pt>
    <dgm:pt modelId="{C7AE7619-F87A-4E00-89FA-A324F4087D20}" type="parTrans" cxnId="{151F4F82-C6A1-4087-AE2C-B9790D8C24DD}">
      <dgm:prSet/>
      <dgm:spPr/>
      <dgm:t>
        <a:bodyPr/>
        <a:lstStyle/>
        <a:p>
          <a:endParaRPr lang="en-US"/>
        </a:p>
      </dgm:t>
    </dgm:pt>
    <dgm:pt modelId="{35AE72F3-34CF-4F85-88E8-FDB921015130}" type="sibTrans" cxnId="{151F4F82-C6A1-4087-AE2C-B9790D8C24DD}">
      <dgm:prSet/>
      <dgm:spPr/>
      <dgm:t>
        <a:bodyPr/>
        <a:lstStyle/>
        <a:p>
          <a:endParaRPr lang="en-US"/>
        </a:p>
      </dgm:t>
    </dgm:pt>
    <dgm:pt modelId="{F141B4C2-B152-4183-B761-11C5BED6840A}">
      <dgm:prSet/>
      <dgm:spPr/>
      <dgm:t>
        <a:bodyPr/>
        <a:lstStyle/>
        <a:p>
          <a:r>
            <a:rPr lang="en-US"/>
            <a:t>From math import sqrt, pow</a:t>
          </a:r>
        </a:p>
      </dgm:t>
    </dgm:pt>
    <dgm:pt modelId="{2842B7B1-0170-4995-9A7D-481BFBC547AA}" type="parTrans" cxnId="{A610B4B8-9F1F-465B-9610-45F68D432B16}">
      <dgm:prSet/>
      <dgm:spPr/>
      <dgm:t>
        <a:bodyPr/>
        <a:lstStyle/>
        <a:p>
          <a:endParaRPr lang="en-US"/>
        </a:p>
      </dgm:t>
    </dgm:pt>
    <dgm:pt modelId="{EBD2202C-5819-4309-947D-5EBEE4C79507}" type="sibTrans" cxnId="{A610B4B8-9F1F-465B-9610-45F68D432B16}">
      <dgm:prSet/>
      <dgm:spPr/>
      <dgm:t>
        <a:bodyPr/>
        <a:lstStyle/>
        <a:p>
          <a:endParaRPr lang="en-US"/>
        </a:p>
      </dgm:t>
    </dgm:pt>
    <dgm:pt modelId="{B058A4F8-EA55-45F9-948E-65FB90AFD757}">
      <dgm:prSet/>
      <dgm:spPr/>
      <dgm:t>
        <a:bodyPr/>
        <a:lstStyle/>
        <a:p>
          <a:r>
            <a:rPr lang="en-US"/>
            <a:t>Help (‘math’)</a:t>
          </a:r>
        </a:p>
      </dgm:t>
    </dgm:pt>
    <dgm:pt modelId="{9D1513FC-D452-4AD0-9555-E63BE81F8AA1}" type="parTrans" cxnId="{31382848-3317-44C6-9311-E02DA02527B2}">
      <dgm:prSet/>
      <dgm:spPr/>
      <dgm:t>
        <a:bodyPr/>
        <a:lstStyle/>
        <a:p>
          <a:endParaRPr lang="en-US"/>
        </a:p>
      </dgm:t>
    </dgm:pt>
    <dgm:pt modelId="{FDD19350-3057-4ECC-B7FB-092DBA4D5A33}" type="sibTrans" cxnId="{31382848-3317-44C6-9311-E02DA02527B2}">
      <dgm:prSet/>
      <dgm:spPr/>
      <dgm:t>
        <a:bodyPr/>
        <a:lstStyle/>
        <a:p>
          <a:endParaRPr lang="en-US"/>
        </a:p>
      </dgm:t>
    </dgm:pt>
    <dgm:pt modelId="{19B65B74-36A4-488E-85A5-28455A26EF15}" type="pres">
      <dgm:prSet presAssocID="{96F3DE13-4F4D-41E7-9FB3-46DD5E5743E9}" presName="vert0" presStyleCnt="0">
        <dgm:presLayoutVars>
          <dgm:dir/>
          <dgm:animOne val="branch"/>
          <dgm:animLvl val="lvl"/>
        </dgm:presLayoutVars>
      </dgm:prSet>
      <dgm:spPr/>
    </dgm:pt>
    <dgm:pt modelId="{A58E5D58-A75D-48BE-AA93-5B563D459EEF}" type="pres">
      <dgm:prSet presAssocID="{86DE1C70-3261-4A97-98D2-8EF07F0EEB50}" presName="thickLine" presStyleLbl="alignNode1" presStyleIdx="0" presStyleCnt="7"/>
      <dgm:spPr/>
    </dgm:pt>
    <dgm:pt modelId="{54DE0C34-4BC0-4209-8CE3-8D4185C87D37}" type="pres">
      <dgm:prSet presAssocID="{86DE1C70-3261-4A97-98D2-8EF07F0EEB50}" presName="horz1" presStyleCnt="0"/>
      <dgm:spPr/>
    </dgm:pt>
    <dgm:pt modelId="{1C8BD6E1-A426-4FD0-BB28-3F5DB84F96A4}" type="pres">
      <dgm:prSet presAssocID="{86DE1C70-3261-4A97-98D2-8EF07F0EEB50}" presName="tx1" presStyleLbl="revTx" presStyleIdx="0" presStyleCnt="7"/>
      <dgm:spPr/>
    </dgm:pt>
    <dgm:pt modelId="{63A6425E-3C69-4A37-AF6C-24D8EAE9DAB4}" type="pres">
      <dgm:prSet presAssocID="{86DE1C70-3261-4A97-98D2-8EF07F0EEB50}" presName="vert1" presStyleCnt="0"/>
      <dgm:spPr/>
    </dgm:pt>
    <dgm:pt modelId="{D7D61AC2-829E-4134-9172-AF9A53E60F71}" type="pres">
      <dgm:prSet presAssocID="{1DCAE7DE-F8CF-4FC6-BAEA-B2C8479C1599}" presName="thickLine" presStyleLbl="alignNode1" presStyleIdx="1" presStyleCnt="7"/>
      <dgm:spPr/>
    </dgm:pt>
    <dgm:pt modelId="{E4B00B00-F14A-4714-B0CC-114E2013C9CB}" type="pres">
      <dgm:prSet presAssocID="{1DCAE7DE-F8CF-4FC6-BAEA-B2C8479C1599}" presName="horz1" presStyleCnt="0"/>
      <dgm:spPr/>
    </dgm:pt>
    <dgm:pt modelId="{B161E1C1-3381-42D6-B17C-4F535ACA9795}" type="pres">
      <dgm:prSet presAssocID="{1DCAE7DE-F8CF-4FC6-BAEA-B2C8479C1599}" presName="tx1" presStyleLbl="revTx" presStyleIdx="1" presStyleCnt="7"/>
      <dgm:spPr/>
    </dgm:pt>
    <dgm:pt modelId="{EACA16E6-936F-45C3-8CCB-69F079147173}" type="pres">
      <dgm:prSet presAssocID="{1DCAE7DE-F8CF-4FC6-BAEA-B2C8479C1599}" presName="vert1" presStyleCnt="0"/>
      <dgm:spPr/>
    </dgm:pt>
    <dgm:pt modelId="{89F8817C-4F3D-428F-97E5-E67CA12CA04E}" type="pres">
      <dgm:prSet presAssocID="{8C1EC1E2-3F04-4B8D-BB98-312B7D4DBA35}" presName="thickLine" presStyleLbl="alignNode1" presStyleIdx="2" presStyleCnt="7"/>
      <dgm:spPr/>
    </dgm:pt>
    <dgm:pt modelId="{B4F05C00-DD76-4E3A-9F0D-AE8C6AD31634}" type="pres">
      <dgm:prSet presAssocID="{8C1EC1E2-3F04-4B8D-BB98-312B7D4DBA35}" presName="horz1" presStyleCnt="0"/>
      <dgm:spPr/>
    </dgm:pt>
    <dgm:pt modelId="{8B252AE2-3AB3-47A0-8A4B-436C2C140014}" type="pres">
      <dgm:prSet presAssocID="{8C1EC1E2-3F04-4B8D-BB98-312B7D4DBA35}" presName="tx1" presStyleLbl="revTx" presStyleIdx="2" presStyleCnt="7"/>
      <dgm:spPr/>
    </dgm:pt>
    <dgm:pt modelId="{C16ACCBF-8304-481D-9127-66E0944324EB}" type="pres">
      <dgm:prSet presAssocID="{8C1EC1E2-3F04-4B8D-BB98-312B7D4DBA35}" presName="vert1" presStyleCnt="0"/>
      <dgm:spPr/>
    </dgm:pt>
    <dgm:pt modelId="{7E8520BD-086C-4BBC-BD4A-75CE9E514298}" type="pres">
      <dgm:prSet presAssocID="{488902EF-F9C2-4037-AFEA-F1C75623C23B}" presName="thickLine" presStyleLbl="alignNode1" presStyleIdx="3" presStyleCnt="7"/>
      <dgm:spPr/>
    </dgm:pt>
    <dgm:pt modelId="{AB6D7FF6-4032-4C91-AED4-B7B94D0E2BCA}" type="pres">
      <dgm:prSet presAssocID="{488902EF-F9C2-4037-AFEA-F1C75623C23B}" presName="horz1" presStyleCnt="0"/>
      <dgm:spPr/>
    </dgm:pt>
    <dgm:pt modelId="{AAFD621B-BF8E-4094-BC84-58BCDC6FDFE2}" type="pres">
      <dgm:prSet presAssocID="{488902EF-F9C2-4037-AFEA-F1C75623C23B}" presName="tx1" presStyleLbl="revTx" presStyleIdx="3" presStyleCnt="7"/>
      <dgm:spPr/>
    </dgm:pt>
    <dgm:pt modelId="{F50E7E30-9CA1-4B6F-96AB-3ECF9DFD3179}" type="pres">
      <dgm:prSet presAssocID="{488902EF-F9C2-4037-AFEA-F1C75623C23B}" presName="vert1" presStyleCnt="0"/>
      <dgm:spPr/>
    </dgm:pt>
    <dgm:pt modelId="{C997E474-70AE-4D2F-AF03-93409715C271}" type="pres">
      <dgm:prSet presAssocID="{CFA6A53E-D43B-42B1-995B-41CD2CFA4FD5}" presName="thickLine" presStyleLbl="alignNode1" presStyleIdx="4" presStyleCnt="7"/>
      <dgm:spPr/>
    </dgm:pt>
    <dgm:pt modelId="{56932FDC-3071-4FAA-8EFE-EDE19D9188D7}" type="pres">
      <dgm:prSet presAssocID="{CFA6A53E-D43B-42B1-995B-41CD2CFA4FD5}" presName="horz1" presStyleCnt="0"/>
      <dgm:spPr/>
    </dgm:pt>
    <dgm:pt modelId="{152DA735-332E-4749-A749-36E3705ACB6B}" type="pres">
      <dgm:prSet presAssocID="{CFA6A53E-D43B-42B1-995B-41CD2CFA4FD5}" presName="tx1" presStyleLbl="revTx" presStyleIdx="4" presStyleCnt="7"/>
      <dgm:spPr/>
    </dgm:pt>
    <dgm:pt modelId="{E6CC3D36-2886-460F-BBFF-167F4A1572B3}" type="pres">
      <dgm:prSet presAssocID="{CFA6A53E-D43B-42B1-995B-41CD2CFA4FD5}" presName="vert1" presStyleCnt="0"/>
      <dgm:spPr/>
    </dgm:pt>
    <dgm:pt modelId="{79145D11-33FE-4EFC-915F-549CBF4443A7}" type="pres">
      <dgm:prSet presAssocID="{F141B4C2-B152-4183-B761-11C5BED6840A}" presName="thickLine" presStyleLbl="alignNode1" presStyleIdx="5" presStyleCnt="7"/>
      <dgm:spPr/>
    </dgm:pt>
    <dgm:pt modelId="{FCA825FA-4EEC-4BC2-BE8F-D02F900A6FD0}" type="pres">
      <dgm:prSet presAssocID="{F141B4C2-B152-4183-B761-11C5BED6840A}" presName="horz1" presStyleCnt="0"/>
      <dgm:spPr/>
    </dgm:pt>
    <dgm:pt modelId="{4932494B-9AC9-45C2-A084-C5F3EAF98742}" type="pres">
      <dgm:prSet presAssocID="{F141B4C2-B152-4183-B761-11C5BED6840A}" presName="tx1" presStyleLbl="revTx" presStyleIdx="5" presStyleCnt="7"/>
      <dgm:spPr/>
    </dgm:pt>
    <dgm:pt modelId="{EDEA98A8-DBA3-4CB9-80A7-57FB39DD828F}" type="pres">
      <dgm:prSet presAssocID="{F141B4C2-B152-4183-B761-11C5BED6840A}" presName="vert1" presStyleCnt="0"/>
      <dgm:spPr/>
    </dgm:pt>
    <dgm:pt modelId="{1D015CA5-F4F4-419D-9943-5C3B2F35B685}" type="pres">
      <dgm:prSet presAssocID="{B058A4F8-EA55-45F9-948E-65FB90AFD757}" presName="thickLine" presStyleLbl="alignNode1" presStyleIdx="6" presStyleCnt="7"/>
      <dgm:spPr/>
    </dgm:pt>
    <dgm:pt modelId="{2203DD92-1997-490F-8C0A-EF5BB77CDD0E}" type="pres">
      <dgm:prSet presAssocID="{B058A4F8-EA55-45F9-948E-65FB90AFD757}" presName="horz1" presStyleCnt="0"/>
      <dgm:spPr/>
    </dgm:pt>
    <dgm:pt modelId="{A28BB272-8567-465F-92A5-A247E3529A24}" type="pres">
      <dgm:prSet presAssocID="{B058A4F8-EA55-45F9-948E-65FB90AFD757}" presName="tx1" presStyleLbl="revTx" presStyleIdx="6" presStyleCnt="7"/>
      <dgm:spPr/>
    </dgm:pt>
    <dgm:pt modelId="{6E7A50A6-1C4E-423C-A720-D5DDEDA8D7D4}" type="pres">
      <dgm:prSet presAssocID="{B058A4F8-EA55-45F9-948E-65FB90AFD757}" presName="vert1" presStyleCnt="0"/>
      <dgm:spPr/>
    </dgm:pt>
  </dgm:ptLst>
  <dgm:cxnLst>
    <dgm:cxn modelId="{689C0816-CAD0-4339-A226-0BAA0A9BAA1E}" type="presOf" srcId="{F141B4C2-B152-4183-B761-11C5BED6840A}" destId="{4932494B-9AC9-45C2-A084-C5F3EAF98742}" srcOrd="0" destOrd="0" presId="urn:microsoft.com/office/officeart/2008/layout/LinedList"/>
    <dgm:cxn modelId="{98B25724-0E08-4691-960B-1E61F73FA776}" srcId="{96F3DE13-4F4D-41E7-9FB3-46DD5E5743E9}" destId="{1DCAE7DE-F8CF-4FC6-BAEA-B2C8479C1599}" srcOrd="1" destOrd="0" parTransId="{1BDEEB30-6FDF-4344-8391-5DD69A2635C4}" sibTransId="{5F8145FC-1B62-4839-8A70-B66294D33E71}"/>
    <dgm:cxn modelId="{9CAE1934-B829-4AE8-BDA5-4BDC34A4CA43}" type="presOf" srcId="{96F3DE13-4F4D-41E7-9FB3-46DD5E5743E9}" destId="{19B65B74-36A4-488E-85A5-28455A26EF15}" srcOrd="0" destOrd="0" presId="urn:microsoft.com/office/officeart/2008/layout/LinedList"/>
    <dgm:cxn modelId="{31382848-3317-44C6-9311-E02DA02527B2}" srcId="{96F3DE13-4F4D-41E7-9FB3-46DD5E5743E9}" destId="{B058A4F8-EA55-45F9-948E-65FB90AFD757}" srcOrd="6" destOrd="0" parTransId="{9D1513FC-D452-4AD0-9555-E63BE81F8AA1}" sibTransId="{FDD19350-3057-4ECC-B7FB-092DBA4D5A33}"/>
    <dgm:cxn modelId="{B3C3D349-FB70-41E5-B23A-7E655C8FE0D7}" srcId="{96F3DE13-4F4D-41E7-9FB3-46DD5E5743E9}" destId="{488902EF-F9C2-4037-AFEA-F1C75623C23B}" srcOrd="3" destOrd="0" parTransId="{C32E4D09-33F4-463E-90D0-475709EE543D}" sibTransId="{5995ABA0-C8BF-4A88-A546-9FD2F9242C99}"/>
    <dgm:cxn modelId="{9CB5D36D-AD40-4CB8-9EF8-82EE37141B71}" type="presOf" srcId="{CFA6A53E-D43B-42B1-995B-41CD2CFA4FD5}" destId="{152DA735-332E-4749-A749-36E3705ACB6B}" srcOrd="0" destOrd="0" presId="urn:microsoft.com/office/officeart/2008/layout/LinedList"/>
    <dgm:cxn modelId="{61196054-B335-488C-A942-ACD91D050CF8}" type="presOf" srcId="{B058A4F8-EA55-45F9-948E-65FB90AFD757}" destId="{A28BB272-8567-465F-92A5-A247E3529A24}" srcOrd="0" destOrd="0" presId="urn:microsoft.com/office/officeart/2008/layout/LinedList"/>
    <dgm:cxn modelId="{EE1BD059-6A0C-426A-9D98-128A0BFB1BF2}" type="presOf" srcId="{488902EF-F9C2-4037-AFEA-F1C75623C23B}" destId="{AAFD621B-BF8E-4094-BC84-58BCDC6FDFE2}" srcOrd="0" destOrd="0" presId="urn:microsoft.com/office/officeart/2008/layout/LinedList"/>
    <dgm:cxn modelId="{151F4F82-C6A1-4087-AE2C-B9790D8C24DD}" srcId="{96F3DE13-4F4D-41E7-9FB3-46DD5E5743E9}" destId="{CFA6A53E-D43B-42B1-995B-41CD2CFA4FD5}" srcOrd="4" destOrd="0" parTransId="{C7AE7619-F87A-4E00-89FA-A324F4087D20}" sibTransId="{35AE72F3-34CF-4F85-88E8-FDB921015130}"/>
    <dgm:cxn modelId="{11589A87-DF47-4A72-80B0-13E6C9FE4C73}" type="presOf" srcId="{86DE1C70-3261-4A97-98D2-8EF07F0EEB50}" destId="{1C8BD6E1-A426-4FD0-BB28-3F5DB84F96A4}" srcOrd="0" destOrd="0" presId="urn:microsoft.com/office/officeart/2008/layout/LinedList"/>
    <dgm:cxn modelId="{7D327488-2AFC-4D50-A633-E6F34D97C2AA}" type="presOf" srcId="{8C1EC1E2-3F04-4B8D-BB98-312B7D4DBA35}" destId="{8B252AE2-3AB3-47A0-8A4B-436C2C140014}" srcOrd="0" destOrd="0" presId="urn:microsoft.com/office/officeart/2008/layout/LinedList"/>
    <dgm:cxn modelId="{A610B4B8-9F1F-465B-9610-45F68D432B16}" srcId="{96F3DE13-4F4D-41E7-9FB3-46DD5E5743E9}" destId="{F141B4C2-B152-4183-B761-11C5BED6840A}" srcOrd="5" destOrd="0" parTransId="{2842B7B1-0170-4995-9A7D-481BFBC547AA}" sibTransId="{EBD2202C-5819-4309-947D-5EBEE4C79507}"/>
    <dgm:cxn modelId="{B6DEB8BA-621E-47F5-8672-09FB0ADBE0F4}" type="presOf" srcId="{1DCAE7DE-F8CF-4FC6-BAEA-B2C8479C1599}" destId="{B161E1C1-3381-42D6-B17C-4F535ACA9795}" srcOrd="0" destOrd="0" presId="urn:microsoft.com/office/officeart/2008/layout/LinedList"/>
    <dgm:cxn modelId="{5A34E7BC-DFE7-44A7-92D8-C2F79493CFB0}" srcId="{96F3DE13-4F4D-41E7-9FB3-46DD5E5743E9}" destId="{8C1EC1E2-3F04-4B8D-BB98-312B7D4DBA35}" srcOrd="2" destOrd="0" parTransId="{C71F0B1A-1AB3-474B-B062-DADF9970AA6C}" sibTransId="{6492DB5E-C080-4435-B5E2-D6D061A9B4CA}"/>
    <dgm:cxn modelId="{20609CCA-2258-43B1-B345-95F42B74887B}" srcId="{96F3DE13-4F4D-41E7-9FB3-46DD5E5743E9}" destId="{86DE1C70-3261-4A97-98D2-8EF07F0EEB50}" srcOrd="0" destOrd="0" parTransId="{787361CE-34E6-4208-AC75-FC83B8BA4996}" sibTransId="{3A4C62FE-A6E7-475C-8212-2BA77348799E}"/>
    <dgm:cxn modelId="{942D27C0-23F5-47A1-BF5F-676E7D5ECD8A}" type="presParOf" srcId="{19B65B74-36A4-488E-85A5-28455A26EF15}" destId="{A58E5D58-A75D-48BE-AA93-5B563D459EEF}" srcOrd="0" destOrd="0" presId="urn:microsoft.com/office/officeart/2008/layout/LinedList"/>
    <dgm:cxn modelId="{6625E276-F116-427E-8AE6-B412BB2C9E26}" type="presParOf" srcId="{19B65B74-36A4-488E-85A5-28455A26EF15}" destId="{54DE0C34-4BC0-4209-8CE3-8D4185C87D37}" srcOrd="1" destOrd="0" presId="urn:microsoft.com/office/officeart/2008/layout/LinedList"/>
    <dgm:cxn modelId="{0E1E5B76-89B1-42D0-894C-28D2C0285779}" type="presParOf" srcId="{54DE0C34-4BC0-4209-8CE3-8D4185C87D37}" destId="{1C8BD6E1-A426-4FD0-BB28-3F5DB84F96A4}" srcOrd="0" destOrd="0" presId="urn:microsoft.com/office/officeart/2008/layout/LinedList"/>
    <dgm:cxn modelId="{ED38C682-BEA5-453D-9D5B-7E820F179F43}" type="presParOf" srcId="{54DE0C34-4BC0-4209-8CE3-8D4185C87D37}" destId="{63A6425E-3C69-4A37-AF6C-24D8EAE9DAB4}" srcOrd="1" destOrd="0" presId="urn:microsoft.com/office/officeart/2008/layout/LinedList"/>
    <dgm:cxn modelId="{8AADE202-D5EF-41E2-9FD4-0962D449DF16}" type="presParOf" srcId="{19B65B74-36A4-488E-85A5-28455A26EF15}" destId="{D7D61AC2-829E-4134-9172-AF9A53E60F71}" srcOrd="2" destOrd="0" presId="urn:microsoft.com/office/officeart/2008/layout/LinedList"/>
    <dgm:cxn modelId="{2ADC9C4D-A3EF-426B-97F7-541237C16FA5}" type="presParOf" srcId="{19B65B74-36A4-488E-85A5-28455A26EF15}" destId="{E4B00B00-F14A-4714-B0CC-114E2013C9CB}" srcOrd="3" destOrd="0" presId="urn:microsoft.com/office/officeart/2008/layout/LinedList"/>
    <dgm:cxn modelId="{B6D387B2-AB1D-4434-948D-65D4C07307A5}" type="presParOf" srcId="{E4B00B00-F14A-4714-B0CC-114E2013C9CB}" destId="{B161E1C1-3381-42D6-B17C-4F535ACA9795}" srcOrd="0" destOrd="0" presId="urn:microsoft.com/office/officeart/2008/layout/LinedList"/>
    <dgm:cxn modelId="{86947EE6-3E35-4B1A-956F-AB989F8A96AA}" type="presParOf" srcId="{E4B00B00-F14A-4714-B0CC-114E2013C9CB}" destId="{EACA16E6-936F-45C3-8CCB-69F079147173}" srcOrd="1" destOrd="0" presId="urn:microsoft.com/office/officeart/2008/layout/LinedList"/>
    <dgm:cxn modelId="{395B7910-2F96-4661-AC3D-CE694E88609B}" type="presParOf" srcId="{19B65B74-36A4-488E-85A5-28455A26EF15}" destId="{89F8817C-4F3D-428F-97E5-E67CA12CA04E}" srcOrd="4" destOrd="0" presId="urn:microsoft.com/office/officeart/2008/layout/LinedList"/>
    <dgm:cxn modelId="{7846997C-40BF-4449-9C1A-81CB4F9059FD}" type="presParOf" srcId="{19B65B74-36A4-488E-85A5-28455A26EF15}" destId="{B4F05C00-DD76-4E3A-9F0D-AE8C6AD31634}" srcOrd="5" destOrd="0" presId="urn:microsoft.com/office/officeart/2008/layout/LinedList"/>
    <dgm:cxn modelId="{9926D7C8-4C48-43B7-BBA1-1008F5256F12}" type="presParOf" srcId="{B4F05C00-DD76-4E3A-9F0D-AE8C6AD31634}" destId="{8B252AE2-3AB3-47A0-8A4B-436C2C140014}" srcOrd="0" destOrd="0" presId="urn:microsoft.com/office/officeart/2008/layout/LinedList"/>
    <dgm:cxn modelId="{1C6A2A8B-ADA5-4D37-AFF2-C19A6C50E3E5}" type="presParOf" srcId="{B4F05C00-DD76-4E3A-9F0D-AE8C6AD31634}" destId="{C16ACCBF-8304-481D-9127-66E0944324EB}" srcOrd="1" destOrd="0" presId="urn:microsoft.com/office/officeart/2008/layout/LinedList"/>
    <dgm:cxn modelId="{E4757325-41E5-42EA-B531-702E5D4FD810}" type="presParOf" srcId="{19B65B74-36A4-488E-85A5-28455A26EF15}" destId="{7E8520BD-086C-4BBC-BD4A-75CE9E514298}" srcOrd="6" destOrd="0" presId="urn:microsoft.com/office/officeart/2008/layout/LinedList"/>
    <dgm:cxn modelId="{043E2903-6D23-4059-8E3D-001C7005100A}" type="presParOf" srcId="{19B65B74-36A4-488E-85A5-28455A26EF15}" destId="{AB6D7FF6-4032-4C91-AED4-B7B94D0E2BCA}" srcOrd="7" destOrd="0" presId="urn:microsoft.com/office/officeart/2008/layout/LinedList"/>
    <dgm:cxn modelId="{D6D13706-C5EF-497B-9D89-515A6ACFD98D}" type="presParOf" srcId="{AB6D7FF6-4032-4C91-AED4-B7B94D0E2BCA}" destId="{AAFD621B-BF8E-4094-BC84-58BCDC6FDFE2}" srcOrd="0" destOrd="0" presId="urn:microsoft.com/office/officeart/2008/layout/LinedList"/>
    <dgm:cxn modelId="{A79E88E8-5D73-4ACA-8A1B-F98C921E0A3A}" type="presParOf" srcId="{AB6D7FF6-4032-4C91-AED4-B7B94D0E2BCA}" destId="{F50E7E30-9CA1-4B6F-96AB-3ECF9DFD3179}" srcOrd="1" destOrd="0" presId="urn:microsoft.com/office/officeart/2008/layout/LinedList"/>
    <dgm:cxn modelId="{32096062-269C-47E2-BB84-758740EE8DE4}" type="presParOf" srcId="{19B65B74-36A4-488E-85A5-28455A26EF15}" destId="{C997E474-70AE-4D2F-AF03-93409715C271}" srcOrd="8" destOrd="0" presId="urn:microsoft.com/office/officeart/2008/layout/LinedList"/>
    <dgm:cxn modelId="{789FB3A3-58D1-4171-A981-BCE8288AC76B}" type="presParOf" srcId="{19B65B74-36A4-488E-85A5-28455A26EF15}" destId="{56932FDC-3071-4FAA-8EFE-EDE19D9188D7}" srcOrd="9" destOrd="0" presId="urn:microsoft.com/office/officeart/2008/layout/LinedList"/>
    <dgm:cxn modelId="{35C2C597-BE92-4CA0-9471-01ACEF231D03}" type="presParOf" srcId="{56932FDC-3071-4FAA-8EFE-EDE19D9188D7}" destId="{152DA735-332E-4749-A749-36E3705ACB6B}" srcOrd="0" destOrd="0" presId="urn:microsoft.com/office/officeart/2008/layout/LinedList"/>
    <dgm:cxn modelId="{396F0894-9F25-4AB7-A4BE-EA36E3CC119F}" type="presParOf" srcId="{56932FDC-3071-4FAA-8EFE-EDE19D9188D7}" destId="{E6CC3D36-2886-460F-BBFF-167F4A1572B3}" srcOrd="1" destOrd="0" presId="urn:microsoft.com/office/officeart/2008/layout/LinedList"/>
    <dgm:cxn modelId="{8769C3F2-6917-421A-8051-0F7C66AD3B92}" type="presParOf" srcId="{19B65B74-36A4-488E-85A5-28455A26EF15}" destId="{79145D11-33FE-4EFC-915F-549CBF4443A7}" srcOrd="10" destOrd="0" presId="urn:microsoft.com/office/officeart/2008/layout/LinedList"/>
    <dgm:cxn modelId="{29F6E66D-A326-497C-BC44-1D0601B8C45A}" type="presParOf" srcId="{19B65B74-36A4-488E-85A5-28455A26EF15}" destId="{FCA825FA-4EEC-4BC2-BE8F-D02F900A6FD0}" srcOrd="11" destOrd="0" presId="urn:microsoft.com/office/officeart/2008/layout/LinedList"/>
    <dgm:cxn modelId="{7BE6755C-33AD-465C-BC41-0AE7FEB03A3D}" type="presParOf" srcId="{FCA825FA-4EEC-4BC2-BE8F-D02F900A6FD0}" destId="{4932494B-9AC9-45C2-A084-C5F3EAF98742}" srcOrd="0" destOrd="0" presId="urn:microsoft.com/office/officeart/2008/layout/LinedList"/>
    <dgm:cxn modelId="{94CD86F0-8042-4CAE-A896-15467165EF38}" type="presParOf" srcId="{FCA825FA-4EEC-4BC2-BE8F-D02F900A6FD0}" destId="{EDEA98A8-DBA3-4CB9-80A7-57FB39DD828F}" srcOrd="1" destOrd="0" presId="urn:microsoft.com/office/officeart/2008/layout/LinedList"/>
    <dgm:cxn modelId="{136B86CD-82F6-429D-98DB-E68635D3B31A}" type="presParOf" srcId="{19B65B74-36A4-488E-85A5-28455A26EF15}" destId="{1D015CA5-F4F4-419D-9943-5C3B2F35B685}" srcOrd="12" destOrd="0" presId="urn:microsoft.com/office/officeart/2008/layout/LinedList"/>
    <dgm:cxn modelId="{398F1B0F-24BC-4CA3-9A27-45CB36B20DA1}" type="presParOf" srcId="{19B65B74-36A4-488E-85A5-28455A26EF15}" destId="{2203DD92-1997-490F-8C0A-EF5BB77CDD0E}" srcOrd="13" destOrd="0" presId="urn:microsoft.com/office/officeart/2008/layout/LinedList"/>
    <dgm:cxn modelId="{DCB129D6-CE3C-466D-817C-78696E71D2E0}" type="presParOf" srcId="{2203DD92-1997-490F-8C0A-EF5BB77CDD0E}" destId="{A28BB272-8567-465F-92A5-A247E3529A24}" srcOrd="0" destOrd="0" presId="urn:microsoft.com/office/officeart/2008/layout/LinedList"/>
    <dgm:cxn modelId="{2DDAAA42-F2F4-4D5A-BFFF-A56D5C2A7A6F}" type="presParOf" srcId="{2203DD92-1997-490F-8C0A-EF5BB77CDD0E}" destId="{6E7A50A6-1C4E-423C-A720-D5DDEDA8D7D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070EC1-944C-4501-B3A1-1B580739F6C2}"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9B518EC0-F169-4BD4-A748-D29CA5EF3AB9}">
      <dgm:prSet/>
      <dgm:spPr/>
      <dgm:t>
        <a:bodyPr/>
        <a:lstStyle/>
        <a:p>
          <a:r>
            <a:rPr lang="en-US" dirty="0"/>
            <a:t>x = input ("Enter first value : ")</a:t>
          </a:r>
        </a:p>
      </dgm:t>
    </dgm:pt>
    <dgm:pt modelId="{4487BB86-1BEC-4364-9717-A07A6202FC5C}" type="parTrans" cxnId="{26CC3910-53D7-4B09-AD63-139EDBE85150}">
      <dgm:prSet/>
      <dgm:spPr/>
      <dgm:t>
        <a:bodyPr/>
        <a:lstStyle/>
        <a:p>
          <a:endParaRPr lang="en-US"/>
        </a:p>
      </dgm:t>
    </dgm:pt>
    <dgm:pt modelId="{32B9EBCA-4A4A-4619-99DD-4B02CF575E3D}" type="sibTrans" cxnId="{26CC3910-53D7-4B09-AD63-139EDBE85150}">
      <dgm:prSet/>
      <dgm:spPr/>
      <dgm:t>
        <a:bodyPr/>
        <a:lstStyle/>
        <a:p>
          <a:endParaRPr lang="en-US"/>
        </a:p>
      </dgm:t>
    </dgm:pt>
    <dgm:pt modelId="{74B8720A-16D1-4D92-B388-BCD0FF8EB3C7}">
      <dgm:prSet/>
      <dgm:spPr/>
      <dgm:t>
        <a:bodyPr/>
        <a:lstStyle/>
        <a:p>
          <a:r>
            <a:rPr lang="en-US" dirty="0"/>
            <a:t>num1 = int (x)</a:t>
          </a:r>
        </a:p>
      </dgm:t>
    </dgm:pt>
    <dgm:pt modelId="{E7AB8302-E02E-4CB0-AE6D-20D384D25843}" type="parTrans" cxnId="{3BAC0536-DE39-45F7-B806-31AAA8A39FF4}">
      <dgm:prSet/>
      <dgm:spPr/>
      <dgm:t>
        <a:bodyPr/>
        <a:lstStyle/>
        <a:p>
          <a:endParaRPr lang="en-US"/>
        </a:p>
      </dgm:t>
    </dgm:pt>
    <dgm:pt modelId="{4A127A37-DFB1-496B-B98A-7FE378F0936A}" type="sibTrans" cxnId="{3BAC0536-DE39-45F7-B806-31AAA8A39FF4}">
      <dgm:prSet/>
      <dgm:spPr/>
      <dgm:t>
        <a:bodyPr/>
        <a:lstStyle/>
        <a:p>
          <a:endParaRPr lang="en-US"/>
        </a:p>
      </dgm:t>
    </dgm:pt>
    <dgm:pt modelId="{079D43EA-D03C-440D-8CCA-8754F2EB4F6A}">
      <dgm:prSet/>
      <dgm:spPr/>
      <dgm:t>
        <a:bodyPr/>
        <a:lstStyle/>
        <a:p>
          <a:r>
            <a:rPr lang="en-US" dirty="0"/>
            <a:t>y = input ("Enter second value : ")</a:t>
          </a:r>
        </a:p>
      </dgm:t>
    </dgm:pt>
    <dgm:pt modelId="{A97971BD-6371-4DF1-AB9E-4A6019A98B27}" type="parTrans" cxnId="{6D8E0E3C-A982-4D05-9CA2-384F70F70863}">
      <dgm:prSet/>
      <dgm:spPr/>
      <dgm:t>
        <a:bodyPr/>
        <a:lstStyle/>
        <a:p>
          <a:endParaRPr lang="en-US"/>
        </a:p>
      </dgm:t>
    </dgm:pt>
    <dgm:pt modelId="{11E6F8AF-D5DF-43B8-83E4-C1B411ACCFB1}" type="sibTrans" cxnId="{6D8E0E3C-A982-4D05-9CA2-384F70F70863}">
      <dgm:prSet/>
      <dgm:spPr/>
      <dgm:t>
        <a:bodyPr/>
        <a:lstStyle/>
        <a:p>
          <a:endParaRPr lang="en-US"/>
        </a:p>
      </dgm:t>
    </dgm:pt>
    <dgm:pt modelId="{49E13666-439E-429C-AFED-E5FC4EF1EC40}">
      <dgm:prSet/>
      <dgm:spPr/>
      <dgm:t>
        <a:bodyPr/>
        <a:lstStyle/>
        <a:p>
          <a:r>
            <a:rPr lang="en-US" dirty="0"/>
            <a:t>num2 = int (y)</a:t>
          </a:r>
        </a:p>
      </dgm:t>
    </dgm:pt>
    <dgm:pt modelId="{44752427-65CF-4915-B0AA-A944E7AB3C8E}" type="parTrans" cxnId="{BFF36C50-3327-458C-8476-7154E90C58AD}">
      <dgm:prSet/>
      <dgm:spPr/>
      <dgm:t>
        <a:bodyPr/>
        <a:lstStyle/>
        <a:p>
          <a:endParaRPr lang="en-US"/>
        </a:p>
      </dgm:t>
    </dgm:pt>
    <dgm:pt modelId="{0CD26E97-51C2-4BB8-A208-EFA5CF17A893}" type="sibTrans" cxnId="{BFF36C50-3327-458C-8476-7154E90C58AD}">
      <dgm:prSet/>
      <dgm:spPr/>
      <dgm:t>
        <a:bodyPr/>
        <a:lstStyle/>
        <a:p>
          <a:endParaRPr lang="en-US"/>
        </a:p>
      </dgm:t>
    </dgm:pt>
    <dgm:pt modelId="{0DCA631C-8C2F-49D5-9912-784A2EF07D94}">
      <dgm:prSet/>
      <dgm:spPr/>
      <dgm:t>
        <a:bodyPr/>
        <a:lstStyle/>
        <a:p>
          <a:r>
            <a:rPr lang="en-US" dirty="0"/>
            <a:t>result = num1 + num2</a:t>
          </a:r>
        </a:p>
      </dgm:t>
    </dgm:pt>
    <dgm:pt modelId="{A72414C8-83FE-4E0A-A8FA-68E54E2E614E}" type="parTrans" cxnId="{4490CEAC-4990-400E-85BD-32DEA3677080}">
      <dgm:prSet/>
      <dgm:spPr/>
      <dgm:t>
        <a:bodyPr/>
        <a:lstStyle/>
        <a:p>
          <a:endParaRPr lang="en-US"/>
        </a:p>
      </dgm:t>
    </dgm:pt>
    <dgm:pt modelId="{E86E5BFD-7676-4444-B1EE-7A5597C5ADEF}" type="sibTrans" cxnId="{4490CEAC-4990-400E-85BD-32DEA3677080}">
      <dgm:prSet/>
      <dgm:spPr/>
      <dgm:t>
        <a:bodyPr/>
        <a:lstStyle/>
        <a:p>
          <a:endParaRPr lang="en-US"/>
        </a:p>
      </dgm:t>
    </dgm:pt>
    <dgm:pt modelId="{ED835482-5CCD-41E7-9908-51B5AE1E218E}">
      <dgm:prSet/>
      <dgm:spPr/>
      <dgm:t>
        <a:bodyPr/>
        <a:lstStyle/>
        <a:p>
          <a:r>
            <a:rPr lang="en-US" dirty="0"/>
            <a:t>print (result)</a:t>
          </a:r>
        </a:p>
      </dgm:t>
    </dgm:pt>
    <dgm:pt modelId="{986EE623-9CBD-4169-BAB5-6BAEDE18041A}" type="parTrans" cxnId="{4782E6C5-488A-4576-91ED-257EA82A206F}">
      <dgm:prSet/>
      <dgm:spPr/>
      <dgm:t>
        <a:bodyPr/>
        <a:lstStyle/>
        <a:p>
          <a:endParaRPr lang="en-US"/>
        </a:p>
      </dgm:t>
    </dgm:pt>
    <dgm:pt modelId="{3DB23DDC-5485-4C07-8BCF-5676FE324B22}" type="sibTrans" cxnId="{4782E6C5-488A-4576-91ED-257EA82A206F}">
      <dgm:prSet/>
      <dgm:spPr/>
      <dgm:t>
        <a:bodyPr/>
        <a:lstStyle/>
        <a:p>
          <a:endParaRPr lang="en-US"/>
        </a:p>
      </dgm:t>
    </dgm:pt>
    <dgm:pt modelId="{E239E7C1-CA6F-4031-8A7E-0159112CAB5A}" type="pres">
      <dgm:prSet presAssocID="{CA070EC1-944C-4501-B3A1-1B580739F6C2}" presName="vert0" presStyleCnt="0">
        <dgm:presLayoutVars>
          <dgm:dir/>
          <dgm:animOne val="branch"/>
          <dgm:animLvl val="lvl"/>
        </dgm:presLayoutVars>
      </dgm:prSet>
      <dgm:spPr/>
    </dgm:pt>
    <dgm:pt modelId="{A0090EA9-4D08-4238-8B0C-48AB89545B0D}" type="pres">
      <dgm:prSet presAssocID="{9B518EC0-F169-4BD4-A748-D29CA5EF3AB9}" presName="thickLine" presStyleLbl="alignNode1" presStyleIdx="0" presStyleCnt="6"/>
      <dgm:spPr/>
    </dgm:pt>
    <dgm:pt modelId="{85AF4FE6-5C59-4CC1-8EA5-A8DCC8974124}" type="pres">
      <dgm:prSet presAssocID="{9B518EC0-F169-4BD4-A748-D29CA5EF3AB9}" presName="horz1" presStyleCnt="0"/>
      <dgm:spPr/>
    </dgm:pt>
    <dgm:pt modelId="{D44AA267-1A41-4D40-A3F9-151C66D686E7}" type="pres">
      <dgm:prSet presAssocID="{9B518EC0-F169-4BD4-A748-D29CA5EF3AB9}" presName="tx1" presStyleLbl="revTx" presStyleIdx="0" presStyleCnt="6"/>
      <dgm:spPr/>
    </dgm:pt>
    <dgm:pt modelId="{825F9370-A738-4E00-A294-9D7F15D8E637}" type="pres">
      <dgm:prSet presAssocID="{9B518EC0-F169-4BD4-A748-D29CA5EF3AB9}" presName="vert1" presStyleCnt="0"/>
      <dgm:spPr/>
    </dgm:pt>
    <dgm:pt modelId="{A6F28B38-4E5F-44E7-8667-111127B50481}" type="pres">
      <dgm:prSet presAssocID="{74B8720A-16D1-4D92-B388-BCD0FF8EB3C7}" presName="thickLine" presStyleLbl="alignNode1" presStyleIdx="1" presStyleCnt="6"/>
      <dgm:spPr/>
    </dgm:pt>
    <dgm:pt modelId="{2456DD4B-CACC-4779-B3B4-2B173CF0E2EE}" type="pres">
      <dgm:prSet presAssocID="{74B8720A-16D1-4D92-B388-BCD0FF8EB3C7}" presName="horz1" presStyleCnt="0"/>
      <dgm:spPr/>
    </dgm:pt>
    <dgm:pt modelId="{8846D1A2-CA22-4FAD-91CE-E1AA38A07251}" type="pres">
      <dgm:prSet presAssocID="{74B8720A-16D1-4D92-B388-BCD0FF8EB3C7}" presName="tx1" presStyleLbl="revTx" presStyleIdx="1" presStyleCnt="6"/>
      <dgm:spPr/>
    </dgm:pt>
    <dgm:pt modelId="{42AFB138-FF47-4FE0-BD28-659CE30DEB21}" type="pres">
      <dgm:prSet presAssocID="{74B8720A-16D1-4D92-B388-BCD0FF8EB3C7}" presName="vert1" presStyleCnt="0"/>
      <dgm:spPr/>
    </dgm:pt>
    <dgm:pt modelId="{7EBB98CE-4D76-414C-AC89-8DA95CEE2EA4}" type="pres">
      <dgm:prSet presAssocID="{079D43EA-D03C-440D-8CCA-8754F2EB4F6A}" presName="thickLine" presStyleLbl="alignNode1" presStyleIdx="2" presStyleCnt="6"/>
      <dgm:spPr/>
    </dgm:pt>
    <dgm:pt modelId="{5669FD43-6863-49CA-BA80-6E85A1E41123}" type="pres">
      <dgm:prSet presAssocID="{079D43EA-D03C-440D-8CCA-8754F2EB4F6A}" presName="horz1" presStyleCnt="0"/>
      <dgm:spPr/>
    </dgm:pt>
    <dgm:pt modelId="{969AB73E-98D7-439F-917C-CC1060843592}" type="pres">
      <dgm:prSet presAssocID="{079D43EA-D03C-440D-8CCA-8754F2EB4F6A}" presName="tx1" presStyleLbl="revTx" presStyleIdx="2" presStyleCnt="6"/>
      <dgm:spPr/>
    </dgm:pt>
    <dgm:pt modelId="{927B8DD5-119C-4F00-BB5C-609C0D03206E}" type="pres">
      <dgm:prSet presAssocID="{079D43EA-D03C-440D-8CCA-8754F2EB4F6A}" presName="vert1" presStyleCnt="0"/>
      <dgm:spPr/>
    </dgm:pt>
    <dgm:pt modelId="{33A015C3-F29F-4554-9555-BFB31EF38BE8}" type="pres">
      <dgm:prSet presAssocID="{49E13666-439E-429C-AFED-E5FC4EF1EC40}" presName="thickLine" presStyleLbl="alignNode1" presStyleIdx="3" presStyleCnt="6"/>
      <dgm:spPr/>
    </dgm:pt>
    <dgm:pt modelId="{F52E8A50-6749-42DF-BB55-AE73F469990A}" type="pres">
      <dgm:prSet presAssocID="{49E13666-439E-429C-AFED-E5FC4EF1EC40}" presName="horz1" presStyleCnt="0"/>
      <dgm:spPr/>
    </dgm:pt>
    <dgm:pt modelId="{A25225E6-61E7-4667-A59A-9E72D521736A}" type="pres">
      <dgm:prSet presAssocID="{49E13666-439E-429C-AFED-E5FC4EF1EC40}" presName="tx1" presStyleLbl="revTx" presStyleIdx="3" presStyleCnt="6"/>
      <dgm:spPr/>
    </dgm:pt>
    <dgm:pt modelId="{D37A42CF-913C-4AB7-B0D7-BA4C765EC62E}" type="pres">
      <dgm:prSet presAssocID="{49E13666-439E-429C-AFED-E5FC4EF1EC40}" presName="vert1" presStyleCnt="0"/>
      <dgm:spPr/>
    </dgm:pt>
    <dgm:pt modelId="{3CC3AAA2-021A-4DD3-A9B1-E53B06D05CB3}" type="pres">
      <dgm:prSet presAssocID="{0DCA631C-8C2F-49D5-9912-784A2EF07D94}" presName="thickLine" presStyleLbl="alignNode1" presStyleIdx="4" presStyleCnt="6"/>
      <dgm:spPr/>
    </dgm:pt>
    <dgm:pt modelId="{B55B353E-4D07-4F7F-ABDE-562B156753EA}" type="pres">
      <dgm:prSet presAssocID="{0DCA631C-8C2F-49D5-9912-784A2EF07D94}" presName="horz1" presStyleCnt="0"/>
      <dgm:spPr/>
    </dgm:pt>
    <dgm:pt modelId="{87DC69F9-5A57-4723-BD5C-853668C8FB45}" type="pres">
      <dgm:prSet presAssocID="{0DCA631C-8C2F-49D5-9912-784A2EF07D94}" presName="tx1" presStyleLbl="revTx" presStyleIdx="4" presStyleCnt="6"/>
      <dgm:spPr/>
    </dgm:pt>
    <dgm:pt modelId="{3267C2E3-A9DA-4B52-A1F7-EAA40616AACC}" type="pres">
      <dgm:prSet presAssocID="{0DCA631C-8C2F-49D5-9912-784A2EF07D94}" presName="vert1" presStyleCnt="0"/>
      <dgm:spPr/>
    </dgm:pt>
    <dgm:pt modelId="{6F16C929-F4C1-478B-8B3C-D7F608551548}" type="pres">
      <dgm:prSet presAssocID="{ED835482-5CCD-41E7-9908-51B5AE1E218E}" presName="thickLine" presStyleLbl="alignNode1" presStyleIdx="5" presStyleCnt="6"/>
      <dgm:spPr/>
    </dgm:pt>
    <dgm:pt modelId="{961B6B89-F948-4196-A6D0-4B4A27A6515E}" type="pres">
      <dgm:prSet presAssocID="{ED835482-5CCD-41E7-9908-51B5AE1E218E}" presName="horz1" presStyleCnt="0"/>
      <dgm:spPr/>
    </dgm:pt>
    <dgm:pt modelId="{51341C8D-D24E-47FD-9273-385CACC543A1}" type="pres">
      <dgm:prSet presAssocID="{ED835482-5CCD-41E7-9908-51B5AE1E218E}" presName="tx1" presStyleLbl="revTx" presStyleIdx="5" presStyleCnt="6"/>
      <dgm:spPr/>
    </dgm:pt>
    <dgm:pt modelId="{730E0D77-D3C5-4C9E-BDF7-58AD096231CF}" type="pres">
      <dgm:prSet presAssocID="{ED835482-5CCD-41E7-9908-51B5AE1E218E}" presName="vert1" presStyleCnt="0"/>
      <dgm:spPr/>
    </dgm:pt>
  </dgm:ptLst>
  <dgm:cxnLst>
    <dgm:cxn modelId="{80FD250A-4124-4650-900E-934EB9DCE28E}" type="presOf" srcId="{079D43EA-D03C-440D-8CCA-8754F2EB4F6A}" destId="{969AB73E-98D7-439F-917C-CC1060843592}" srcOrd="0" destOrd="0" presId="urn:microsoft.com/office/officeart/2008/layout/LinedList"/>
    <dgm:cxn modelId="{26CC3910-53D7-4B09-AD63-139EDBE85150}" srcId="{CA070EC1-944C-4501-B3A1-1B580739F6C2}" destId="{9B518EC0-F169-4BD4-A748-D29CA5EF3AB9}" srcOrd="0" destOrd="0" parTransId="{4487BB86-1BEC-4364-9717-A07A6202FC5C}" sibTransId="{32B9EBCA-4A4A-4619-99DD-4B02CF575E3D}"/>
    <dgm:cxn modelId="{D891B719-C9AC-4596-B4F6-0E48664D7BA0}" type="presOf" srcId="{74B8720A-16D1-4D92-B388-BCD0FF8EB3C7}" destId="{8846D1A2-CA22-4FAD-91CE-E1AA38A07251}" srcOrd="0" destOrd="0" presId="urn:microsoft.com/office/officeart/2008/layout/LinedList"/>
    <dgm:cxn modelId="{6BB12E35-AF93-41F5-BEC5-00B98364AA50}" type="presOf" srcId="{49E13666-439E-429C-AFED-E5FC4EF1EC40}" destId="{A25225E6-61E7-4667-A59A-9E72D521736A}" srcOrd="0" destOrd="0" presId="urn:microsoft.com/office/officeart/2008/layout/LinedList"/>
    <dgm:cxn modelId="{3BAC0536-DE39-45F7-B806-31AAA8A39FF4}" srcId="{CA070EC1-944C-4501-B3A1-1B580739F6C2}" destId="{74B8720A-16D1-4D92-B388-BCD0FF8EB3C7}" srcOrd="1" destOrd="0" parTransId="{E7AB8302-E02E-4CB0-AE6D-20D384D25843}" sibTransId="{4A127A37-DFB1-496B-B98A-7FE378F0936A}"/>
    <dgm:cxn modelId="{6D8E0E3C-A982-4D05-9CA2-384F70F70863}" srcId="{CA070EC1-944C-4501-B3A1-1B580739F6C2}" destId="{079D43EA-D03C-440D-8CCA-8754F2EB4F6A}" srcOrd="2" destOrd="0" parTransId="{A97971BD-6371-4DF1-AB9E-4A6019A98B27}" sibTransId="{11E6F8AF-D5DF-43B8-83E4-C1B411ACCFB1}"/>
    <dgm:cxn modelId="{8CD4B96D-1DB0-49C6-AAAA-8854C86F8CB3}" type="presOf" srcId="{0DCA631C-8C2F-49D5-9912-784A2EF07D94}" destId="{87DC69F9-5A57-4723-BD5C-853668C8FB45}" srcOrd="0" destOrd="0" presId="urn:microsoft.com/office/officeart/2008/layout/LinedList"/>
    <dgm:cxn modelId="{BFF36C50-3327-458C-8476-7154E90C58AD}" srcId="{CA070EC1-944C-4501-B3A1-1B580739F6C2}" destId="{49E13666-439E-429C-AFED-E5FC4EF1EC40}" srcOrd="3" destOrd="0" parTransId="{44752427-65CF-4915-B0AA-A944E7AB3C8E}" sibTransId="{0CD26E97-51C2-4BB8-A208-EFA5CF17A893}"/>
    <dgm:cxn modelId="{F6A0327D-8BC9-4171-AC5F-A3BAA022404F}" type="presOf" srcId="{9B518EC0-F169-4BD4-A748-D29CA5EF3AB9}" destId="{D44AA267-1A41-4D40-A3F9-151C66D686E7}" srcOrd="0" destOrd="0" presId="urn:microsoft.com/office/officeart/2008/layout/LinedList"/>
    <dgm:cxn modelId="{4490CEAC-4990-400E-85BD-32DEA3677080}" srcId="{CA070EC1-944C-4501-B3A1-1B580739F6C2}" destId="{0DCA631C-8C2F-49D5-9912-784A2EF07D94}" srcOrd="4" destOrd="0" parTransId="{A72414C8-83FE-4E0A-A8FA-68E54E2E614E}" sibTransId="{E86E5BFD-7676-4444-B1EE-7A5597C5ADEF}"/>
    <dgm:cxn modelId="{4782E6C5-488A-4576-91ED-257EA82A206F}" srcId="{CA070EC1-944C-4501-B3A1-1B580739F6C2}" destId="{ED835482-5CCD-41E7-9908-51B5AE1E218E}" srcOrd="5" destOrd="0" parTransId="{986EE623-9CBD-4169-BAB5-6BAEDE18041A}" sibTransId="{3DB23DDC-5485-4C07-8BCF-5676FE324B22}"/>
    <dgm:cxn modelId="{639FAACB-E260-42B7-ABB2-683D093AD81C}" type="presOf" srcId="{ED835482-5CCD-41E7-9908-51B5AE1E218E}" destId="{51341C8D-D24E-47FD-9273-385CACC543A1}" srcOrd="0" destOrd="0" presId="urn:microsoft.com/office/officeart/2008/layout/LinedList"/>
    <dgm:cxn modelId="{945765EC-5EF7-4103-95ED-6A36D0A8339F}" type="presOf" srcId="{CA070EC1-944C-4501-B3A1-1B580739F6C2}" destId="{E239E7C1-CA6F-4031-8A7E-0159112CAB5A}" srcOrd="0" destOrd="0" presId="urn:microsoft.com/office/officeart/2008/layout/LinedList"/>
    <dgm:cxn modelId="{35CD1698-1A4B-4F98-9D29-63F9DD4909B6}" type="presParOf" srcId="{E239E7C1-CA6F-4031-8A7E-0159112CAB5A}" destId="{A0090EA9-4D08-4238-8B0C-48AB89545B0D}" srcOrd="0" destOrd="0" presId="urn:microsoft.com/office/officeart/2008/layout/LinedList"/>
    <dgm:cxn modelId="{75CE29CA-CFF1-4832-ADA7-22218EC1FE4C}" type="presParOf" srcId="{E239E7C1-CA6F-4031-8A7E-0159112CAB5A}" destId="{85AF4FE6-5C59-4CC1-8EA5-A8DCC8974124}" srcOrd="1" destOrd="0" presId="urn:microsoft.com/office/officeart/2008/layout/LinedList"/>
    <dgm:cxn modelId="{E4A47675-2692-45D0-B239-1720E710FAE6}" type="presParOf" srcId="{85AF4FE6-5C59-4CC1-8EA5-A8DCC8974124}" destId="{D44AA267-1A41-4D40-A3F9-151C66D686E7}" srcOrd="0" destOrd="0" presId="urn:microsoft.com/office/officeart/2008/layout/LinedList"/>
    <dgm:cxn modelId="{8A82A3E1-6EBA-4D11-B711-A5E2567CB64C}" type="presParOf" srcId="{85AF4FE6-5C59-4CC1-8EA5-A8DCC8974124}" destId="{825F9370-A738-4E00-A294-9D7F15D8E637}" srcOrd="1" destOrd="0" presId="urn:microsoft.com/office/officeart/2008/layout/LinedList"/>
    <dgm:cxn modelId="{D1733BCC-2B22-4743-B5F9-ABC501DFD800}" type="presParOf" srcId="{E239E7C1-CA6F-4031-8A7E-0159112CAB5A}" destId="{A6F28B38-4E5F-44E7-8667-111127B50481}" srcOrd="2" destOrd="0" presId="urn:microsoft.com/office/officeart/2008/layout/LinedList"/>
    <dgm:cxn modelId="{F20BF3D3-914F-48F0-BC07-A28EC5BD824F}" type="presParOf" srcId="{E239E7C1-CA6F-4031-8A7E-0159112CAB5A}" destId="{2456DD4B-CACC-4779-B3B4-2B173CF0E2EE}" srcOrd="3" destOrd="0" presId="urn:microsoft.com/office/officeart/2008/layout/LinedList"/>
    <dgm:cxn modelId="{E62A2E6D-D79C-4AFB-B0E6-83F4719B05B3}" type="presParOf" srcId="{2456DD4B-CACC-4779-B3B4-2B173CF0E2EE}" destId="{8846D1A2-CA22-4FAD-91CE-E1AA38A07251}" srcOrd="0" destOrd="0" presId="urn:microsoft.com/office/officeart/2008/layout/LinedList"/>
    <dgm:cxn modelId="{26526BDA-F885-452D-ADC3-B6D3810D1D61}" type="presParOf" srcId="{2456DD4B-CACC-4779-B3B4-2B173CF0E2EE}" destId="{42AFB138-FF47-4FE0-BD28-659CE30DEB21}" srcOrd="1" destOrd="0" presId="urn:microsoft.com/office/officeart/2008/layout/LinedList"/>
    <dgm:cxn modelId="{01828E8B-C2A9-4859-B604-9F6E0E49832D}" type="presParOf" srcId="{E239E7C1-CA6F-4031-8A7E-0159112CAB5A}" destId="{7EBB98CE-4D76-414C-AC89-8DA95CEE2EA4}" srcOrd="4" destOrd="0" presId="urn:microsoft.com/office/officeart/2008/layout/LinedList"/>
    <dgm:cxn modelId="{C3BC2C22-7AD2-4842-BEF6-60AFC38FE2A5}" type="presParOf" srcId="{E239E7C1-CA6F-4031-8A7E-0159112CAB5A}" destId="{5669FD43-6863-49CA-BA80-6E85A1E41123}" srcOrd="5" destOrd="0" presId="urn:microsoft.com/office/officeart/2008/layout/LinedList"/>
    <dgm:cxn modelId="{16ACFCE2-6158-4C1C-A408-CFF32974973A}" type="presParOf" srcId="{5669FD43-6863-49CA-BA80-6E85A1E41123}" destId="{969AB73E-98D7-439F-917C-CC1060843592}" srcOrd="0" destOrd="0" presId="urn:microsoft.com/office/officeart/2008/layout/LinedList"/>
    <dgm:cxn modelId="{BCA73CBB-58EC-4514-B2B4-8E4EAECCD76C}" type="presParOf" srcId="{5669FD43-6863-49CA-BA80-6E85A1E41123}" destId="{927B8DD5-119C-4F00-BB5C-609C0D03206E}" srcOrd="1" destOrd="0" presId="urn:microsoft.com/office/officeart/2008/layout/LinedList"/>
    <dgm:cxn modelId="{CD58D6B2-43A9-445F-A061-5AAD40F48F24}" type="presParOf" srcId="{E239E7C1-CA6F-4031-8A7E-0159112CAB5A}" destId="{33A015C3-F29F-4554-9555-BFB31EF38BE8}" srcOrd="6" destOrd="0" presId="urn:microsoft.com/office/officeart/2008/layout/LinedList"/>
    <dgm:cxn modelId="{5723CD32-1B62-41F7-AFCE-535EFE9E2AA3}" type="presParOf" srcId="{E239E7C1-CA6F-4031-8A7E-0159112CAB5A}" destId="{F52E8A50-6749-42DF-BB55-AE73F469990A}" srcOrd="7" destOrd="0" presId="urn:microsoft.com/office/officeart/2008/layout/LinedList"/>
    <dgm:cxn modelId="{5A79B968-17E6-49AF-AF3A-962837084FDE}" type="presParOf" srcId="{F52E8A50-6749-42DF-BB55-AE73F469990A}" destId="{A25225E6-61E7-4667-A59A-9E72D521736A}" srcOrd="0" destOrd="0" presId="urn:microsoft.com/office/officeart/2008/layout/LinedList"/>
    <dgm:cxn modelId="{29FFD8C1-C016-4F30-888B-BFA30CD52933}" type="presParOf" srcId="{F52E8A50-6749-42DF-BB55-AE73F469990A}" destId="{D37A42CF-913C-4AB7-B0D7-BA4C765EC62E}" srcOrd="1" destOrd="0" presId="urn:microsoft.com/office/officeart/2008/layout/LinedList"/>
    <dgm:cxn modelId="{4DD35B89-CA12-43F3-B1D1-65C961B03205}" type="presParOf" srcId="{E239E7C1-CA6F-4031-8A7E-0159112CAB5A}" destId="{3CC3AAA2-021A-4DD3-A9B1-E53B06D05CB3}" srcOrd="8" destOrd="0" presId="urn:microsoft.com/office/officeart/2008/layout/LinedList"/>
    <dgm:cxn modelId="{B3AE378A-00E1-452E-91E9-0B9590910468}" type="presParOf" srcId="{E239E7C1-CA6F-4031-8A7E-0159112CAB5A}" destId="{B55B353E-4D07-4F7F-ABDE-562B156753EA}" srcOrd="9" destOrd="0" presId="urn:microsoft.com/office/officeart/2008/layout/LinedList"/>
    <dgm:cxn modelId="{A8096CD7-5445-4807-9644-2FE4B34E1124}" type="presParOf" srcId="{B55B353E-4D07-4F7F-ABDE-562B156753EA}" destId="{87DC69F9-5A57-4723-BD5C-853668C8FB45}" srcOrd="0" destOrd="0" presId="urn:microsoft.com/office/officeart/2008/layout/LinedList"/>
    <dgm:cxn modelId="{F1023C6E-F6DF-4144-B218-D09C639E9612}" type="presParOf" srcId="{B55B353E-4D07-4F7F-ABDE-562B156753EA}" destId="{3267C2E3-A9DA-4B52-A1F7-EAA40616AACC}" srcOrd="1" destOrd="0" presId="urn:microsoft.com/office/officeart/2008/layout/LinedList"/>
    <dgm:cxn modelId="{C6FCB4CB-7E99-4C6F-93F8-249F771A763E}" type="presParOf" srcId="{E239E7C1-CA6F-4031-8A7E-0159112CAB5A}" destId="{6F16C929-F4C1-478B-8B3C-D7F608551548}" srcOrd="10" destOrd="0" presId="urn:microsoft.com/office/officeart/2008/layout/LinedList"/>
    <dgm:cxn modelId="{540A8146-FBE8-4B35-B39C-356FC5156579}" type="presParOf" srcId="{E239E7C1-CA6F-4031-8A7E-0159112CAB5A}" destId="{961B6B89-F948-4196-A6D0-4B4A27A6515E}" srcOrd="11" destOrd="0" presId="urn:microsoft.com/office/officeart/2008/layout/LinedList"/>
    <dgm:cxn modelId="{BC0D1AA4-D176-4D71-A8D1-9890DF0E70BF}" type="presParOf" srcId="{961B6B89-F948-4196-A6D0-4B4A27A6515E}" destId="{51341C8D-D24E-47FD-9273-385CACC543A1}" srcOrd="0" destOrd="0" presId="urn:microsoft.com/office/officeart/2008/layout/LinedList"/>
    <dgm:cxn modelId="{D24BD868-76E2-401C-8ED9-5B3F5211BCB4}" type="presParOf" srcId="{961B6B89-F948-4196-A6D0-4B4A27A6515E}" destId="{730E0D77-D3C5-4C9E-BDF7-58AD096231C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BC11C1-BE69-4EAD-807C-110E89037E1B}"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8C1D8B6C-8BF8-40D8-A667-2EE046C16FD4}">
      <dgm:prSet/>
      <dgm:spPr/>
      <dgm:t>
        <a:bodyPr/>
        <a:lstStyle/>
        <a:p>
          <a:r>
            <a:rPr lang="en-US"/>
            <a:t>x = 7</a:t>
          </a:r>
        </a:p>
      </dgm:t>
    </dgm:pt>
    <dgm:pt modelId="{7D5F5EB8-E72F-4344-8F61-C0B829E9B266}" type="parTrans" cxnId="{40BF76DE-3087-4E8A-A290-5928AF9EFAB9}">
      <dgm:prSet/>
      <dgm:spPr/>
      <dgm:t>
        <a:bodyPr/>
        <a:lstStyle/>
        <a:p>
          <a:endParaRPr lang="en-US"/>
        </a:p>
      </dgm:t>
    </dgm:pt>
    <dgm:pt modelId="{A75A355D-123C-4436-AE87-981D22EA57D1}" type="sibTrans" cxnId="{40BF76DE-3087-4E8A-A290-5928AF9EFAB9}">
      <dgm:prSet/>
      <dgm:spPr/>
      <dgm:t>
        <a:bodyPr/>
        <a:lstStyle/>
        <a:p>
          <a:endParaRPr lang="en-US"/>
        </a:p>
      </dgm:t>
    </dgm:pt>
    <dgm:pt modelId="{A8FFA729-4CF8-4AB7-B0DC-A205C7E72484}">
      <dgm:prSet/>
      <dgm:spPr/>
      <dgm:t>
        <a:bodyPr/>
        <a:lstStyle/>
        <a:p>
          <a:r>
            <a:rPr lang="en-US"/>
            <a:t>r = x % 2</a:t>
          </a:r>
        </a:p>
      </dgm:t>
    </dgm:pt>
    <dgm:pt modelId="{C67D3293-4F15-48C8-8FB3-D3DE068A64BC}" type="parTrans" cxnId="{B1004C0B-1E55-411D-A024-2A344C850D0C}">
      <dgm:prSet/>
      <dgm:spPr/>
      <dgm:t>
        <a:bodyPr/>
        <a:lstStyle/>
        <a:p>
          <a:endParaRPr lang="en-US"/>
        </a:p>
      </dgm:t>
    </dgm:pt>
    <dgm:pt modelId="{C0EBF64B-E66B-44AB-89FD-6F34E0F1AD47}" type="sibTrans" cxnId="{B1004C0B-1E55-411D-A024-2A344C850D0C}">
      <dgm:prSet/>
      <dgm:spPr/>
      <dgm:t>
        <a:bodyPr/>
        <a:lstStyle/>
        <a:p>
          <a:endParaRPr lang="en-US"/>
        </a:p>
      </dgm:t>
    </dgm:pt>
    <dgm:pt modelId="{6AC0BE9E-B549-4A53-9478-A5430334988E}">
      <dgm:prSet/>
      <dgm:spPr/>
      <dgm:t>
        <a:bodyPr/>
        <a:lstStyle/>
        <a:p>
          <a:r>
            <a:rPr lang="en-US"/>
            <a:t>if r == 0:</a:t>
          </a:r>
        </a:p>
      </dgm:t>
    </dgm:pt>
    <dgm:pt modelId="{A0840F06-D71E-4861-9F25-79FEBDC8863C}" type="parTrans" cxnId="{0D84335D-6B29-4BF2-B124-76C35C637578}">
      <dgm:prSet/>
      <dgm:spPr/>
      <dgm:t>
        <a:bodyPr/>
        <a:lstStyle/>
        <a:p>
          <a:endParaRPr lang="en-US"/>
        </a:p>
      </dgm:t>
    </dgm:pt>
    <dgm:pt modelId="{93EC36FA-BECA-405B-A6FD-6740108ADBEB}" type="sibTrans" cxnId="{0D84335D-6B29-4BF2-B124-76C35C637578}">
      <dgm:prSet/>
      <dgm:spPr/>
      <dgm:t>
        <a:bodyPr/>
        <a:lstStyle/>
        <a:p>
          <a:endParaRPr lang="en-US"/>
        </a:p>
      </dgm:t>
    </dgm:pt>
    <dgm:pt modelId="{15D0C6DA-F21C-4B7D-9DA6-686FDE04D65B}">
      <dgm:prSet/>
      <dgm:spPr/>
      <dgm:t>
        <a:bodyPr/>
        <a:lstStyle/>
        <a:p>
          <a:r>
            <a:rPr lang="en-US"/>
            <a:t>print ("Even")</a:t>
          </a:r>
        </a:p>
      </dgm:t>
    </dgm:pt>
    <dgm:pt modelId="{6D4D0C09-9F66-4812-8BD6-30C2F044AD22}" type="parTrans" cxnId="{EE6C6797-FE05-4025-A961-BD163DACD202}">
      <dgm:prSet/>
      <dgm:spPr/>
      <dgm:t>
        <a:bodyPr/>
        <a:lstStyle/>
        <a:p>
          <a:endParaRPr lang="en-US"/>
        </a:p>
      </dgm:t>
    </dgm:pt>
    <dgm:pt modelId="{DB532C39-4EE9-4F89-B970-CA83A32E0708}" type="sibTrans" cxnId="{EE6C6797-FE05-4025-A961-BD163DACD202}">
      <dgm:prSet/>
      <dgm:spPr/>
      <dgm:t>
        <a:bodyPr/>
        <a:lstStyle/>
        <a:p>
          <a:endParaRPr lang="en-US"/>
        </a:p>
      </dgm:t>
    </dgm:pt>
    <dgm:pt modelId="{B615CE35-B99D-42EB-A191-CAD352220AF0}">
      <dgm:prSet/>
      <dgm:spPr/>
      <dgm:t>
        <a:bodyPr/>
        <a:lstStyle/>
        <a:p>
          <a:r>
            <a:rPr lang="en-US"/>
            <a:t>else:</a:t>
          </a:r>
        </a:p>
      </dgm:t>
    </dgm:pt>
    <dgm:pt modelId="{6C88BAE2-C0D3-400C-82E9-F634C21FECCE}" type="parTrans" cxnId="{7105F1BF-0E5E-43E1-B5CC-BAC4DDC0B65D}">
      <dgm:prSet/>
      <dgm:spPr/>
      <dgm:t>
        <a:bodyPr/>
        <a:lstStyle/>
        <a:p>
          <a:endParaRPr lang="en-US"/>
        </a:p>
      </dgm:t>
    </dgm:pt>
    <dgm:pt modelId="{ADC1BF4F-B3F5-4A1B-A335-17E93C4C0272}" type="sibTrans" cxnId="{7105F1BF-0E5E-43E1-B5CC-BAC4DDC0B65D}">
      <dgm:prSet/>
      <dgm:spPr/>
      <dgm:t>
        <a:bodyPr/>
        <a:lstStyle/>
        <a:p>
          <a:endParaRPr lang="en-US"/>
        </a:p>
      </dgm:t>
    </dgm:pt>
    <dgm:pt modelId="{EB3408B4-FCAA-472B-8039-5E3CE3644F55}">
      <dgm:prSet/>
      <dgm:spPr/>
      <dgm:t>
        <a:bodyPr/>
        <a:lstStyle/>
        <a:p>
          <a:r>
            <a:rPr lang="en-US"/>
            <a:t>print ("Odd")</a:t>
          </a:r>
        </a:p>
      </dgm:t>
    </dgm:pt>
    <dgm:pt modelId="{E4C606CA-C24D-405B-85EF-63BDC74F788C}" type="parTrans" cxnId="{E8B7EB26-EB8F-4E51-A6EB-826A373303D5}">
      <dgm:prSet/>
      <dgm:spPr/>
      <dgm:t>
        <a:bodyPr/>
        <a:lstStyle/>
        <a:p>
          <a:endParaRPr lang="en-US"/>
        </a:p>
      </dgm:t>
    </dgm:pt>
    <dgm:pt modelId="{FC62529E-4A48-4FE3-92FD-37EEDC23468F}" type="sibTrans" cxnId="{E8B7EB26-EB8F-4E51-A6EB-826A373303D5}">
      <dgm:prSet/>
      <dgm:spPr/>
      <dgm:t>
        <a:bodyPr/>
        <a:lstStyle/>
        <a:p>
          <a:endParaRPr lang="en-US"/>
        </a:p>
      </dgm:t>
    </dgm:pt>
    <dgm:pt modelId="{C16703F0-133A-411E-A7E3-A83CCD3582DE}" type="pres">
      <dgm:prSet presAssocID="{C4BC11C1-BE69-4EAD-807C-110E89037E1B}" presName="vert0" presStyleCnt="0">
        <dgm:presLayoutVars>
          <dgm:dir/>
          <dgm:animOne val="branch"/>
          <dgm:animLvl val="lvl"/>
        </dgm:presLayoutVars>
      </dgm:prSet>
      <dgm:spPr/>
    </dgm:pt>
    <dgm:pt modelId="{4CCB2AA7-38E1-408C-A8F6-EA861ECEDEA0}" type="pres">
      <dgm:prSet presAssocID="{8C1D8B6C-8BF8-40D8-A667-2EE046C16FD4}" presName="thickLine" presStyleLbl="alignNode1" presStyleIdx="0" presStyleCnt="6"/>
      <dgm:spPr/>
    </dgm:pt>
    <dgm:pt modelId="{B55DE3BF-7B3C-41B9-802C-D7F249621AD1}" type="pres">
      <dgm:prSet presAssocID="{8C1D8B6C-8BF8-40D8-A667-2EE046C16FD4}" presName="horz1" presStyleCnt="0"/>
      <dgm:spPr/>
    </dgm:pt>
    <dgm:pt modelId="{DBA57B1A-44DA-40E5-BC57-E178C9024EEB}" type="pres">
      <dgm:prSet presAssocID="{8C1D8B6C-8BF8-40D8-A667-2EE046C16FD4}" presName="tx1" presStyleLbl="revTx" presStyleIdx="0" presStyleCnt="6"/>
      <dgm:spPr/>
    </dgm:pt>
    <dgm:pt modelId="{EF094327-8C5B-4D12-AF20-9A208B80684E}" type="pres">
      <dgm:prSet presAssocID="{8C1D8B6C-8BF8-40D8-A667-2EE046C16FD4}" presName="vert1" presStyleCnt="0"/>
      <dgm:spPr/>
    </dgm:pt>
    <dgm:pt modelId="{C97B4D66-6BDC-4E55-9061-E8C135717820}" type="pres">
      <dgm:prSet presAssocID="{A8FFA729-4CF8-4AB7-B0DC-A205C7E72484}" presName="thickLine" presStyleLbl="alignNode1" presStyleIdx="1" presStyleCnt="6"/>
      <dgm:spPr/>
    </dgm:pt>
    <dgm:pt modelId="{AB09C566-9186-4B63-A5ED-365AB415B681}" type="pres">
      <dgm:prSet presAssocID="{A8FFA729-4CF8-4AB7-B0DC-A205C7E72484}" presName="horz1" presStyleCnt="0"/>
      <dgm:spPr/>
    </dgm:pt>
    <dgm:pt modelId="{38B6E0C7-40B3-447B-BEDD-4327E8A82026}" type="pres">
      <dgm:prSet presAssocID="{A8FFA729-4CF8-4AB7-B0DC-A205C7E72484}" presName="tx1" presStyleLbl="revTx" presStyleIdx="1" presStyleCnt="6"/>
      <dgm:spPr/>
    </dgm:pt>
    <dgm:pt modelId="{D84ACFB7-24B7-455E-8067-90B29484507E}" type="pres">
      <dgm:prSet presAssocID="{A8FFA729-4CF8-4AB7-B0DC-A205C7E72484}" presName="vert1" presStyleCnt="0"/>
      <dgm:spPr/>
    </dgm:pt>
    <dgm:pt modelId="{9CFC3760-7A7E-42CD-8AD6-5537A7842BA8}" type="pres">
      <dgm:prSet presAssocID="{6AC0BE9E-B549-4A53-9478-A5430334988E}" presName="thickLine" presStyleLbl="alignNode1" presStyleIdx="2" presStyleCnt="6"/>
      <dgm:spPr/>
    </dgm:pt>
    <dgm:pt modelId="{9CC4BD62-C2C5-40B7-963A-DF8765B58DE3}" type="pres">
      <dgm:prSet presAssocID="{6AC0BE9E-B549-4A53-9478-A5430334988E}" presName="horz1" presStyleCnt="0"/>
      <dgm:spPr/>
    </dgm:pt>
    <dgm:pt modelId="{AB23FEDF-D071-4607-9129-A1287DC02667}" type="pres">
      <dgm:prSet presAssocID="{6AC0BE9E-B549-4A53-9478-A5430334988E}" presName="tx1" presStyleLbl="revTx" presStyleIdx="2" presStyleCnt="6"/>
      <dgm:spPr/>
    </dgm:pt>
    <dgm:pt modelId="{1068E92B-85B7-46CA-A9DC-00C9EC0D2B8A}" type="pres">
      <dgm:prSet presAssocID="{6AC0BE9E-B549-4A53-9478-A5430334988E}" presName="vert1" presStyleCnt="0"/>
      <dgm:spPr/>
    </dgm:pt>
    <dgm:pt modelId="{C4B92476-628E-4586-AA2E-045233C3F46A}" type="pres">
      <dgm:prSet presAssocID="{15D0C6DA-F21C-4B7D-9DA6-686FDE04D65B}" presName="thickLine" presStyleLbl="alignNode1" presStyleIdx="3" presStyleCnt="6"/>
      <dgm:spPr/>
    </dgm:pt>
    <dgm:pt modelId="{04BAC3E1-DDD4-463F-AE71-7A00CCBF57B4}" type="pres">
      <dgm:prSet presAssocID="{15D0C6DA-F21C-4B7D-9DA6-686FDE04D65B}" presName="horz1" presStyleCnt="0"/>
      <dgm:spPr/>
    </dgm:pt>
    <dgm:pt modelId="{8A7496D6-DEB9-4540-97E7-219DE888EEE3}" type="pres">
      <dgm:prSet presAssocID="{15D0C6DA-F21C-4B7D-9DA6-686FDE04D65B}" presName="tx1" presStyleLbl="revTx" presStyleIdx="3" presStyleCnt="6"/>
      <dgm:spPr/>
    </dgm:pt>
    <dgm:pt modelId="{48E46ED0-D3E6-45B7-8FAA-BD4DEF0EB7F2}" type="pres">
      <dgm:prSet presAssocID="{15D0C6DA-F21C-4B7D-9DA6-686FDE04D65B}" presName="vert1" presStyleCnt="0"/>
      <dgm:spPr/>
    </dgm:pt>
    <dgm:pt modelId="{465DA4A9-8BE7-4E11-B391-3DFC423B0394}" type="pres">
      <dgm:prSet presAssocID="{B615CE35-B99D-42EB-A191-CAD352220AF0}" presName="thickLine" presStyleLbl="alignNode1" presStyleIdx="4" presStyleCnt="6"/>
      <dgm:spPr/>
    </dgm:pt>
    <dgm:pt modelId="{719B22D6-1FCF-4660-A502-BE771C6BFE99}" type="pres">
      <dgm:prSet presAssocID="{B615CE35-B99D-42EB-A191-CAD352220AF0}" presName="horz1" presStyleCnt="0"/>
      <dgm:spPr/>
    </dgm:pt>
    <dgm:pt modelId="{14375C38-07F8-47E0-AE82-1B82B194ADB2}" type="pres">
      <dgm:prSet presAssocID="{B615CE35-B99D-42EB-A191-CAD352220AF0}" presName="tx1" presStyleLbl="revTx" presStyleIdx="4" presStyleCnt="6"/>
      <dgm:spPr/>
    </dgm:pt>
    <dgm:pt modelId="{4716722C-F6BB-4F89-A644-F5FCD6904063}" type="pres">
      <dgm:prSet presAssocID="{B615CE35-B99D-42EB-A191-CAD352220AF0}" presName="vert1" presStyleCnt="0"/>
      <dgm:spPr/>
    </dgm:pt>
    <dgm:pt modelId="{19D9C6AC-6EDD-41A3-8AA9-167264FCD536}" type="pres">
      <dgm:prSet presAssocID="{EB3408B4-FCAA-472B-8039-5E3CE3644F55}" presName="thickLine" presStyleLbl="alignNode1" presStyleIdx="5" presStyleCnt="6"/>
      <dgm:spPr/>
    </dgm:pt>
    <dgm:pt modelId="{C86BE825-3054-4C0D-84B4-7349510DD46B}" type="pres">
      <dgm:prSet presAssocID="{EB3408B4-FCAA-472B-8039-5E3CE3644F55}" presName="horz1" presStyleCnt="0"/>
      <dgm:spPr/>
    </dgm:pt>
    <dgm:pt modelId="{0CD2AC06-E290-48E9-966D-5EF01DD425B8}" type="pres">
      <dgm:prSet presAssocID="{EB3408B4-FCAA-472B-8039-5E3CE3644F55}" presName="tx1" presStyleLbl="revTx" presStyleIdx="5" presStyleCnt="6"/>
      <dgm:spPr/>
    </dgm:pt>
    <dgm:pt modelId="{7C590719-EB76-4EA3-A58E-1723789C1B64}" type="pres">
      <dgm:prSet presAssocID="{EB3408B4-FCAA-472B-8039-5E3CE3644F55}" presName="vert1" presStyleCnt="0"/>
      <dgm:spPr/>
    </dgm:pt>
  </dgm:ptLst>
  <dgm:cxnLst>
    <dgm:cxn modelId="{A96FF605-8780-44D6-A6B2-0070E1D2319D}" type="presOf" srcId="{15D0C6DA-F21C-4B7D-9DA6-686FDE04D65B}" destId="{8A7496D6-DEB9-4540-97E7-219DE888EEE3}" srcOrd="0" destOrd="0" presId="urn:microsoft.com/office/officeart/2008/layout/LinedList"/>
    <dgm:cxn modelId="{B1004C0B-1E55-411D-A024-2A344C850D0C}" srcId="{C4BC11C1-BE69-4EAD-807C-110E89037E1B}" destId="{A8FFA729-4CF8-4AB7-B0DC-A205C7E72484}" srcOrd="1" destOrd="0" parTransId="{C67D3293-4F15-48C8-8FB3-D3DE068A64BC}" sibTransId="{C0EBF64B-E66B-44AB-89FD-6F34E0F1AD47}"/>
    <dgm:cxn modelId="{E8B7EB26-EB8F-4E51-A6EB-826A373303D5}" srcId="{C4BC11C1-BE69-4EAD-807C-110E89037E1B}" destId="{EB3408B4-FCAA-472B-8039-5E3CE3644F55}" srcOrd="5" destOrd="0" parTransId="{E4C606CA-C24D-405B-85EF-63BDC74F788C}" sibTransId="{FC62529E-4A48-4FE3-92FD-37EEDC23468F}"/>
    <dgm:cxn modelId="{A0C31C38-C029-4B52-AADC-83EA87A8F260}" type="presOf" srcId="{8C1D8B6C-8BF8-40D8-A667-2EE046C16FD4}" destId="{DBA57B1A-44DA-40E5-BC57-E178C9024EEB}" srcOrd="0" destOrd="0" presId="urn:microsoft.com/office/officeart/2008/layout/LinedList"/>
    <dgm:cxn modelId="{9E4F7D3C-9AD7-42F1-A9C0-628053968DE5}" type="presOf" srcId="{B615CE35-B99D-42EB-A191-CAD352220AF0}" destId="{14375C38-07F8-47E0-AE82-1B82B194ADB2}" srcOrd="0" destOrd="0" presId="urn:microsoft.com/office/officeart/2008/layout/LinedList"/>
    <dgm:cxn modelId="{0D84335D-6B29-4BF2-B124-76C35C637578}" srcId="{C4BC11C1-BE69-4EAD-807C-110E89037E1B}" destId="{6AC0BE9E-B549-4A53-9478-A5430334988E}" srcOrd="2" destOrd="0" parTransId="{A0840F06-D71E-4861-9F25-79FEBDC8863C}" sibTransId="{93EC36FA-BECA-405B-A6FD-6740108ADBEB}"/>
    <dgm:cxn modelId="{4EE6B76D-E02A-4884-A209-732EE666146B}" type="presOf" srcId="{6AC0BE9E-B549-4A53-9478-A5430334988E}" destId="{AB23FEDF-D071-4607-9129-A1287DC02667}" srcOrd="0" destOrd="0" presId="urn:microsoft.com/office/officeart/2008/layout/LinedList"/>
    <dgm:cxn modelId="{EE6C6797-FE05-4025-A961-BD163DACD202}" srcId="{C4BC11C1-BE69-4EAD-807C-110E89037E1B}" destId="{15D0C6DA-F21C-4B7D-9DA6-686FDE04D65B}" srcOrd="3" destOrd="0" parTransId="{6D4D0C09-9F66-4812-8BD6-30C2F044AD22}" sibTransId="{DB532C39-4EE9-4F89-B970-CA83A32E0708}"/>
    <dgm:cxn modelId="{9D2641B9-B897-4ACF-ABB8-2A4A7426DC98}" type="presOf" srcId="{C4BC11C1-BE69-4EAD-807C-110E89037E1B}" destId="{C16703F0-133A-411E-A7E3-A83CCD3582DE}" srcOrd="0" destOrd="0" presId="urn:microsoft.com/office/officeart/2008/layout/LinedList"/>
    <dgm:cxn modelId="{7105F1BF-0E5E-43E1-B5CC-BAC4DDC0B65D}" srcId="{C4BC11C1-BE69-4EAD-807C-110E89037E1B}" destId="{B615CE35-B99D-42EB-A191-CAD352220AF0}" srcOrd="4" destOrd="0" parTransId="{6C88BAE2-C0D3-400C-82E9-F634C21FECCE}" sibTransId="{ADC1BF4F-B3F5-4A1B-A335-17E93C4C0272}"/>
    <dgm:cxn modelId="{83D526C9-FB62-427B-886B-860B586E752F}" type="presOf" srcId="{EB3408B4-FCAA-472B-8039-5E3CE3644F55}" destId="{0CD2AC06-E290-48E9-966D-5EF01DD425B8}" srcOrd="0" destOrd="0" presId="urn:microsoft.com/office/officeart/2008/layout/LinedList"/>
    <dgm:cxn modelId="{40BF76DE-3087-4E8A-A290-5928AF9EFAB9}" srcId="{C4BC11C1-BE69-4EAD-807C-110E89037E1B}" destId="{8C1D8B6C-8BF8-40D8-A667-2EE046C16FD4}" srcOrd="0" destOrd="0" parTransId="{7D5F5EB8-E72F-4344-8F61-C0B829E9B266}" sibTransId="{A75A355D-123C-4436-AE87-981D22EA57D1}"/>
    <dgm:cxn modelId="{7F85F9F1-6B2F-44A1-90A0-9ED3F196D8FC}" type="presOf" srcId="{A8FFA729-4CF8-4AB7-B0DC-A205C7E72484}" destId="{38B6E0C7-40B3-447B-BEDD-4327E8A82026}" srcOrd="0" destOrd="0" presId="urn:microsoft.com/office/officeart/2008/layout/LinedList"/>
    <dgm:cxn modelId="{F41EB8F1-42C9-4896-B682-B9A7E524EAAD}" type="presParOf" srcId="{C16703F0-133A-411E-A7E3-A83CCD3582DE}" destId="{4CCB2AA7-38E1-408C-A8F6-EA861ECEDEA0}" srcOrd="0" destOrd="0" presId="urn:microsoft.com/office/officeart/2008/layout/LinedList"/>
    <dgm:cxn modelId="{758ADB76-7FD6-43E7-9CD2-450F14747FA5}" type="presParOf" srcId="{C16703F0-133A-411E-A7E3-A83CCD3582DE}" destId="{B55DE3BF-7B3C-41B9-802C-D7F249621AD1}" srcOrd="1" destOrd="0" presId="urn:microsoft.com/office/officeart/2008/layout/LinedList"/>
    <dgm:cxn modelId="{D48719D5-DB0D-4C91-AAAE-09B3660C6A00}" type="presParOf" srcId="{B55DE3BF-7B3C-41B9-802C-D7F249621AD1}" destId="{DBA57B1A-44DA-40E5-BC57-E178C9024EEB}" srcOrd="0" destOrd="0" presId="urn:microsoft.com/office/officeart/2008/layout/LinedList"/>
    <dgm:cxn modelId="{83684396-876F-487C-8A12-210B4E6016F3}" type="presParOf" srcId="{B55DE3BF-7B3C-41B9-802C-D7F249621AD1}" destId="{EF094327-8C5B-4D12-AF20-9A208B80684E}" srcOrd="1" destOrd="0" presId="urn:microsoft.com/office/officeart/2008/layout/LinedList"/>
    <dgm:cxn modelId="{B9757D83-7376-416D-B85E-DBA8D1339918}" type="presParOf" srcId="{C16703F0-133A-411E-A7E3-A83CCD3582DE}" destId="{C97B4D66-6BDC-4E55-9061-E8C135717820}" srcOrd="2" destOrd="0" presId="urn:microsoft.com/office/officeart/2008/layout/LinedList"/>
    <dgm:cxn modelId="{60A99578-151E-4101-B847-0499D1CFBA7A}" type="presParOf" srcId="{C16703F0-133A-411E-A7E3-A83CCD3582DE}" destId="{AB09C566-9186-4B63-A5ED-365AB415B681}" srcOrd="3" destOrd="0" presId="urn:microsoft.com/office/officeart/2008/layout/LinedList"/>
    <dgm:cxn modelId="{7ED8B85A-DFDA-4CA9-9065-9D391C5ED24F}" type="presParOf" srcId="{AB09C566-9186-4B63-A5ED-365AB415B681}" destId="{38B6E0C7-40B3-447B-BEDD-4327E8A82026}" srcOrd="0" destOrd="0" presId="urn:microsoft.com/office/officeart/2008/layout/LinedList"/>
    <dgm:cxn modelId="{420B12A8-B1AD-49EC-AF4C-A98748E2C1D6}" type="presParOf" srcId="{AB09C566-9186-4B63-A5ED-365AB415B681}" destId="{D84ACFB7-24B7-455E-8067-90B29484507E}" srcOrd="1" destOrd="0" presId="urn:microsoft.com/office/officeart/2008/layout/LinedList"/>
    <dgm:cxn modelId="{C6949660-5AFB-481D-85BD-63A364B0E5D2}" type="presParOf" srcId="{C16703F0-133A-411E-A7E3-A83CCD3582DE}" destId="{9CFC3760-7A7E-42CD-8AD6-5537A7842BA8}" srcOrd="4" destOrd="0" presId="urn:microsoft.com/office/officeart/2008/layout/LinedList"/>
    <dgm:cxn modelId="{03FE9A51-63DD-485A-B42B-D99BA91BD0B8}" type="presParOf" srcId="{C16703F0-133A-411E-A7E3-A83CCD3582DE}" destId="{9CC4BD62-C2C5-40B7-963A-DF8765B58DE3}" srcOrd="5" destOrd="0" presId="urn:microsoft.com/office/officeart/2008/layout/LinedList"/>
    <dgm:cxn modelId="{B298CC23-D18C-41CC-9CA4-7F5B3160F1FD}" type="presParOf" srcId="{9CC4BD62-C2C5-40B7-963A-DF8765B58DE3}" destId="{AB23FEDF-D071-4607-9129-A1287DC02667}" srcOrd="0" destOrd="0" presId="urn:microsoft.com/office/officeart/2008/layout/LinedList"/>
    <dgm:cxn modelId="{8D57D773-AC13-48F5-90C6-9EB8BBFA1F24}" type="presParOf" srcId="{9CC4BD62-C2C5-40B7-963A-DF8765B58DE3}" destId="{1068E92B-85B7-46CA-A9DC-00C9EC0D2B8A}" srcOrd="1" destOrd="0" presId="urn:microsoft.com/office/officeart/2008/layout/LinedList"/>
    <dgm:cxn modelId="{962A321F-02F8-4A00-97F5-6371BC530F9E}" type="presParOf" srcId="{C16703F0-133A-411E-A7E3-A83CCD3582DE}" destId="{C4B92476-628E-4586-AA2E-045233C3F46A}" srcOrd="6" destOrd="0" presId="urn:microsoft.com/office/officeart/2008/layout/LinedList"/>
    <dgm:cxn modelId="{B5A475DA-C39B-499D-909F-39D8243F52F1}" type="presParOf" srcId="{C16703F0-133A-411E-A7E3-A83CCD3582DE}" destId="{04BAC3E1-DDD4-463F-AE71-7A00CCBF57B4}" srcOrd="7" destOrd="0" presId="urn:microsoft.com/office/officeart/2008/layout/LinedList"/>
    <dgm:cxn modelId="{0A0B9D44-D26F-4F95-A13D-2C9067CAA6A8}" type="presParOf" srcId="{04BAC3E1-DDD4-463F-AE71-7A00CCBF57B4}" destId="{8A7496D6-DEB9-4540-97E7-219DE888EEE3}" srcOrd="0" destOrd="0" presId="urn:microsoft.com/office/officeart/2008/layout/LinedList"/>
    <dgm:cxn modelId="{D43ED459-DEA4-4296-A13C-F4ACADDCE67C}" type="presParOf" srcId="{04BAC3E1-DDD4-463F-AE71-7A00CCBF57B4}" destId="{48E46ED0-D3E6-45B7-8FAA-BD4DEF0EB7F2}" srcOrd="1" destOrd="0" presId="urn:microsoft.com/office/officeart/2008/layout/LinedList"/>
    <dgm:cxn modelId="{33FD1C63-22F9-4A28-BED8-29415AD11EFB}" type="presParOf" srcId="{C16703F0-133A-411E-A7E3-A83CCD3582DE}" destId="{465DA4A9-8BE7-4E11-B391-3DFC423B0394}" srcOrd="8" destOrd="0" presId="urn:microsoft.com/office/officeart/2008/layout/LinedList"/>
    <dgm:cxn modelId="{DA7A1851-9CE7-4D69-B007-8282FCC60FCB}" type="presParOf" srcId="{C16703F0-133A-411E-A7E3-A83CCD3582DE}" destId="{719B22D6-1FCF-4660-A502-BE771C6BFE99}" srcOrd="9" destOrd="0" presId="urn:microsoft.com/office/officeart/2008/layout/LinedList"/>
    <dgm:cxn modelId="{E1AB1607-85B0-4E1B-A923-FEFA9B1B6B1F}" type="presParOf" srcId="{719B22D6-1FCF-4660-A502-BE771C6BFE99}" destId="{14375C38-07F8-47E0-AE82-1B82B194ADB2}" srcOrd="0" destOrd="0" presId="urn:microsoft.com/office/officeart/2008/layout/LinedList"/>
    <dgm:cxn modelId="{01CAB2DB-A380-4712-BC58-40D84BEC3AD3}" type="presParOf" srcId="{719B22D6-1FCF-4660-A502-BE771C6BFE99}" destId="{4716722C-F6BB-4F89-A644-F5FCD6904063}" srcOrd="1" destOrd="0" presId="urn:microsoft.com/office/officeart/2008/layout/LinedList"/>
    <dgm:cxn modelId="{FF20F727-C98F-406F-90D0-FE3A27959F81}" type="presParOf" srcId="{C16703F0-133A-411E-A7E3-A83CCD3582DE}" destId="{19D9C6AC-6EDD-41A3-8AA9-167264FCD536}" srcOrd="10" destOrd="0" presId="urn:microsoft.com/office/officeart/2008/layout/LinedList"/>
    <dgm:cxn modelId="{6738B58B-C710-4943-970F-938E02627DEB}" type="presParOf" srcId="{C16703F0-133A-411E-A7E3-A83CCD3582DE}" destId="{C86BE825-3054-4C0D-84B4-7349510DD46B}" srcOrd="11" destOrd="0" presId="urn:microsoft.com/office/officeart/2008/layout/LinedList"/>
    <dgm:cxn modelId="{53F9958F-D377-42DE-B42D-9F1C19498453}" type="presParOf" srcId="{C86BE825-3054-4C0D-84B4-7349510DD46B}" destId="{0CD2AC06-E290-48E9-966D-5EF01DD425B8}" srcOrd="0" destOrd="0" presId="urn:microsoft.com/office/officeart/2008/layout/LinedList"/>
    <dgm:cxn modelId="{D3B9D527-D326-4417-96A0-89794B48DCFF}" type="presParOf" srcId="{C86BE825-3054-4C0D-84B4-7349510DD46B}" destId="{7C590719-EB76-4EA3-A58E-1723789C1B6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180F9F-DA63-449E-8D2E-6ABBEE8C4DE1}"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3E57F11F-227C-4CBE-ABE3-209B50703D1D}">
      <dgm:prSet custT="1"/>
      <dgm:spPr/>
      <dgm:t>
        <a:bodyPr/>
        <a:lstStyle/>
        <a:p>
          <a:r>
            <a:rPr lang="en-US" sz="2800">
              <a:solidFill>
                <a:schemeClr val="tx1"/>
              </a:solidFill>
            </a:rPr>
            <a:t>x = 1</a:t>
          </a:r>
        </a:p>
      </dgm:t>
    </dgm:pt>
    <dgm:pt modelId="{3A5BC3F7-102D-461F-8AFD-00BB1BAAC8C7}" type="parTrans" cxnId="{1C00D75B-A0A1-4369-9D45-4DEA22156C28}">
      <dgm:prSet/>
      <dgm:spPr/>
      <dgm:t>
        <a:bodyPr/>
        <a:lstStyle/>
        <a:p>
          <a:endParaRPr lang="en-US" sz="2800">
            <a:solidFill>
              <a:schemeClr val="tx1"/>
            </a:solidFill>
          </a:endParaRPr>
        </a:p>
      </dgm:t>
    </dgm:pt>
    <dgm:pt modelId="{F86E4A44-A2EC-467A-808A-F874F86474A1}" type="sibTrans" cxnId="{1C00D75B-A0A1-4369-9D45-4DEA22156C28}">
      <dgm:prSet/>
      <dgm:spPr/>
      <dgm:t>
        <a:bodyPr/>
        <a:lstStyle/>
        <a:p>
          <a:endParaRPr lang="en-US" sz="2800">
            <a:solidFill>
              <a:schemeClr val="tx1"/>
            </a:solidFill>
          </a:endParaRPr>
        </a:p>
      </dgm:t>
    </dgm:pt>
    <dgm:pt modelId="{A052501E-558F-4BE8-96BE-A54F2E7842B8}">
      <dgm:prSet custT="1"/>
      <dgm:spPr/>
      <dgm:t>
        <a:bodyPr/>
        <a:lstStyle/>
        <a:p>
          <a:r>
            <a:rPr lang="en-US" sz="2800" dirty="0">
              <a:solidFill>
                <a:schemeClr val="tx1"/>
              </a:solidFill>
            </a:rPr>
            <a:t>if x == 1:</a:t>
          </a:r>
        </a:p>
      </dgm:t>
    </dgm:pt>
    <dgm:pt modelId="{F2C7A5FE-B36D-4D7A-892F-94EC3E7353B2}" type="parTrans" cxnId="{FC4A0937-6D41-439E-9EF7-A66DFE62DAB0}">
      <dgm:prSet/>
      <dgm:spPr/>
      <dgm:t>
        <a:bodyPr/>
        <a:lstStyle/>
        <a:p>
          <a:endParaRPr lang="en-US" sz="2800">
            <a:solidFill>
              <a:schemeClr val="tx1"/>
            </a:solidFill>
          </a:endParaRPr>
        </a:p>
      </dgm:t>
    </dgm:pt>
    <dgm:pt modelId="{FEE7CD82-0E66-4F3D-A702-57096FB58483}" type="sibTrans" cxnId="{FC4A0937-6D41-439E-9EF7-A66DFE62DAB0}">
      <dgm:prSet/>
      <dgm:spPr/>
      <dgm:t>
        <a:bodyPr/>
        <a:lstStyle/>
        <a:p>
          <a:endParaRPr lang="en-US" sz="2800">
            <a:solidFill>
              <a:schemeClr val="tx1"/>
            </a:solidFill>
          </a:endParaRPr>
        </a:p>
      </dgm:t>
    </dgm:pt>
    <dgm:pt modelId="{1789E80E-B99E-4453-9040-0ADBEE4527CD}">
      <dgm:prSet custT="1"/>
      <dgm:spPr/>
      <dgm:t>
        <a:bodyPr/>
        <a:lstStyle/>
        <a:p>
          <a:r>
            <a:rPr lang="en-US" sz="2800">
              <a:solidFill>
                <a:schemeClr val="tx1"/>
              </a:solidFill>
            </a:rPr>
            <a:t>print ("One")</a:t>
          </a:r>
        </a:p>
      </dgm:t>
    </dgm:pt>
    <dgm:pt modelId="{EA42353C-6474-4B18-819D-DBF94CDA01A5}" type="parTrans" cxnId="{D06C8FEE-DCA7-4FED-8DC5-DAFE645C5ADD}">
      <dgm:prSet/>
      <dgm:spPr/>
      <dgm:t>
        <a:bodyPr/>
        <a:lstStyle/>
        <a:p>
          <a:endParaRPr lang="en-US" sz="2800">
            <a:solidFill>
              <a:schemeClr val="tx1"/>
            </a:solidFill>
          </a:endParaRPr>
        </a:p>
      </dgm:t>
    </dgm:pt>
    <dgm:pt modelId="{777DEB4A-F16C-4104-9364-B1580AC186D7}" type="sibTrans" cxnId="{D06C8FEE-DCA7-4FED-8DC5-DAFE645C5ADD}">
      <dgm:prSet/>
      <dgm:spPr/>
      <dgm:t>
        <a:bodyPr/>
        <a:lstStyle/>
        <a:p>
          <a:endParaRPr lang="en-US" sz="2800">
            <a:solidFill>
              <a:schemeClr val="tx1"/>
            </a:solidFill>
          </a:endParaRPr>
        </a:p>
      </dgm:t>
    </dgm:pt>
    <dgm:pt modelId="{296DBE05-E7F0-4BA7-A0FF-FCBFA36FDAED}">
      <dgm:prSet custT="1"/>
      <dgm:spPr/>
      <dgm:t>
        <a:bodyPr/>
        <a:lstStyle/>
        <a:p>
          <a:r>
            <a:rPr lang="en-US" sz="2800">
              <a:solidFill>
                <a:schemeClr val="tx1"/>
              </a:solidFill>
            </a:rPr>
            <a:t>elif x == 2:</a:t>
          </a:r>
        </a:p>
      </dgm:t>
    </dgm:pt>
    <dgm:pt modelId="{5AE468F4-F149-4EDE-8B79-EF1821DF4682}" type="parTrans" cxnId="{A13A167D-3873-405D-9D16-662B0C3EB48C}">
      <dgm:prSet/>
      <dgm:spPr/>
      <dgm:t>
        <a:bodyPr/>
        <a:lstStyle/>
        <a:p>
          <a:endParaRPr lang="en-US" sz="2800">
            <a:solidFill>
              <a:schemeClr val="tx1"/>
            </a:solidFill>
          </a:endParaRPr>
        </a:p>
      </dgm:t>
    </dgm:pt>
    <dgm:pt modelId="{77C91356-5020-4A77-A5B3-502F9D5A3C06}" type="sibTrans" cxnId="{A13A167D-3873-405D-9D16-662B0C3EB48C}">
      <dgm:prSet/>
      <dgm:spPr/>
      <dgm:t>
        <a:bodyPr/>
        <a:lstStyle/>
        <a:p>
          <a:endParaRPr lang="en-US" sz="2800">
            <a:solidFill>
              <a:schemeClr val="tx1"/>
            </a:solidFill>
          </a:endParaRPr>
        </a:p>
      </dgm:t>
    </dgm:pt>
    <dgm:pt modelId="{08E0E05A-6E7E-4D47-B430-81370BDD9427}">
      <dgm:prSet custT="1"/>
      <dgm:spPr/>
      <dgm:t>
        <a:bodyPr/>
        <a:lstStyle/>
        <a:p>
          <a:r>
            <a:rPr lang="en-US" sz="2800">
              <a:solidFill>
                <a:schemeClr val="tx1"/>
              </a:solidFill>
            </a:rPr>
            <a:t>print ("Two")</a:t>
          </a:r>
        </a:p>
      </dgm:t>
    </dgm:pt>
    <dgm:pt modelId="{25342597-ACDF-4F7F-97AF-9DDA25B3ECBE}" type="parTrans" cxnId="{49D72788-717D-4EC7-AB1D-AF997668F71C}">
      <dgm:prSet/>
      <dgm:spPr/>
      <dgm:t>
        <a:bodyPr/>
        <a:lstStyle/>
        <a:p>
          <a:endParaRPr lang="en-US" sz="2800">
            <a:solidFill>
              <a:schemeClr val="tx1"/>
            </a:solidFill>
          </a:endParaRPr>
        </a:p>
      </dgm:t>
    </dgm:pt>
    <dgm:pt modelId="{0450B149-8EE8-4A03-BD3A-8036DC009EEF}" type="sibTrans" cxnId="{49D72788-717D-4EC7-AB1D-AF997668F71C}">
      <dgm:prSet/>
      <dgm:spPr/>
      <dgm:t>
        <a:bodyPr/>
        <a:lstStyle/>
        <a:p>
          <a:endParaRPr lang="en-US" sz="2800">
            <a:solidFill>
              <a:schemeClr val="tx1"/>
            </a:solidFill>
          </a:endParaRPr>
        </a:p>
      </dgm:t>
    </dgm:pt>
    <dgm:pt modelId="{BA9B2B73-34D2-44C8-B97F-EB8500240E73}">
      <dgm:prSet custT="1"/>
      <dgm:spPr/>
      <dgm:t>
        <a:bodyPr/>
        <a:lstStyle/>
        <a:p>
          <a:r>
            <a:rPr lang="en-US" sz="2800">
              <a:solidFill>
                <a:schemeClr val="tx1"/>
              </a:solidFill>
            </a:rPr>
            <a:t>elif x == 3:</a:t>
          </a:r>
        </a:p>
      </dgm:t>
    </dgm:pt>
    <dgm:pt modelId="{CFAEE33E-B44B-43E9-9D3D-A2D5CFF1BC96}" type="parTrans" cxnId="{D1F95527-06D6-4DAE-ADE4-AB9868EB3C61}">
      <dgm:prSet/>
      <dgm:spPr/>
      <dgm:t>
        <a:bodyPr/>
        <a:lstStyle/>
        <a:p>
          <a:endParaRPr lang="en-US" sz="2800">
            <a:solidFill>
              <a:schemeClr val="tx1"/>
            </a:solidFill>
          </a:endParaRPr>
        </a:p>
      </dgm:t>
    </dgm:pt>
    <dgm:pt modelId="{3C7EE364-768F-4B45-A21F-3DE1D747EDEB}" type="sibTrans" cxnId="{D1F95527-06D6-4DAE-ADE4-AB9868EB3C61}">
      <dgm:prSet/>
      <dgm:spPr/>
      <dgm:t>
        <a:bodyPr/>
        <a:lstStyle/>
        <a:p>
          <a:endParaRPr lang="en-US" sz="2800">
            <a:solidFill>
              <a:schemeClr val="tx1"/>
            </a:solidFill>
          </a:endParaRPr>
        </a:p>
      </dgm:t>
    </dgm:pt>
    <dgm:pt modelId="{5DEB8A11-7688-4596-8B44-0F20652BCF1D}">
      <dgm:prSet custT="1"/>
      <dgm:spPr/>
      <dgm:t>
        <a:bodyPr/>
        <a:lstStyle/>
        <a:p>
          <a:r>
            <a:rPr lang="en-US" sz="2800">
              <a:solidFill>
                <a:schemeClr val="tx1"/>
              </a:solidFill>
            </a:rPr>
            <a:t>print ("Three")</a:t>
          </a:r>
        </a:p>
      </dgm:t>
    </dgm:pt>
    <dgm:pt modelId="{E94C5278-AAA0-4545-B121-7305AEEE1A8C}" type="parTrans" cxnId="{5933035A-AF81-4715-B8E0-13D887901302}">
      <dgm:prSet/>
      <dgm:spPr/>
      <dgm:t>
        <a:bodyPr/>
        <a:lstStyle/>
        <a:p>
          <a:endParaRPr lang="en-US" sz="2800">
            <a:solidFill>
              <a:schemeClr val="tx1"/>
            </a:solidFill>
          </a:endParaRPr>
        </a:p>
      </dgm:t>
    </dgm:pt>
    <dgm:pt modelId="{AD8523C0-38E0-4604-A962-078F76B4E348}" type="sibTrans" cxnId="{5933035A-AF81-4715-B8E0-13D887901302}">
      <dgm:prSet/>
      <dgm:spPr/>
      <dgm:t>
        <a:bodyPr/>
        <a:lstStyle/>
        <a:p>
          <a:endParaRPr lang="en-US" sz="2800">
            <a:solidFill>
              <a:schemeClr val="tx1"/>
            </a:solidFill>
          </a:endParaRPr>
        </a:p>
      </dgm:t>
    </dgm:pt>
    <dgm:pt modelId="{F2171B50-ABA3-4E96-9A1B-B5F81A8C249F}">
      <dgm:prSet custT="1"/>
      <dgm:spPr/>
      <dgm:t>
        <a:bodyPr/>
        <a:lstStyle/>
        <a:p>
          <a:r>
            <a:rPr lang="en-US" sz="2800">
              <a:solidFill>
                <a:schemeClr val="tx1"/>
              </a:solidFill>
            </a:rPr>
            <a:t>else:</a:t>
          </a:r>
        </a:p>
      </dgm:t>
    </dgm:pt>
    <dgm:pt modelId="{823E713E-AA51-4809-8E7E-BFEAFCBA4CD3}" type="parTrans" cxnId="{A1F3A1AE-DFD3-431D-AF13-89DE63C5E20A}">
      <dgm:prSet/>
      <dgm:spPr/>
      <dgm:t>
        <a:bodyPr/>
        <a:lstStyle/>
        <a:p>
          <a:endParaRPr lang="en-US" sz="2800">
            <a:solidFill>
              <a:schemeClr val="tx1"/>
            </a:solidFill>
          </a:endParaRPr>
        </a:p>
      </dgm:t>
    </dgm:pt>
    <dgm:pt modelId="{D85D00F2-C5D3-4294-B9C9-C0041169F018}" type="sibTrans" cxnId="{A1F3A1AE-DFD3-431D-AF13-89DE63C5E20A}">
      <dgm:prSet/>
      <dgm:spPr/>
      <dgm:t>
        <a:bodyPr/>
        <a:lstStyle/>
        <a:p>
          <a:endParaRPr lang="en-US" sz="2800">
            <a:solidFill>
              <a:schemeClr val="tx1"/>
            </a:solidFill>
          </a:endParaRPr>
        </a:p>
      </dgm:t>
    </dgm:pt>
    <dgm:pt modelId="{4230798A-75B9-43AF-90FD-39E6B01D7F1B}">
      <dgm:prSet custT="1"/>
      <dgm:spPr/>
      <dgm:t>
        <a:bodyPr/>
        <a:lstStyle/>
        <a:p>
          <a:r>
            <a:rPr lang="en-US" sz="2800">
              <a:solidFill>
                <a:schemeClr val="tx1"/>
              </a:solidFill>
            </a:rPr>
            <a:t>print ("No match")</a:t>
          </a:r>
        </a:p>
      </dgm:t>
    </dgm:pt>
    <dgm:pt modelId="{8C5909CE-12E4-47A3-9F7B-1BF4ECACB5F4}" type="parTrans" cxnId="{55E225B4-0635-454C-B093-59E085A8BD6D}">
      <dgm:prSet/>
      <dgm:spPr/>
      <dgm:t>
        <a:bodyPr/>
        <a:lstStyle/>
        <a:p>
          <a:endParaRPr lang="en-US" sz="2800">
            <a:solidFill>
              <a:schemeClr val="tx1"/>
            </a:solidFill>
          </a:endParaRPr>
        </a:p>
      </dgm:t>
    </dgm:pt>
    <dgm:pt modelId="{71140EBD-0CC5-40C6-BA5E-B64EB12032E5}" type="sibTrans" cxnId="{55E225B4-0635-454C-B093-59E085A8BD6D}">
      <dgm:prSet/>
      <dgm:spPr/>
      <dgm:t>
        <a:bodyPr/>
        <a:lstStyle/>
        <a:p>
          <a:endParaRPr lang="en-US" sz="2800">
            <a:solidFill>
              <a:schemeClr val="tx1"/>
            </a:solidFill>
          </a:endParaRPr>
        </a:p>
      </dgm:t>
    </dgm:pt>
    <dgm:pt modelId="{3A072D9B-F718-4A53-9728-128CF76FFEB5}" type="pres">
      <dgm:prSet presAssocID="{53180F9F-DA63-449E-8D2E-6ABBEE8C4DE1}" presName="vert0" presStyleCnt="0">
        <dgm:presLayoutVars>
          <dgm:dir/>
          <dgm:animOne val="branch"/>
          <dgm:animLvl val="lvl"/>
        </dgm:presLayoutVars>
      </dgm:prSet>
      <dgm:spPr/>
    </dgm:pt>
    <dgm:pt modelId="{AC7A4899-E452-441A-BC02-5C3F4937BE93}" type="pres">
      <dgm:prSet presAssocID="{3E57F11F-227C-4CBE-ABE3-209B50703D1D}" presName="thickLine" presStyleLbl="alignNode1" presStyleIdx="0" presStyleCnt="9"/>
      <dgm:spPr/>
    </dgm:pt>
    <dgm:pt modelId="{FE382DF8-62F6-4178-920C-CB25E577C0EE}" type="pres">
      <dgm:prSet presAssocID="{3E57F11F-227C-4CBE-ABE3-209B50703D1D}" presName="horz1" presStyleCnt="0"/>
      <dgm:spPr/>
    </dgm:pt>
    <dgm:pt modelId="{BD2AE955-895C-430A-AE2F-E75BE89A401A}" type="pres">
      <dgm:prSet presAssocID="{3E57F11F-227C-4CBE-ABE3-209B50703D1D}" presName="tx1" presStyleLbl="revTx" presStyleIdx="0" presStyleCnt="9"/>
      <dgm:spPr/>
    </dgm:pt>
    <dgm:pt modelId="{C3EDC1FA-CFFB-4951-8790-8F170268BF65}" type="pres">
      <dgm:prSet presAssocID="{3E57F11F-227C-4CBE-ABE3-209B50703D1D}" presName="vert1" presStyleCnt="0"/>
      <dgm:spPr/>
    </dgm:pt>
    <dgm:pt modelId="{4A202FAA-527C-4B87-A571-7803B1D170F9}" type="pres">
      <dgm:prSet presAssocID="{A052501E-558F-4BE8-96BE-A54F2E7842B8}" presName="thickLine" presStyleLbl="alignNode1" presStyleIdx="1" presStyleCnt="9"/>
      <dgm:spPr/>
    </dgm:pt>
    <dgm:pt modelId="{33598FFB-37C3-4322-AE53-3723A83A315F}" type="pres">
      <dgm:prSet presAssocID="{A052501E-558F-4BE8-96BE-A54F2E7842B8}" presName="horz1" presStyleCnt="0"/>
      <dgm:spPr/>
    </dgm:pt>
    <dgm:pt modelId="{D35CC4C4-AF04-41A7-B153-28EFFABB2196}" type="pres">
      <dgm:prSet presAssocID="{A052501E-558F-4BE8-96BE-A54F2E7842B8}" presName="tx1" presStyleLbl="revTx" presStyleIdx="1" presStyleCnt="9"/>
      <dgm:spPr/>
    </dgm:pt>
    <dgm:pt modelId="{244C8F48-1D1E-494F-BEEA-E80A47E7638D}" type="pres">
      <dgm:prSet presAssocID="{A052501E-558F-4BE8-96BE-A54F2E7842B8}" presName="vert1" presStyleCnt="0"/>
      <dgm:spPr/>
    </dgm:pt>
    <dgm:pt modelId="{599687C5-BA96-4016-A605-40F9BC6B5389}" type="pres">
      <dgm:prSet presAssocID="{1789E80E-B99E-4453-9040-0ADBEE4527CD}" presName="thickLine" presStyleLbl="alignNode1" presStyleIdx="2" presStyleCnt="9"/>
      <dgm:spPr/>
    </dgm:pt>
    <dgm:pt modelId="{F355DA9D-86FB-4307-93B5-1038AD21EDCD}" type="pres">
      <dgm:prSet presAssocID="{1789E80E-B99E-4453-9040-0ADBEE4527CD}" presName="horz1" presStyleCnt="0"/>
      <dgm:spPr/>
    </dgm:pt>
    <dgm:pt modelId="{52567B45-6F0B-4C0D-82A3-2556553006B0}" type="pres">
      <dgm:prSet presAssocID="{1789E80E-B99E-4453-9040-0ADBEE4527CD}" presName="tx1" presStyleLbl="revTx" presStyleIdx="2" presStyleCnt="9"/>
      <dgm:spPr/>
    </dgm:pt>
    <dgm:pt modelId="{86BD6E5A-4989-4E75-83A3-9EC88D47372A}" type="pres">
      <dgm:prSet presAssocID="{1789E80E-B99E-4453-9040-0ADBEE4527CD}" presName="vert1" presStyleCnt="0"/>
      <dgm:spPr/>
    </dgm:pt>
    <dgm:pt modelId="{0305B817-CD48-4AB7-B23D-F1D6CAFFE887}" type="pres">
      <dgm:prSet presAssocID="{296DBE05-E7F0-4BA7-A0FF-FCBFA36FDAED}" presName="thickLine" presStyleLbl="alignNode1" presStyleIdx="3" presStyleCnt="9"/>
      <dgm:spPr/>
    </dgm:pt>
    <dgm:pt modelId="{1540C545-6A22-4B21-A3E6-97468A5515CC}" type="pres">
      <dgm:prSet presAssocID="{296DBE05-E7F0-4BA7-A0FF-FCBFA36FDAED}" presName="horz1" presStyleCnt="0"/>
      <dgm:spPr/>
    </dgm:pt>
    <dgm:pt modelId="{E8C72DC0-213D-439A-9CE6-E41D0D6D87B7}" type="pres">
      <dgm:prSet presAssocID="{296DBE05-E7F0-4BA7-A0FF-FCBFA36FDAED}" presName="tx1" presStyleLbl="revTx" presStyleIdx="3" presStyleCnt="9"/>
      <dgm:spPr/>
    </dgm:pt>
    <dgm:pt modelId="{C39845DB-96E7-4E03-8D43-4C1BF4CB57CF}" type="pres">
      <dgm:prSet presAssocID="{296DBE05-E7F0-4BA7-A0FF-FCBFA36FDAED}" presName="vert1" presStyleCnt="0"/>
      <dgm:spPr/>
    </dgm:pt>
    <dgm:pt modelId="{E73993D0-1F91-45B0-8754-9F7B5AE16DD1}" type="pres">
      <dgm:prSet presAssocID="{08E0E05A-6E7E-4D47-B430-81370BDD9427}" presName="thickLine" presStyleLbl="alignNode1" presStyleIdx="4" presStyleCnt="9"/>
      <dgm:spPr/>
    </dgm:pt>
    <dgm:pt modelId="{ED0413C1-8952-45AF-926D-D38A7BCA67EB}" type="pres">
      <dgm:prSet presAssocID="{08E0E05A-6E7E-4D47-B430-81370BDD9427}" presName="horz1" presStyleCnt="0"/>
      <dgm:spPr/>
    </dgm:pt>
    <dgm:pt modelId="{8AC7B8D0-5E61-46CA-B84A-7F6FD3AFE699}" type="pres">
      <dgm:prSet presAssocID="{08E0E05A-6E7E-4D47-B430-81370BDD9427}" presName="tx1" presStyleLbl="revTx" presStyleIdx="4" presStyleCnt="9"/>
      <dgm:spPr/>
    </dgm:pt>
    <dgm:pt modelId="{A3ED9F71-AAAB-40CC-9904-46DEAFD5E39B}" type="pres">
      <dgm:prSet presAssocID="{08E0E05A-6E7E-4D47-B430-81370BDD9427}" presName="vert1" presStyleCnt="0"/>
      <dgm:spPr/>
    </dgm:pt>
    <dgm:pt modelId="{F7DAFA43-202A-42CB-9F7C-B30F3E25E5B2}" type="pres">
      <dgm:prSet presAssocID="{BA9B2B73-34D2-44C8-B97F-EB8500240E73}" presName="thickLine" presStyleLbl="alignNode1" presStyleIdx="5" presStyleCnt="9"/>
      <dgm:spPr/>
    </dgm:pt>
    <dgm:pt modelId="{9D59D9A3-7FA2-4336-9DAB-DEE6B9FA403D}" type="pres">
      <dgm:prSet presAssocID="{BA9B2B73-34D2-44C8-B97F-EB8500240E73}" presName="horz1" presStyleCnt="0"/>
      <dgm:spPr/>
    </dgm:pt>
    <dgm:pt modelId="{F52CB351-954C-4D1F-A184-2DC0D54B1894}" type="pres">
      <dgm:prSet presAssocID="{BA9B2B73-34D2-44C8-B97F-EB8500240E73}" presName="tx1" presStyleLbl="revTx" presStyleIdx="5" presStyleCnt="9"/>
      <dgm:spPr/>
    </dgm:pt>
    <dgm:pt modelId="{36E0AC78-F554-4112-83EF-C0B0812521BD}" type="pres">
      <dgm:prSet presAssocID="{BA9B2B73-34D2-44C8-B97F-EB8500240E73}" presName="vert1" presStyleCnt="0"/>
      <dgm:spPr/>
    </dgm:pt>
    <dgm:pt modelId="{8D2E6C7F-6EC9-4F2F-A8FC-95E664D17C5B}" type="pres">
      <dgm:prSet presAssocID="{5DEB8A11-7688-4596-8B44-0F20652BCF1D}" presName="thickLine" presStyleLbl="alignNode1" presStyleIdx="6" presStyleCnt="9"/>
      <dgm:spPr/>
    </dgm:pt>
    <dgm:pt modelId="{7BFE34E2-E3D0-4810-AA2B-CFA670D1D389}" type="pres">
      <dgm:prSet presAssocID="{5DEB8A11-7688-4596-8B44-0F20652BCF1D}" presName="horz1" presStyleCnt="0"/>
      <dgm:spPr/>
    </dgm:pt>
    <dgm:pt modelId="{38E76860-8229-4F6E-A51B-6030654AD6F9}" type="pres">
      <dgm:prSet presAssocID="{5DEB8A11-7688-4596-8B44-0F20652BCF1D}" presName="tx1" presStyleLbl="revTx" presStyleIdx="6" presStyleCnt="9"/>
      <dgm:spPr/>
    </dgm:pt>
    <dgm:pt modelId="{9758FC9D-7787-450C-8964-0B72C03BC2BE}" type="pres">
      <dgm:prSet presAssocID="{5DEB8A11-7688-4596-8B44-0F20652BCF1D}" presName="vert1" presStyleCnt="0"/>
      <dgm:spPr/>
    </dgm:pt>
    <dgm:pt modelId="{6F5902EB-7CB7-456B-9253-709F06E1BA42}" type="pres">
      <dgm:prSet presAssocID="{F2171B50-ABA3-4E96-9A1B-B5F81A8C249F}" presName="thickLine" presStyleLbl="alignNode1" presStyleIdx="7" presStyleCnt="9"/>
      <dgm:spPr/>
    </dgm:pt>
    <dgm:pt modelId="{854F18BA-8239-4B87-BE4E-4639FDCCB889}" type="pres">
      <dgm:prSet presAssocID="{F2171B50-ABA3-4E96-9A1B-B5F81A8C249F}" presName="horz1" presStyleCnt="0"/>
      <dgm:spPr/>
    </dgm:pt>
    <dgm:pt modelId="{FEB33CDC-3285-4D51-8340-8B81F30C9445}" type="pres">
      <dgm:prSet presAssocID="{F2171B50-ABA3-4E96-9A1B-B5F81A8C249F}" presName="tx1" presStyleLbl="revTx" presStyleIdx="7" presStyleCnt="9"/>
      <dgm:spPr/>
    </dgm:pt>
    <dgm:pt modelId="{3E27974F-CF13-416A-81C1-030D1B584D91}" type="pres">
      <dgm:prSet presAssocID="{F2171B50-ABA3-4E96-9A1B-B5F81A8C249F}" presName="vert1" presStyleCnt="0"/>
      <dgm:spPr/>
    </dgm:pt>
    <dgm:pt modelId="{A1517C11-B7C7-4D29-BF90-F336044C02AA}" type="pres">
      <dgm:prSet presAssocID="{4230798A-75B9-43AF-90FD-39E6B01D7F1B}" presName="thickLine" presStyleLbl="alignNode1" presStyleIdx="8" presStyleCnt="9"/>
      <dgm:spPr/>
    </dgm:pt>
    <dgm:pt modelId="{C08F4964-3AEA-48FF-A030-2E059B7F8FC4}" type="pres">
      <dgm:prSet presAssocID="{4230798A-75B9-43AF-90FD-39E6B01D7F1B}" presName="horz1" presStyleCnt="0"/>
      <dgm:spPr/>
    </dgm:pt>
    <dgm:pt modelId="{D60286F5-D9CE-4629-A7D4-025EB77CE1F8}" type="pres">
      <dgm:prSet presAssocID="{4230798A-75B9-43AF-90FD-39E6B01D7F1B}" presName="tx1" presStyleLbl="revTx" presStyleIdx="8" presStyleCnt="9"/>
      <dgm:spPr/>
    </dgm:pt>
    <dgm:pt modelId="{CCDDED26-FF95-4A6E-B0AB-3E1978D66231}" type="pres">
      <dgm:prSet presAssocID="{4230798A-75B9-43AF-90FD-39E6B01D7F1B}" presName="vert1" presStyleCnt="0"/>
      <dgm:spPr/>
    </dgm:pt>
  </dgm:ptLst>
  <dgm:cxnLst>
    <dgm:cxn modelId="{29B1C408-B018-4EA1-BE13-5DADA7664284}" type="presOf" srcId="{A052501E-558F-4BE8-96BE-A54F2E7842B8}" destId="{D35CC4C4-AF04-41A7-B153-28EFFABB2196}" srcOrd="0" destOrd="0" presId="urn:microsoft.com/office/officeart/2008/layout/LinedList"/>
    <dgm:cxn modelId="{D1F95527-06D6-4DAE-ADE4-AB9868EB3C61}" srcId="{53180F9F-DA63-449E-8D2E-6ABBEE8C4DE1}" destId="{BA9B2B73-34D2-44C8-B97F-EB8500240E73}" srcOrd="5" destOrd="0" parTransId="{CFAEE33E-B44B-43E9-9D3D-A2D5CFF1BC96}" sibTransId="{3C7EE364-768F-4B45-A21F-3DE1D747EDEB}"/>
    <dgm:cxn modelId="{5F33202C-F21A-4A4E-97A6-2243573E03EE}" type="presOf" srcId="{5DEB8A11-7688-4596-8B44-0F20652BCF1D}" destId="{38E76860-8229-4F6E-A51B-6030654AD6F9}" srcOrd="0" destOrd="0" presId="urn:microsoft.com/office/officeart/2008/layout/LinedList"/>
    <dgm:cxn modelId="{A683132E-311C-475E-B2C1-89195D1D4A8E}" type="presOf" srcId="{3E57F11F-227C-4CBE-ABE3-209B50703D1D}" destId="{BD2AE955-895C-430A-AE2F-E75BE89A401A}" srcOrd="0" destOrd="0" presId="urn:microsoft.com/office/officeart/2008/layout/LinedList"/>
    <dgm:cxn modelId="{30BFBE34-CF4D-44C3-A8E0-E8888BBFE726}" type="presOf" srcId="{BA9B2B73-34D2-44C8-B97F-EB8500240E73}" destId="{F52CB351-954C-4D1F-A184-2DC0D54B1894}" srcOrd="0" destOrd="0" presId="urn:microsoft.com/office/officeart/2008/layout/LinedList"/>
    <dgm:cxn modelId="{54D5F835-A99A-4960-A3F1-107C08E748DB}" type="presOf" srcId="{08E0E05A-6E7E-4D47-B430-81370BDD9427}" destId="{8AC7B8D0-5E61-46CA-B84A-7F6FD3AFE699}" srcOrd="0" destOrd="0" presId="urn:microsoft.com/office/officeart/2008/layout/LinedList"/>
    <dgm:cxn modelId="{FC4A0937-6D41-439E-9EF7-A66DFE62DAB0}" srcId="{53180F9F-DA63-449E-8D2E-6ABBEE8C4DE1}" destId="{A052501E-558F-4BE8-96BE-A54F2E7842B8}" srcOrd="1" destOrd="0" parTransId="{F2C7A5FE-B36D-4D7A-892F-94EC3E7353B2}" sibTransId="{FEE7CD82-0E66-4F3D-A702-57096FB58483}"/>
    <dgm:cxn modelId="{1C00D75B-A0A1-4369-9D45-4DEA22156C28}" srcId="{53180F9F-DA63-449E-8D2E-6ABBEE8C4DE1}" destId="{3E57F11F-227C-4CBE-ABE3-209B50703D1D}" srcOrd="0" destOrd="0" parTransId="{3A5BC3F7-102D-461F-8AFD-00BB1BAAC8C7}" sibTransId="{F86E4A44-A2EC-467A-808A-F874F86474A1}"/>
    <dgm:cxn modelId="{5933035A-AF81-4715-B8E0-13D887901302}" srcId="{53180F9F-DA63-449E-8D2E-6ABBEE8C4DE1}" destId="{5DEB8A11-7688-4596-8B44-0F20652BCF1D}" srcOrd="6" destOrd="0" parTransId="{E94C5278-AAA0-4545-B121-7305AEEE1A8C}" sibTransId="{AD8523C0-38E0-4604-A962-078F76B4E348}"/>
    <dgm:cxn modelId="{A13A167D-3873-405D-9D16-662B0C3EB48C}" srcId="{53180F9F-DA63-449E-8D2E-6ABBEE8C4DE1}" destId="{296DBE05-E7F0-4BA7-A0FF-FCBFA36FDAED}" srcOrd="3" destOrd="0" parTransId="{5AE468F4-F149-4EDE-8B79-EF1821DF4682}" sibTransId="{77C91356-5020-4A77-A5B3-502F9D5A3C06}"/>
    <dgm:cxn modelId="{3D43D181-2401-4F61-8342-D0935DD5578C}" type="presOf" srcId="{1789E80E-B99E-4453-9040-0ADBEE4527CD}" destId="{52567B45-6F0B-4C0D-82A3-2556553006B0}" srcOrd="0" destOrd="0" presId="urn:microsoft.com/office/officeart/2008/layout/LinedList"/>
    <dgm:cxn modelId="{DDB96083-D31D-452B-87AB-68F3E657F563}" type="presOf" srcId="{53180F9F-DA63-449E-8D2E-6ABBEE8C4DE1}" destId="{3A072D9B-F718-4A53-9728-128CF76FFEB5}" srcOrd="0" destOrd="0" presId="urn:microsoft.com/office/officeart/2008/layout/LinedList"/>
    <dgm:cxn modelId="{49D72788-717D-4EC7-AB1D-AF997668F71C}" srcId="{53180F9F-DA63-449E-8D2E-6ABBEE8C4DE1}" destId="{08E0E05A-6E7E-4D47-B430-81370BDD9427}" srcOrd="4" destOrd="0" parTransId="{25342597-ACDF-4F7F-97AF-9DDA25B3ECBE}" sibTransId="{0450B149-8EE8-4A03-BD3A-8036DC009EEF}"/>
    <dgm:cxn modelId="{39AFF895-3A5D-4B8D-B138-FABD9A09D665}" type="presOf" srcId="{F2171B50-ABA3-4E96-9A1B-B5F81A8C249F}" destId="{FEB33CDC-3285-4D51-8340-8B81F30C9445}" srcOrd="0" destOrd="0" presId="urn:microsoft.com/office/officeart/2008/layout/LinedList"/>
    <dgm:cxn modelId="{7BB61AAC-A403-43D9-A4C7-07B7B218678A}" type="presOf" srcId="{296DBE05-E7F0-4BA7-A0FF-FCBFA36FDAED}" destId="{E8C72DC0-213D-439A-9CE6-E41D0D6D87B7}" srcOrd="0" destOrd="0" presId="urn:microsoft.com/office/officeart/2008/layout/LinedList"/>
    <dgm:cxn modelId="{A1F3A1AE-DFD3-431D-AF13-89DE63C5E20A}" srcId="{53180F9F-DA63-449E-8D2E-6ABBEE8C4DE1}" destId="{F2171B50-ABA3-4E96-9A1B-B5F81A8C249F}" srcOrd="7" destOrd="0" parTransId="{823E713E-AA51-4809-8E7E-BFEAFCBA4CD3}" sibTransId="{D85D00F2-C5D3-4294-B9C9-C0041169F018}"/>
    <dgm:cxn modelId="{4539EAB2-B97A-4EB5-9C7E-DC34252419E8}" type="presOf" srcId="{4230798A-75B9-43AF-90FD-39E6B01D7F1B}" destId="{D60286F5-D9CE-4629-A7D4-025EB77CE1F8}" srcOrd="0" destOrd="0" presId="urn:microsoft.com/office/officeart/2008/layout/LinedList"/>
    <dgm:cxn modelId="{55E225B4-0635-454C-B093-59E085A8BD6D}" srcId="{53180F9F-DA63-449E-8D2E-6ABBEE8C4DE1}" destId="{4230798A-75B9-43AF-90FD-39E6B01D7F1B}" srcOrd="8" destOrd="0" parTransId="{8C5909CE-12E4-47A3-9F7B-1BF4ECACB5F4}" sibTransId="{71140EBD-0CC5-40C6-BA5E-B64EB12032E5}"/>
    <dgm:cxn modelId="{D06C8FEE-DCA7-4FED-8DC5-DAFE645C5ADD}" srcId="{53180F9F-DA63-449E-8D2E-6ABBEE8C4DE1}" destId="{1789E80E-B99E-4453-9040-0ADBEE4527CD}" srcOrd="2" destOrd="0" parTransId="{EA42353C-6474-4B18-819D-DBF94CDA01A5}" sibTransId="{777DEB4A-F16C-4104-9364-B1580AC186D7}"/>
    <dgm:cxn modelId="{BBA612D4-38D1-4949-929B-D2C2B8A7069D}" type="presParOf" srcId="{3A072D9B-F718-4A53-9728-128CF76FFEB5}" destId="{AC7A4899-E452-441A-BC02-5C3F4937BE93}" srcOrd="0" destOrd="0" presId="urn:microsoft.com/office/officeart/2008/layout/LinedList"/>
    <dgm:cxn modelId="{A03453CB-1594-466E-8374-CA2D575E8D92}" type="presParOf" srcId="{3A072D9B-F718-4A53-9728-128CF76FFEB5}" destId="{FE382DF8-62F6-4178-920C-CB25E577C0EE}" srcOrd="1" destOrd="0" presId="urn:microsoft.com/office/officeart/2008/layout/LinedList"/>
    <dgm:cxn modelId="{7F915E6F-1BF6-4EF3-9AFD-287A027843C2}" type="presParOf" srcId="{FE382DF8-62F6-4178-920C-CB25E577C0EE}" destId="{BD2AE955-895C-430A-AE2F-E75BE89A401A}" srcOrd="0" destOrd="0" presId="urn:microsoft.com/office/officeart/2008/layout/LinedList"/>
    <dgm:cxn modelId="{0C27DD7E-690C-47CD-B813-6EDAAFDD8FF6}" type="presParOf" srcId="{FE382DF8-62F6-4178-920C-CB25E577C0EE}" destId="{C3EDC1FA-CFFB-4951-8790-8F170268BF65}" srcOrd="1" destOrd="0" presId="urn:microsoft.com/office/officeart/2008/layout/LinedList"/>
    <dgm:cxn modelId="{369ACECD-0E6E-46AC-A452-C8A935E59B4E}" type="presParOf" srcId="{3A072D9B-F718-4A53-9728-128CF76FFEB5}" destId="{4A202FAA-527C-4B87-A571-7803B1D170F9}" srcOrd="2" destOrd="0" presId="urn:microsoft.com/office/officeart/2008/layout/LinedList"/>
    <dgm:cxn modelId="{31BDE83D-02F4-4D87-9D62-8958D1798FF9}" type="presParOf" srcId="{3A072D9B-F718-4A53-9728-128CF76FFEB5}" destId="{33598FFB-37C3-4322-AE53-3723A83A315F}" srcOrd="3" destOrd="0" presId="urn:microsoft.com/office/officeart/2008/layout/LinedList"/>
    <dgm:cxn modelId="{E102C278-CB9E-4510-92F8-5998A3E0EB03}" type="presParOf" srcId="{33598FFB-37C3-4322-AE53-3723A83A315F}" destId="{D35CC4C4-AF04-41A7-B153-28EFFABB2196}" srcOrd="0" destOrd="0" presId="urn:microsoft.com/office/officeart/2008/layout/LinedList"/>
    <dgm:cxn modelId="{2E6BB81D-324F-4903-9F03-E8ADE467B208}" type="presParOf" srcId="{33598FFB-37C3-4322-AE53-3723A83A315F}" destId="{244C8F48-1D1E-494F-BEEA-E80A47E7638D}" srcOrd="1" destOrd="0" presId="urn:microsoft.com/office/officeart/2008/layout/LinedList"/>
    <dgm:cxn modelId="{69EF8F77-5212-4D9D-B4FF-EA7547097ECA}" type="presParOf" srcId="{3A072D9B-F718-4A53-9728-128CF76FFEB5}" destId="{599687C5-BA96-4016-A605-40F9BC6B5389}" srcOrd="4" destOrd="0" presId="urn:microsoft.com/office/officeart/2008/layout/LinedList"/>
    <dgm:cxn modelId="{7AE2520B-2BFF-44C5-AD3D-00D40D4BF4BE}" type="presParOf" srcId="{3A072D9B-F718-4A53-9728-128CF76FFEB5}" destId="{F355DA9D-86FB-4307-93B5-1038AD21EDCD}" srcOrd="5" destOrd="0" presId="urn:microsoft.com/office/officeart/2008/layout/LinedList"/>
    <dgm:cxn modelId="{88235FA6-27DA-407C-99DC-BE43BFA2331B}" type="presParOf" srcId="{F355DA9D-86FB-4307-93B5-1038AD21EDCD}" destId="{52567B45-6F0B-4C0D-82A3-2556553006B0}" srcOrd="0" destOrd="0" presId="urn:microsoft.com/office/officeart/2008/layout/LinedList"/>
    <dgm:cxn modelId="{1152C1BF-EFAD-4158-8D42-0BDF570A4391}" type="presParOf" srcId="{F355DA9D-86FB-4307-93B5-1038AD21EDCD}" destId="{86BD6E5A-4989-4E75-83A3-9EC88D47372A}" srcOrd="1" destOrd="0" presId="urn:microsoft.com/office/officeart/2008/layout/LinedList"/>
    <dgm:cxn modelId="{B1657231-78D6-4E62-ADAD-9FBC3A666978}" type="presParOf" srcId="{3A072D9B-F718-4A53-9728-128CF76FFEB5}" destId="{0305B817-CD48-4AB7-B23D-F1D6CAFFE887}" srcOrd="6" destOrd="0" presId="urn:microsoft.com/office/officeart/2008/layout/LinedList"/>
    <dgm:cxn modelId="{5C2BE4AC-09D2-4B61-B59D-E9D52CC572E7}" type="presParOf" srcId="{3A072D9B-F718-4A53-9728-128CF76FFEB5}" destId="{1540C545-6A22-4B21-A3E6-97468A5515CC}" srcOrd="7" destOrd="0" presId="urn:microsoft.com/office/officeart/2008/layout/LinedList"/>
    <dgm:cxn modelId="{D8AAE785-8945-4EE4-93EB-FF00333E9687}" type="presParOf" srcId="{1540C545-6A22-4B21-A3E6-97468A5515CC}" destId="{E8C72DC0-213D-439A-9CE6-E41D0D6D87B7}" srcOrd="0" destOrd="0" presId="urn:microsoft.com/office/officeart/2008/layout/LinedList"/>
    <dgm:cxn modelId="{4CD3488A-5C0C-4354-A8F8-3BF6C1F5C1C7}" type="presParOf" srcId="{1540C545-6A22-4B21-A3E6-97468A5515CC}" destId="{C39845DB-96E7-4E03-8D43-4C1BF4CB57CF}" srcOrd="1" destOrd="0" presId="urn:microsoft.com/office/officeart/2008/layout/LinedList"/>
    <dgm:cxn modelId="{BCED790F-67CD-40FF-9AAD-19C7E23CDFAA}" type="presParOf" srcId="{3A072D9B-F718-4A53-9728-128CF76FFEB5}" destId="{E73993D0-1F91-45B0-8754-9F7B5AE16DD1}" srcOrd="8" destOrd="0" presId="urn:microsoft.com/office/officeart/2008/layout/LinedList"/>
    <dgm:cxn modelId="{403B0AEC-17BA-4EDF-9DA0-9251E6D8C78D}" type="presParOf" srcId="{3A072D9B-F718-4A53-9728-128CF76FFEB5}" destId="{ED0413C1-8952-45AF-926D-D38A7BCA67EB}" srcOrd="9" destOrd="0" presId="urn:microsoft.com/office/officeart/2008/layout/LinedList"/>
    <dgm:cxn modelId="{A310618A-F951-4B19-A1A1-B327B90D9A98}" type="presParOf" srcId="{ED0413C1-8952-45AF-926D-D38A7BCA67EB}" destId="{8AC7B8D0-5E61-46CA-B84A-7F6FD3AFE699}" srcOrd="0" destOrd="0" presId="urn:microsoft.com/office/officeart/2008/layout/LinedList"/>
    <dgm:cxn modelId="{DC433BEF-2A7F-481D-BC06-7D2D68D2D8A7}" type="presParOf" srcId="{ED0413C1-8952-45AF-926D-D38A7BCA67EB}" destId="{A3ED9F71-AAAB-40CC-9904-46DEAFD5E39B}" srcOrd="1" destOrd="0" presId="urn:microsoft.com/office/officeart/2008/layout/LinedList"/>
    <dgm:cxn modelId="{DB5DA329-C904-48C1-8B3B-C7E7FDE55A3F}" type="presParOf" srcId="{3A072D9B-F718-4A53-9728-128CF76FFEB5}" destId="{F7DAFA43-202A-42CB-9F7C-B30F3E25E5B2}" srcOrd="10" destOrd="0" presId="urn:microsoft.com/office/officeart/2008/layout/LinedList"/>
    <dgm:cxn modelId="{E31C3A4B-4B27-469D-A9E8-0A61D4B0E9C9}" type="presParOf" srcId="{3A072D9B-F718-4A53-9728-128CF76FFEB5}" destId="{9D59D9A3-7FA2-4336-9DAB-DEE6B9FA403D}" srcOrd="11" destOrd="0" presId="urn:microsoft.com/office/officeart/2008/layout/LinedList"/>
    <dgm:cxn modelId="{BE659667-1FC9-4D1F-B834-2F261EC9E013}" type="presParOf" srcId="{9D59D9A3-7FA2-4336-9DAB-DEE6B9FA403D}" destId="{F52CB351-954C-4D1F-A184-2DC0D54B1894}" srcOrd="0" destOrd="0" presId="urn:microsoft.com/office/officeart/2008/layout/LinedList"/>
    <dgm:cxn modelId="{03751998-6B46-4AB9-A6E9-AAB4881B991A}" type="presParOf" srcId="{9D59D9A3-7FA2-4336-9DAB-DEE6B9FA403D}" destId="{36E0AC78-F554-4112-83EF-C0B0812521BD}" srcOrd="1" destOrd="0" presId="urn:microsoft.com/office/officeart/2008/layout/LinedList"/>
    <dgm:cxn modelId="{AAE3DC5D-0ACF-4B53-82FE-CB424B2BFAD2}" type="presParOf" srcId="{3A072D9B-F718-4A53-9728-128CF76FFEB5}" destId="{8D2E6C7F-6EC9-4F2F-A8FC-95E664D17C5B}" srcOrd="12" destOrd="0" presId="urn:microsoft.com/office/officeart/2008/layout/LinedList"/>
    <dgm:cxn modelId="{A468CEEB-8FB2-4130-9390-BE4758543DB9}" type="presParOf" srcId="{3A072D9B-F718-4A53-9728-128CF76FFEB5}" destId="{7BFE34E2-E3D0-4810-AA2B-CFA670D1D389}" srcOrd="13" destOrd="0" presId="urn:microsoft.com/office/officeart/2008/layout/LinedList"/>
    <dgm:cxn modelId="{E999B8BE-DE60-48A2-AA6F-283CDFD95D97}" type="presParOf" srcId="{7BFE34E2-E3D0-4810-AA2B-CFA670D1D389}" destId="{38E76860-8229-4F6E-A51B-6030654AD6F9}" srcOrd="0" destOrd="0" presId="urn:microsoft.com/office/officeart/2008/layout/LinedList"/>
    <dgm:cxn modelId="{9CE5D8E8-2B31-46D9-8539-F63CF2B5DFD8}" type="presParOf" srcId="{7BFE34E2-E3D0-4810-AA2B-CFA670D1D389}" destId="{9758FC9D-7787-450C-8964-0B72C03BC2BE}" srcOrd="1" destOrd="0" presId="urn:microsoft.com/office/officeart/2008/layout/LinedList"/>
    <dgm:cxn modelId="{0AA9F4A4-8B55-43EA-9359-2CEC396A3B23}" type="presParOf" srcId="{3A072D9B-F718-4A53-9728-128CF76FFEB5}" destId="{6F5902EB-7CB7-456B-9253-709F06E1BA42}" srcOrd="14" destOrd="0" presId="urn:microsoft.com/office/officeart/2008/layout/LinedList"/>
    <dgm:cxn modelId="{E94325D0-ED53-4F28-8129-224F3508F3D1}" type="presParOf" srcId="{3A072D9B-F718-4A53-9728-128CF76FFEB5}" destId="{854F18BA-8239-4B87-BE4E-4639FDCCB889}" srcOrd="15" destOrd="0" presId="urn:microsoft.com/office/officeart/2008/layout/LinedList"/>
    <dgm:cxn modelId="{F9B54F3E-46EA-49DF-A932-01FD550BB016}" type="presParOf" srcId="{854F18BA-8239-4B87-BE4E-4639FDCCB889}" destId="{FEB33CDC-3285-4D51-8340-8B81F30C9445}" srcOrd="0" destOrd="0" presId="urn:microsoft.com/office/officeart/2008/layout/LinedList"/>
    <dgm:cxn modelId="{496A3692-DAE5-44A3-A065-523035471104}" type="presParOf" srcId="{854F18BA-8239-4B87-BE4E-4639FDCCB889}" destId="{3E27974F-CF13-416A-81C1-030D1B584D91}" srcOrd="1" destOrd="0" presId="urn:microsoft.com/office/officeart/2008/layout/LinedList"/>
    <dgm:cxn modelId="{559BC1D4-2928-458F-B3F2-03A766FA0C59}" type="presParOf" srcId="{3A072D9B-F718-4A53-9728-128CF76FFEB5}" destId="{A1517C11-B7C7-4D29-BF90-F336044C02AA}" srcOrd="16" destOrd="0" presId="urn:microsoft.com/office/officeart/2008/layout/LinedList"/>
    <dgm:cxn modelId="{3C243D7D-C8D4-40BC-9275-4374D0C01281}" type="presParOf" srcId="{3A072D9B-F718-4A53-9728-128CF76FFEB5}" destId="{C08F4964-3AEA-48FF-A030-2E059B7F8FC4}" srcOrd="17" destOrd="0" presId="urn:microsoft.com/office/officeart/2008/layout/LinedList"/>
    <dgm:cxn modelId="{276A2867-C289-4AF2-8FC7-1C8A6E021ECE}" type="presParOf" srcId="{C08F4964-3AEA-48FF-A030-2E059B7F8FC4}" destId="{D60286F5-D9CE-4629-A7D4-025EB77CE1F8}" srcOrd="0" destOrd="0" presId="urn:microsoft.com/office/officeart/2008/layout/LinedList"/>
    <dgm:cxn modelId="{7CF36B91-5596-464F-B522-09040E8E7453}" type="presParOf" srcId="{C08F4964-3AEA-48FF-A030-2E059B7F8FC4}" destId="{CCDDED26-FF95-4A6E-B0AB-3E1978D6623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584B93C-2161-4AA6-BD8B-87BEF8E2E8F6}" type="doc">
      <dgm:prSet loTypeId="urn:microsoft.com/office/officeart/2008/layout/LinedList" loCatId="list" qsTypeId="urn:microsoft.com/office/officeart/2005/8/quickstyle/simple1" qsCatId="simple" csTypeId="urn:microsoft.com/office/officeart/2005/8/colors/accent3_2" csCatId="accent3"/>
      <dgm:spPr/>
      <dgm:t>
        <a:bodyPr/>
        <a:lstStyle/>
        <a:p>
          <a:endParaRPr lang="en-US"/>
        </a:p>
      </dgm:t>
    </dgm:pt>
    <dgm:pt modelId="{D528FCF0-A52E-47D3-9F05-AD6AD5D567EF}">
      <dgm:prSet custT="1"/>
      <dgm:spPr/>
      <dgm:t>
        <a:bodyPr/>
        <a:lstStyle/>
        <a:p>
          <a:r>
            <a:rPr lang="en-US" sz="2000"/>
            <a:t>x = 8</a:t>
          </a:r>
        </a:p>
      </dgm:t>
    </dgm:pt>
    <dgm:pt modelId="{A99579C8-44FD-4CF6-BAA6-2838DF2D2780}" type="parTrans" cxnId="{210C06FC-DD17-40A9-8048-4138D58CBD97}">
      <dgm:prSet/>
      <dgm:spPr/>
      <dgm:t>
        <a:bodyPr/>
        <a:lstStyle/>
        <a:p>
          <a:endParaRPr lang="en-US" sz="2000"/>
        </a:p>
      </dgm:t>
    </dgm:pt>
    <dgm:pt modelId="{B2A5E442-34B3-427B-80BB-D323CE4E403E}" type="sibTrans" cxnId="{210C06FC-DD17-40A9-8048-4138D58CBD97}">
      <dgm:prSet/>
      <dgm:spPr/>
      <dgm:t>
        <a:bodyPr/>
        <a:lstStyle/>
        <a:p>
          <a:endParaRPr lang="en-US" sz="2000"/>
        </a:p>
      </dgm:t>
    </dgm:pt>
    <dgm:pt modelId="{86619941-97D1-4394-AD6D-4BC6667EFB30}">
      <dgm:prSet custT="1"/>
      <dgm:spPr/>
      <dgm:t>
        <a:bodyPr/>
        <a:lstStyle/>
        <a:p>
          <a:r>
            <a:rPr lang="en-US" sz="2000"/>
            <a:t>r = x % 2</a:t>
          </a:r>
        </a:p>
      </dgm:t>
    </dgm:pt>
    <dgm:pt modelId="{D0CFE646-672A-4246-BE8E-78CA0E5E6B97}" type="parTrans" cxnId="{8F8F865B-F5F1-4BDE-8D34-06D5258435F7}">
      <dgm:prSet/>
      <dgm:spPr/>
      <dgm:t>
        <a:bodyPr/>
        <a:lstStyle/>
        <a:p>
          <a:endParaRPr lang="en-US" sz="2000"/>
        </a:p>
      </dgm:t>
    </dgm:pt>
    <dgm:pt modelId="{6A56A8EE-53CC-4201-8FA3-ECCEBFA4AEAB}" type="sibTrans" cxnId="{8F8F865B-F5F1-4BDE-8D34-06D5258435F7}">
      <dgm:prSet/>
      <dgm:spPr/>
      <dgm:t>
        <a:bodyPr/>
        <a:lstStyle/>
        <a:p>
          <a:endParaRPr lang="en-US" sz="2000"/>
        </a:p>
      </dgm:t>
    </dgm:pt>
    <dgm:pt modelId="{BCA531D0-9FB1-4822-8A29-0A662384F8B5}">
      <dgm:prSet custT="1"/>
      <dgm:spPr/>
      <dgm:t>
        <a:bodyPr/>
        <a:lstStyle/>
        <a:p>
          <a:r>
            <a:rPr lang="en-US" sz="2000"/>
            <a:t>if r == 0:</a:t>
          </a:r>
        </a:p>
      </dgm:t>
    </dgm:pt>
    <dgm:pt modelId="{22B14B47-68A1-45C1-BBF5-CD28D659B076}" type="parTrans" cxnId="{CCB07585-8546-4876-B257-ECABD6FD7A56}">
      <dgm:prSet/>
      <dgm:spPr/>
      <dgm:t>
        <a:bodyPr/>
        <a:lstStyle/>
        <a:p>
          <a:endParaRPr lang="en-US" sz="2000"/>
        </a:p>
      </dgm:t>
    </dgm:pt>
    <dgm:pt modelId="{DB867AFE-DD15-4E2A-B7C1-743940C8DC48}" type="sibTrans" cxnId="{CCB07585-8546-4876-B257-ECABD6FD7A56}">
      <dgm:prSet/>
      <dgm:spPr/>
      <dgm:t>
        <a:bodyPr/>
        <a:lstStyle/>
        <a:p>
          <a:endParaRPr lang="en-US" sz="2000"/>
        </a:p>
      </dgm:t>
    </dgm:pt>
    <dgm:pt modelId="{0078BA68-3EC8-4B3C-90C5-DB6D721FE309}">
      <dgm:prSet custT="1"/>
      <dgm:spPr/>
      <dgm:t>
        <a:bodyPr/>
        <a:lstStyle/>
        <a:p>
          <a:r>
            <a:rPr lang="en-US" sz="2000"/>
            <a:t>print ("Even")</a:t>
          </a:r>
        </a:p>
      </dgm:t>
    </dgm:pt>
    <dgm:pt modelId="{AAC95DA3-D827-4936-9A4E-E108CB4564FB}" type="parTrans" cxnId="{6F512EC8-C8FF-4D27-8D17-C222BA2460D5}">
      <dgm:prSet/>
      <dgm:spPr/>
      <dgm:t>
        <a:bodyPr/>
        <a:lstStyle/>
        <a:p>
          <a:endParaRPr lang="en-US" sz="2000"/>
        </a:p>
      </dgm:t>
    </dgm:pt>
    <dgm:pt modelId="{AE0F1942-6C37-443B-ADAE-10855DA1AA25}" type="sibTrans" cxnId="{6F512EC8-C8FF-4D27-8D17-C222BA2460D5}">
      <dgm:prSet/>
      <dgm:spPr/>
      <dgm:t>
        <a:bodyPr/>
        <a:lstStyle/>
        <a:p>
          <a:endParaRPr lang="en-US" sz="2000"/>
        </a:p>
      </dgm:t>
    </dgm:pt>
    <dgm:pt modelId="{9AC4F02F-9657-436B-8842-82136F916731}">
      <dgm:prSet custT="1"/>
      <dgm:spPr/>
      <dgm:t>
        <a:bodyPr/>
        <a:lstStyle/>
        <a:p>
          <a:r>
            <a:rPr lang="en-US" sz="2000"/>
            <a:t>if x &gt; 10:</a:t>
          </a:r>
        </a:p>
      </dgm:t>
    </dgm:pt>
    <dgm:pt modelId="{34CF7D33-6F4A-4AB8-BB4C-CCA26FE4EB5C}" type="parTrans" cxnId="{861B5E21-6FD3-40BD-888C-50950280A63C}">
      <dgm:prSet/>
      <dgm:spPr/>
      <dgm:t>
        <a:bodyPr/>
        <a:lstStyle/>
        <a:p>
          <a:endParaRPr lang="en-US" sz="2000"/>
        </a:p>
      </dgm:t>
    </dgm:pt>
    <dgm:pt modelId="{03E4758B-533F-489D-8D56-85DD5AD52BED}" type="sibTrans" cxnId="{861B5E21-6FD3-40BD-888C-50950280A63C}">
      <dgm:prSet/>
      <dgm:spPr/>
      <dgm:t>
        <a:bodyPr/>
        <a:lstStyle/>
        <a:p>
          <a:endParaRPr lang="en-US" sz="2000"/>
        </a:p>
      </dgm:t>
    </dgm:pt>
    <dgm:pt modelId="{50C5D594-D987-47AE-85DE-5B2C6EB92D8A}">
      <dgm:prSet custT="1"/>
      <dgm:spPr/>
      <dgm:t>
        <a:bodyPr/>
        <a:lstStyle/>
        <a:p>
          <a:r>
            <a:rPr lang="en-US" sz="2000"/>
            <a:t>print ("Great")</a:t>
          </a:r>
        </a:p>
      </dgm:t>
    </dgm:pt>
    <dgm:pt modelId="{0D593530-D9A7-44B9-B6DA-59D67E65F4D9}" type="parTrans" cxnId="{BA8EE689-E684-48F3-A017-09F8863E2E05}">
      <dgm:prSet/>
      <dgm:spPr/>
      <dgm:t>
        <a:bodyPr/>
        <a:lstStyle/>
        <a:p>
          <a:endParaRPr lang="en-US" sz="2000"/>
        </a:p>
      </dgm:t>
    </dgm:pt>
    <dgm:pt modelId="{76814D05-E936-4EB0-9572-809AD9B6AE86}" type="sibTrans" cxnId="{BA8EE689-E684-48F3-A017-09F8863E2E05}">
      <dgm:prSet/>
      <dgm:spPr/>
      <dgm:t>
        <a:bodyPr/>
        <a:lstStyle/>
        <a:p>
          <a:endParaRPr lang="en-US" sz="2000"/>
        </a:p>
      </dgm:t>
    </dgm:pt>
    <dgm:pt modelId="{42EDB562-CB9B-4417-9843-C9DCBF9F705E}">
      <dgm:prSet custT="1"/>
      <dgm:spPr/>
      <dgm:t>
        <a:bodyPr/>
        <a:lstStyle/>
        <a:p>
          <a:r>
            <a:rPr lang="en-US" sz="2000"/>
            <a:t>else:</a:t>
          </a:r>
        </a:p>
      </dgm:t>
    </dgm:pt>
    <dgm:pt modelId="{DE77422D-69A8-41DE-9ABD-3B95D2FC4861}" type="parTrans" cxnId="{59BB8777-4AB2-4D16-B4A0-7A2513388600}">
      <dgm:prSet/>
      <dgm:spPr/>
      <dgm:t>
        <a:bodyPr/>
        <a:lstStyle/>
        <a:p>
          <a:endParaRPr lang="en-US" sz="2000"/>
        </a:p>
      </dgm:t>
    </dgm:pt>
    <dgm:pt modelId="{8E6BF0E1-6ADA-4DBE-A910-55BC54F72733}" type="sibTrans" cxnId="{59BB8777-4AB2-4D16-B4A0-7A2513388600}">
      <dgm:prSet/>
      <dgm:spPr/>
      <dgm:t>
        <a:bodyPr/>
        <a:lstStyle/>
        <a:p>
          <a:endParaRPr lang="en-US" sz="2000"/>
        </a:p>
      </dgm:t>
    </dgm:pt>
    <dgm:pt modelId="{B06DE1C9-B0FB-4751-A08C-A5D57E3B61DA}">
      <dgm:prSet custT="1"/>
      <dgm:spPr/>
      <dgm:t>
        <a:bodyPr/>
        <a:lstStyle/>
        <a:p>
          <a:r>
            <a:rPr lang="en-US" sz="2000"/>
            <a:t>print ("Not great")</a:t>
          </a:r>
        </a:p>
      </dgm:t>
    </dgm:pt>
    <dgm:pt modelId="{56C92E1F-514C-4B49-A0CB-A0FDBDD7359C}" type="parTrans" cxnId="{B98BC1C6-2B67-4C87-8168-CACBA7A5F865}">
      <dgm:prSet/>
      <dgm:spPr/>
      <dgm:t>
        <a:bodyPr/>
        <a:lstStyle/>
        <a:p>
          <a:endParaRPr lang="en-US" sz="2000"/>
        </a:p>
      </dgm:t>
    </dgm:pt>
    <dgm:pt modelId="{166CAB91-19A7-4FAC-AB1F-07F561B8D01F}" type="sibTrans" cxnId="{B98BC1C6-2B67-4C87-8168-CACBA7A5F865}">
      <dgm:prSet/>
      <dgm:spPr/>
      <dgm:t>
        <a:bodyPr/>
        <a:lstStyle/>
        <a:p>
          <a:endParaRPr lang="en-US" sz="2000"/>
        </a:p>
      </dgm:t>
    </dgm:pt>
    <dgm:pt modelId="{D9C1BE52-A29C-44A1-847F-32508D407470}">
      <dgm:prSet custT="1"/>
      <dgm:spPr/>
      <dgm:t>
        <a:bodyPr/>
        <a:lstStyle/>
        <a:p>
          <a:r>
            <a:rPr lang="en-US" sz="2000"/>
            <a:t>else:</a:t>
          </a:r>
        </a:p>
      </dgm:t>
    </dgm:pt>
    <dgm:pt modelId="{58EC590C-AD99-4672-B5B8-3F350FC5D9B9}" type="parTrans" cxnId="{D3BDF3D7-A456-4254-B629-B0C7D58DD202}">
      <dgm:prSet/>
      <dgm:spPr/>
      <dgm:t>
        <a:bodyPr/>
        <a:lstStyle/>
        <a:p>
          <a:endParaRPr lang="en-US" sz="2000"/>
        </a:p>
      </dgm:t>
    </dgm:pt>
    <dgm:pt modelId="{F83AF505-DBAE-4CB1-89E0-48E66C756BF4}" type="sibTrans" cxnId="{D3BDF3D7-A456-4254-B629-B0C7D58DD202}">
      <dgm:prSet/>
      <dgm:spPr/>
      <dgm:t>
        <a:bodyPr/>
        <a:lstStyle/>
        <a:p>
          <a:endParaRPr lang="en-US" sz="2000"/>
        </a:p>
      </dgm:t>
    </dgm:pt>
    <dgm:pt modelId="{433C1CD3-C88C-4BDB-91F4-1A65E129BD7C}">
      <dgm:prSet custT="1"/>
      <dgm:spPr/>
      <dgm:t>
        <a:bodyPr/>
        <a:lstStyle/>
        <a:p>
          <a:r>
            <a:rPr lang="en-US" sz="2000"/>
            <a:t>print ("Odd")</a:t>
          </a:r>
        </a:p>
      </dgm:t>
    </dgm:pt>
    <dgm:pt modelId="{106EFA49-9020-4824-8AC6-F2BFACB2CCC0}" type="parTrans" cxnId="{228BB899-C8B6-4AE7-8478-AAC4CF086719}">
      <dgm:prSet/>
      <dgm:spPr/>
      <dgm:t>
        <a:bodyPr/>
        <a:lstStyle/>
        <a:p>
          <a:endParaRPr lang="en-US" sz="2000"/>
        </a:p>
      </dgm:t>
    </dgm:pt>
    <dgm:pt modelId="{6AF805DC-FAA3-4135-A106-AC903EED162E}" type="sibTrans" cxnId="{228BB899-C8B6-4AE7-8478-AAC4CF086719}">
      <dgm:prSet/>
      <dgm:spPr/>
      <dgm:t>
        <a:bodyPr/>
        <a:lstStyle/>
        <a:p>
          <a:endParaRPr lang="en-US" sz="2000"/>
        </a:p>
      </dgm:t>
    </dgm:pt>
    <dgm:pt modelId="{28F82072-1FAA-4743-AAE1-134EBEC49E42}">
      <dgm:prSet custT="1"/>
      <dgm:spPr/>
      <dgm:t>
        <a:bodyPr/>
        <a:lstStyle/>
        <a:p>
          <a:r>
            <a:rPr lang="en-US" sz="2000"/>
            <a:t>print ("Bye")</a:t>
          </a:r>
        </a:p>
      </dgm:t>
    </dgm:pt>
    <dgm:pt modelId="{382C23EF-8A07-42D1-B0BB-EB5C6FA99235}" type="parTrans" cxnId="{6EA9A6B7-72F5-4CBA-827B-21D9840FC7BE}">
      <dgm:prSet/>
      <dgm:spPr/>
      <dgm:t>
        <a:bodyPr/>
        <a:lstStyle/>
        <a:p>
          <a:endParaRPr lang="en-US" sz="2000"/>
        </a:p>
      </dgm:t>
    </dgm:pt>
    <dgm:pt modelId="{E0B6FC82-6134-4043-80A2-AC05788A36D4}" type="sibTrans" cxnId="{6EA9A6B7-72F5-4CBA-827B-21D9840FC7BE}">
      <dgm:prSet/>
      <dgm:spPr/>
      <dgm:t>
        <a:bodyPr/>
        <a:lstStyle/>
        <a:p>
          <a:endParaRPr lang="en-US" sz="2000"/>
        </a:p>
      </dgm:t>
    </dgm:pt>
    <dgm:pt modelId="{4C230F6B-DB12-4737-BC7D-0F440F9D896A}" type="pres">
      <dgm:prSet presAssocID="{5584B93C-2161-4AA6-BD8B-87BEF8E2E8F6}" presName="vert0" presStyleCnt="0">
        <dgm:presLayoutVars>
          <dgm:dir/>
          <dgm:animOne val="branch"/>
          <dgm:animLvl val="lvl"/>
        </dgm:presLayoutVars>
      </dgm:prSet>
      <dgm:spPr/>
    </dgm:pt>
    <dgm:pt modelId="{D9FF7A2B-3E1A-4DCA-B6DF-4F534D40103C}" type="pres">
      <dgm:prSet presAssocID="{D528FCF0-A52E-47D3-9F05-AD6AD5D567EF}" presName="thickLine" presStyleLbl="alignNode1" presStyleIdx="0" presStyleCnt="11"/>
      <dgm:spPr/>
    </dgm:pt>
    <dgm:pt modelId="{9829B666-7753-4C04-A58B-B221095511E6}" type="pres">
      <dgm:prSet presAssocID="{D528FCF0-A52E-47D3-9F05-AD6AD5D567EF}" presName="horz1" presStyleCnt="0"/>
      <dgm:spPr/>
    </dgm:pt>
    <dgm:pt modelId="{CC1A324D-FF09-4A69-949B-D3C62708F9AA}" type="pres">
      <dgm:prSet presAssocID="{D528FCF0-A52E-47D3-9F05-AD6AD5D567EF}" presName="tx1" presStyleLbl="revTx" presStyleIdx="0" presStyleCnt="11"/>
      <dgm:spPr/>
    </dgm:pt>
    <dgm:pt modelId="{195D9FCB-1F5C-48D5-A13B-23E35C1BDE0F}" type="pres">
      <dgm:prSet presAssocID="{D528FCF0-A52E-47D3-9F05-AD6AD5D567EF}" presName="vert1" presStyleCnt="0"/>
      <dgm:spPr/>
    </dgm:pt>
    <dgm:pt modelId="{4FD9AC62-6306-4188-B8CE-F1BCB8E7C94C}" type="pres">
      <dgm:prSet presAssocID="{86619941-97D1-4394-AD6D-4BC6667EFB30}" presName="thickLine" presStyleLbl="alignNode1" presStyleIdx="1" presStyleCnt="11"/>
      <dgm:spPr/>
    </dgm:pt>
    <dgm:pt modelId="{CD413E99-FB10-4C7C-9253-5CBA048C4829}" type="pres">
      <dgm:prSet presAssocID="{86619941-97D1-4394-AD6D-4BC6667EFB30}" presName="horz1" presStyleCnt="0"/>
      <dgm:spPr/>
    </dgm:pt>
    <dgm:pt modelId="{06704B72-3945-4C5C-8462-0CCDA4C7B4C7}" type="pres">
      <dgm:prSet presAssocID="{86619941-97D1-4394-AD6D-4BC6667EFB30}" presName="tx1" presStyleLbl="revTx" presStyleIdx="1" presStyleCnt="11"/>
      <dgm:spPr/>
    </dgm:pt>
    <dgm:pt modelId="{6E4FBED0-15F0-4F7F-A99E-789FF03194A8}" type="pres">
      <dgm:prSet presAssocID="{86619941-97D1-4394-AD6D-4BC6667EFB30}" presName="vert1" presStyleCnt="0"/>
      <dgm:spPr/>
    </dgm:pt>
    <dgm:pt modelId="{A79CFC15-15BF-4B41-AA89-BBD2DF95A477}" type="pres">
      <dgm:prSet presAssocID="{BCA531D0-9FB1-4822-8A29-0A662384F8B5}" presName="thickLine" presStyleLbl="alignNode1" presStyleIdx="2" presStyleCnt="11"/>
      <dgm:spPr/>
    </dgm:pt>
    <dgm:pt modelId="{7B4B0654-7CD9-445E-A35E-85CF5B1495BD}" type="pres">
      <dgm:prSet presAssocID="{BCA531D0-9FB1-4822-8A29-0A662384F8B5}" presName="horz1" presStyleCnt="0"/>
      <dgm:spPr/>
    </dgm:pt>
    <dgm:pt modelId="{E024BB14-EF5C-4BEF-8CE5-4F6021CBA5E7}" type="pres">
      <dgm:prSet presAssocID="{BCA531D0-9FB1-4822-8A29-0A662384F8B5}" presName="tx1" presStyleLbl="revTx" presStyleIdx="2" presStyleCnt="11"/>
      <dgm:spPr/>
    </dgm:pt>
    <dgm:pt modelId="{D843846B-57A3-4B8B-87D5-BED7A64E052C}" type="pres">
      <dgm:prSet presAssocID="{BCA531D0-9FB1-4822-8A29-0A662384F8B5}" presName="vert1" presStyleCnt="0"/>
      <dgm:spPr/>
    </dgm:pt>
    <dgm:pt modelId="{D921CDB9-DD7F-499D-9FD6-8714A08938E4}" type="pres">
      <dgm:prSet presAssocID="{0078BA68-3EC8-4B3C-90C5-DB6D721FE309}" presName="thickLine" presStyleLbl="alignNode1" presStyleIdx="3" presStyleCnt="11"/>
      <dgm:spPr/>
    </dgm:pt>
    <dgm:pt modelId="{1C298285-17E8-40B7-92C9-EE5C3C46B68B}" type="pres">
      <dgm:prSet presAssocID="{0078BA68-3EC8-4B3C-90C5-DB6D721FE309}" presName="horz1" presStyleCnt="0"/>
      <dgm:spPr/>
    </dgm:pt>
    <dgm:pt modelId="{B13A8149-C5DE-457B-8A9D-C2D4B314D7AC}" type="pres">
      <dgm:prSet presAssocID="{0078BA68-3EC8-4B3C-90C5-DB6D721FE309}" presName="tx1" presStyleLbl="revTx" presStyleIdx="3" presStyleCnt="11"/>
      <dgm:spPr/>
    </dgm:pt>
    <dgm:pt modelId="{E22FC567-730E-4599-A9C3-3183C6DCA64C}" type="pres">
      <dgm:prSet presAssocID="{0078BA68-3EC8-4B3C-90C5-DB6D721FE309}" presName="vert1" presStyleCnt="0"/>
      <dgm:spPr/>
    </dgm:pt>
    <dgm:pt modelId="{8629482C-C6DB-4434-A3F5-07BFFB0821C6}" type="pres">
      <dgm:prSet presAssocID="{9AC4F02F-9657-436B-8842-82136F916731}" presName="thickLine" presStyleLbl="alignNode1" presStyleIdx="4" presStyleCnt="11"/>
      <dgm:spPr/>
    </dgm:pt>
    <dgm:pt modelId="{0AE26AF4-A79A-46B9-884B-F62606AD9EE6}" type="pres">
      <dgm:prSet presAssocID="{9AC4F02F-9657-436B-8842-82136F916731}" presName="horz1" presStyleCnt="0"/>
      <dgm:spPr/>
    </dgm:pt>
    <dgm:pt modelId="{FB937621-484F-4BA4-AD33-C06F1E990279}" type="pres">
      <dgm:prSet presAssocID="{9AC4F02F-9657-436B-8842-82136F916731}" presName="tx1" presStyleLbl="revTx" presStyleIdx="4" presStyleCnt="11"/>
      <dgm:spPr/>
    </dgm:pt>
    <dgm:pt modelId="{A445BF3D-2CDD-4D4E-8FAE-6E2890DA8BD2}" type="pres">
      <dgm:prSet presAssocID="{9AC4F02F-9657-436B-8842-82136F916731}" presName="vert1" presStyleCnt="0"/>
      <dgm:spPr/>
    </dgm:pt>
    <dgm:pt modelId="{98E01728-D957-4B25-A6F3-51A70D7D0677}" type="pres">
      <dgm:prSet presAssocID="{50C5D594-D987-47AE-85DE-5B2C6EB92D8A}" presName="thickLine" presStyleLbl="alignNode1" presStyleIdx="5" presStyleCnt="11"/>
      <dgm:spPr/>
    </dgm:pt>
    <dgm:pt modelId="{1557F2B0-C7FC-45F8-ACE5-3A7DA71BEB5A}" type="pres">
      <dgm:prSet presAssocID="{50C5D594-D987-47AE-85DE-5B2C6EB92D8A}" presName="horz1" presStyleCnt="0"/>
      <dgm:spPr/>
    </dgm:pt>
    <dgm:pt modelId="{F9ACA097-2A72-42F0-850A-778E79BC5131}" type="pres">
      <dgm:prSet presAssocID="{50C5D594-D987-47AE-85DE-5B2C6EB92D8A}" presName="tx1" presStyleLbl="revTx" presStyleIdx="5" presStyleCnt="11"/>
      <dgm:spPr/>
    </dgm:pt>
    <dgm:pt modelId="{97B1D310-8C5F-4C5E-B25F-16CFC516574B}" type="pres">
      <dgm:prSet presAssocID="{50C5D594-D987-47AE-85DE-5B2C6EB92D8A}" presName="vert1" presStyleCnt="0"/>
      <dgm:spPr/>
    </dgm:pt>
    <dgm:pt modelId="{18995FB6-86F0-429F-91F6-AF67612E84A7}" type="pres">
      <dgm:prSet presAssocID="{42EDB562-CB9B-4417-9843-C9DCBF9F705E}" presName="thickLine" presStyleLbl="alignNode1" presStyleIdx="6" presStyleCnt="11"/>
      <dgm:spPr/>
    </dgm:pt>
    <dgm:pt modelId="{601C1055-3FF2-43D9-A8FF-95693C5024DC}" type="pres">
      <dgm:prSet presAssocID="{42EDB562-CB9B-4417-9843-C9DCBF9F705E}" presName="horz1" presStyleCnt="0"/>
      <dgm:spPr/>
    </dgm:pt>
    <dgm:pt modelId="{8F6FA969-6B3B-4896-8FCF-64D832CCAC5F}" type="pres">
      <dgm:prSet presAssocID="{42EDB562-CB9B-4417-9843-C9DCBF9F705E}" presName="tx1" presStyleLbl="revTx" presStyleIdx="6" presStyleCnt="11"/>
      <dgm:spPr/>
    </dgm:pt>
    <dgm:pt modelId="{D15BF4A5-644A-4C74-8DFA-460E46213413}" type="pres">
      <dgm:prSet presAssocID="{42EDB562-CB9B-4417-9843-C9DCBF9F705E}" presName="vert1" presStyleCnt="0"/>
      <dgm:spPr/>
    </dgm:pt>
    <dgm:pt modelId="{B54748A6-83DF-4171-9479-6849FF46F433}" type="pres">
      <dgm:prSet presAssocID="{B06DE1C9-B0FB-4751-A08C-A5D57E3B61DA}" presName="thickLine" presStyleLbl="alignNode1" presStyleIdx="7" presStyleCnt="11"/>
      <dgm:spPr/>
    </dgm:pt>
    <dgm:pt modelId="{36D97084-AA65-4C0F-8B7C-116401BFC9F6}" type="pres">
      <dgm:prSet presAssocID="{B06DE1C9-B0FB-4751-A08C-A5D57E3B61DA}" presName="horz1" presStyleCnt="0"/>
      <dgm:spPr/>
    </dgm:pt>
    <dgm:pt modelId="{8BF941AC-7A88-4822-B0C8-1263E4960A47}" type="pres">
      <dgm:prSet presAssocID="{B06DE1C9-B0FB-4751-A08C-A5D57E3B61DA}" presName="tx1" presStyleLbl="revTx" presStyleIdx="7" presStyleCnt="11"/>
      <dgm:spPr/>
    </dgm:pt>
    <dgm:pt modelId="{3EFC1659-1027-4E0A-AF7E-791449E8A354}" type="pres">
      <dgm:prSet presAssocID="{B06DE1C9-B0FB-4751-A08C-A5D57E3B61DA}" presName="vert1" presStyleCnt="0"/>
      <dgm:spPr/>
    </dgm:pt>
    <dgm:pt modelId="{A100D365-49AD-45B4-A367-01DBB81E69DA}" type="pres">
      <dgm:prSet presAssocID="{D9C1BE52-A29C-44A1-847F-32508D407470}" presName="thickLine" presStyleLbl="alignNode1" presStyleIdx="8" presStyleCnt="11"/>
      <dgm:spPr/>
    </dgm:pt>
    <dgm:pt modelId="{68F82B0D-37DE-4DA5-91DE-DF00868942CD}" type="pres">
      <dgm:prSet presAssocID="{D9C1BE52-A29C-44A1-847F-32508D407470}" presName="horz1" presStyleCnt="0"/>
      <dgm:spPr/>
    </dgm:pt>
    <dgm:pt modelId="{8F02E067-013A-4B49-B946-E0742168D272}" type="pres">
      <dgm:prSet presAssocID="{D9C1BE52-A29C-44A1-847F-32508D407470}" presName="tx1" presStyleLbl="revTx" presStyleIdx="8" presStyleCnt="11"/>
      <dgm:spPr/>
    </dgm:pt>
    <dgm:pt modelId="{1F8782E4-E011-4B59-A996-48EF12ACF8C4}" type="pres">
      <dgm:prSet presAssocID="{D9C1BE52-A29C-44A1-847F-32508D407470}" presName="vert1" presStyleCnt="0"/>
      <dgm:spPr/>
    </dgm:pt>
    <dgm:pt modelId="{2E943752-EB89-4612-8E2B-BEBAA0689B72}" type="pres">
      <dgm:prSet presAssocID="{433C1CD3-C88C-4BDB-91F4-1A65E129BD7C}" presName="thickLine" presStyleLbl="alignNode1" presStyleIdx="9" presStyleCnt="11"/>
      <dgm:spPr/>
    </dgm:pt>
    <dgm:pt modelId="{8696CABC-3BE4-4367-A6F9-AE6BBF3C7366}" type="pres">
      <dgm:prSet presAssocID="{433C1CD3-C88C-4BDB-91F4-1A65E129BD7C}" presName="horz1" presStyleCnt="0"/>
      <dgm:spPr/>
    </dgm:pt>
    <dgm:pt modelId="{C7D07786-902B-4398-B681-A4514142C6A7}" type="pres">
      <dgm:prSet presAssocID="{433C1CD3-C88C-4BDB-91F4-1A65E129BD7C}" presName="tx1" presStyleLbl="revTx" presStyleIdx="9" presStyleCnt="11"/>
      <dgm:spPr/>
    </dgm:pt>
    <dgm:pt modelId="{E3CD0370-0DC1-48A5-8ED4-3E2F9B262DCC}" type="pres">
      <dgm:prSet presAssocID="{433C1CD3-C88C-4BDB-91F4-1A65E129BD7C}" presName="vert1" presStyleCnt="0"/>
      <dgm:spPr/>
    </dgm:pt>
    <dgm:pt modelId="{DFF0338A-8222-4E1E-AB55-D14FE703944C}" type="pres">
      <dgm:prSet presAssocID="{28F82072-1FAA-4743-AAE1-134EBEC49E42}" presName="thickLine" presStyleLbl="alignNode1" presStyleIdx="10" presStyleCnt="11"/>
      <dgm:spPr/>
    </dgm:pt>
    <dgm:pt modelId="{3D507631-B9AD-404B-933A-7685394D897D}" type="pres">
      <dgm:prSet presAssocID="{28F82072-1FAA-4743-AAE1-134EBEC49E42}" presName="horz1" presStyleCnt="0"/>
      <dgm:spPr/>
    </dgm:pt>
    <dgm:pt modelId="{B1C38558-CE0C-4801-A573-40C7FB3DBC81}" type="pres">
      <dgm:prSet presAssocID="{28F82072-1FAA-4743-AAE1-134EBEC49E42}" presName="tx1" presStyleLbl="revTx" presStyleIdx="10" presStyleCnt="11"/>
      <dgm:spPr/>
    </dgm:pt>
    <dgm:pt modelId="{E2721694-A45D-4862-B8FB-6EB4B5F118A6}" type="pres">
      <dgm:prSet presAssocID="{28F82072-1FAA-4743-AAE1-134EBEC49E42}" presName="vert1" presStyleCnt="0"/>
      <dgm:spPr/>
    </dgm:pt>
  </dgm:ptLst>
  <dgm:cxnLst>
    <dgm:cxn modelId="{861B5E21-6FD3-40BD-888C-50950280A63C}" srcId="{5584B93C-2161-4AA6-BD8B-87BEF8E2E8F6}" destId="{9AC4F02F-9657-436B-8842-82136F916731}" srcOrd="4" destOrd="0" parTransId="{34CF7D33-6F4A-4AB8-BB4C-CCA26FE4EB5C}" sibTransId="{03E4758B-533F-489D-8D56-85DD5AD52BED}"/>
    <dgm:cxn modelId="{8F8F865B-F5F1-4BDE-8D34-06D5258435F7}" srcId="{5584B93C-2161-4AA6-BD8B-87BEF8E2E8F6}" destId="{86619941-97D1-4394-AD6D-4BC6667EFB30}" srcOrd="1" destOrd="0" parTransId="{D0CFE646-672A-4246-BE8E-78CA0E5E6B97}" sibTransId="{6A56A8EE-53CC-4201-8FA3-ECCEBFA4AEAB}"/>
    <dgm:cxn modelId="{47031F63-2981-4445-8FA4-A0B1EFCE5DCA}" type="presOf" srcId="{D528FCF0-A52E-47D3-9F05-AD6AD5D567EF}" destId="{CC1A324D-FF09-4A69-949B-D3C62708F9AA}" srcOrd="0" destOrd="0" presId="urn:microsoft.com/office/officeart/2008/layout/LinedList"/>
    <dgm:cxn modelId="{709C9B69-01BB-4FA8-B94C-C04E3BAE542F}" type="presOf" srcId="{28F82072-1FAA-4743-AAE1-134EBEC49E42}" destId="{B1C38558-CE0C-4801-A573-40C7FB3DBC81}" srcOrd="0" destOrd="0" presId="urn:microsoft.com/office/officeart/2008/layout/LinedList"/>
    <dgm:cxn modelId="{913BA14E-F57B-495E-B97E-404C48F10E6F}" type="presOf" srcId="{433C1CD3-C88C-4BDB-91F4-1A65E129BD7C}" destId="{C7D07786-902B-4398-B681-A4514142C6A7}" srcOrd="0" destOrd="0" presId="urn:microsoft.com/office/officeart/2008/layout/LinedList"/>
    <dgm:cxn modelId="{58301750-748E-4669-8693-90A47A7C1302}" type="presOf" srcId="{D9C1BE52-A29C-44A1-847F-32508D407470}" destId="{8F02E067-013A-4B49-B946-E0742168D272}" srcOrd="0" destOrd="0" presId="urn:microsoft.com/office/officeart/2008/layout/LinedList"/>
    <dgm:cxn modelId="{59BB8777-4AB2-4D16-B4A0-7A2513388600}" srcId="{5584B93C-2161-4AA6-BD8B-87BEF8E2E8F6}" destId="{42EDB562-CB9B-4417-9843-C9DCBF9F705E}" srcOrd="6" destOrd="0" parTransId="{DE77422D-69A8-41DE-9ABD-3B95D2FC4861}" sibTransId="{8E6BF0E1-6ADA-4DBE-A910-55BC54F72733}"/>
    <dgm:cxn modelId="{CCB07585-8546-4876-B257-ECABD6FD7A56}" srcId="{5584B93C-2161-4AA6-BD8B-87BEF8E2E8F6}" destId="{BCA531D0-9FB1-4822-8A29-0A662384F8B5}" srcOrd="2" destOrd="0" parTransId="{22B14B47-68A1-45C1-BBF5-CD28D659B076}" sibTransId="{DB867AFE-DD15-4E2A-B7C1-743940C8DC48}"/>
    <dgm:cxn modelId="{BA8EE689-E684-48F3-A017-09F8863E2E05}" srcId="{5584B93C-2161-4AA6-BD8B-87BEF8E2E8F6}" destId="{50C5D594-D987-47AE-85DE-5B2C6EB92D8A}" srcOrd="5" destOrd="0" parTransId="{0D593530-D9A7-44B9-B6DA-59D67E65F4D9}" sibTransId="{76814D05-E936-4EB0-9572-809AD9B6AE86}"/>
    <dgm:cxn modelId="{228BB899-C8B6-4AE7-8478-AAC4CF086719}" srcId="{5584B93C-2161-4AA6-BD8B-87BEF8E2E8F6}" destId="{433C1CD3-C88C-4BDB-91F4-1A65E129BD7C}" srcOrd="9" destOrd="0" parTransId="{106EFA49-9020-4824-8AC6-F2BFACB2CCC0}" sibTransId="{6AF805DC-FAA3-4135-A106-AC903EED162E}"/>
    <dgm:cxn modelId="{8BEF35B0-B24A-4FF9-BA3C-01A0A3BC6644}" type="presOf" srcId="{9AC4F02F-9657-436B-8842-82136F916731}" destId="{FB937621-484F-4BA4-AD33-C06F1E990279}" srcOrd="0" destOrd="0" presId="urn:microsoft.com/office/officeart/2008/layout/LinedList"/>
    <dgm:cxn modelId="{F7A519B4-8C2A-4534-952E-E0320D8A217A}" type="presOf" srcId="{86619941-97D1-4394-AD6D-4BC6667EFB30}" destId="{06704B72-3945-4C5C-8462-0CCDA4C7B4C7}" srcOrd="0" destOrd="0" presId="urn:microsoft.com/office/officeart/2008/layout/LinedList"/>
    <dgm:cxn modelId="{6EA9A6B7-72F5-4CBA-827B-21D9840FC7BE}" srcId="{5584B93C-2161-4AA6-BD8B-87BEF8E2E8F6}" destId="{28F82072-1FAA-4743-AAE1-134EBEC49E42}" srcOrd="10" destOrd="0" parTransId="{382C23EF-8A07-42D1-B0BB-EB5C6FA99235}" sibTransId="{E0B6FC82-6134-4043-80A2-AC05788A36D4}"/>
    <dgm:cxn modelId="{BC3949BE-4B20-4739-87E4-AEC11E38D3D7}" type="presOf" srcId="{0078BA68-3EC8-4B3C-90C5-DB6D721FE309}" destId="{B13A8149-C5DE-457B-8A9D-C2D4B314D7AC}" srcOrd="0" destOrd="0" presId="urn:microsoft.com/office/officeart/2008/layout/LinedList"/>
    <dgm:cxn modelId="{B98BC1C6-2B67-4C87-8168-CACBA7A5F865}" srcId="{5584B93C-2161-4AA6-BD8B-87BEF8E2E8F6}" destId="{B06DE1C9-B0FB-4751-A08C-A5D57E3B61DA}" srcOrd="7" destOrd="0" parTransId="{56C92E1F-514C-4B49-A0CB-A0FDBDD7359C}" sibTransId="{166CAB91-19A7-4FAC-AB1F-07F561B8D01F}"/>
    <dgm:cxn modelId="{6F512EC8-C8FF-4D27-8D17-C222BA2460D5}" srcId="{5584B93C-2161-4AA6-BD8B-87BEF8E2E8F6}" destId="{0078BA68-3EC8-4B3C-90C5-DB6D721FE309}" srcOrd="3" destOrd="0" parTransId="{AAC95DA3-D827-4936-9A4E-E108CB4564FB}" sibTransId="{AE0F1942-6C37-443B-ADAE-10855DA1AA25}"/>
    <dgm:cxn modelId="{E783C5C8-FB1F-4621-BF67-54476B60E448}" type="presOf" srcId="{42EDB562-CB9B-4417-9843-C9DCBF9F705E}" destId="{8F6FA969-6B3B-4896-8FCF-64D832CCAC5F}" srcOrd="0" destOrd="0" presId="urn:microsoft.com/office/officeart/2008/layout/LinedList"/>
    <dgm:cxn modelId="{F48F8DC9-8DBD-4733-80ED-5880FB5DD054}" type="presOf" srcId="{BCA531D0-9FB1-4822-8A29-0A662384F8B5}" destId="{E024BB14-EF5C-4BEF-8CE5-4F6021CBA5E7}" srcOrd="0" destOrd="0" presId="urn:microsoft.com/office/officeart/2008/layout/LinedList"/>
    <dgm:cxn modelId="{FC94E8CB-48B5-49F2-860A-4618EE0F1FB8}" type="presOf" srcId="{5584B93C-2161-4AA6-BD8B-87BEF8E2E8F6}" destId="{4C230F6B-DB12-4737-BC7D-0F440F9D896A}" srcOrd="0" destOrd="0" presId="urn:microsoft.com/office/officeart/2008/layout/LinedList"/>
    <dgm:cxn modelId="{D3BDF3D7-A456-4254-B629-B0C7D58DD202}" srcId="{5584B93C-2161-4AA6-BD8B-87BEF8E2E8F6}" destId="{D9C1BE52-A29C-44A1-847F-32508D407470}" srcOrd="8" destOrd="0" parTransId="{58EC590C-AD99-4672-B5B8-3F350FC5D9B9}" sibTransId="{F83AF505-DBAE-4CB1-89E0-48E66C756BF4}"/>
    <dgm:cxn modelId="{584EFFDD-BC73-4D5E-BA5E-FC978B224FD8}" type="presOf" srcId="{B06DE1C9-B0FB-4751-A08C-A5D57E3B61DA}" destId="{8BF941AC-7A88-4822-B0C8-1263E4960A47}" srcOrd="0" destOrd="0" presId="urn:microsoft.com/office/officeart/2008/layout/LinedList"/>
    <dgm:cxn modelId="{0425ECE2-7D83-4801-B93E-F7B2E2177308}" type="presOf" srcId="{50C5D594-D987-47AE-85DE-5B2C6EB92D8A}" destId="{F9ACA097-2A72-42F0-850A-778E79BC5131}" srcOrd="0" destOrd="0" presId="urn:microsoft.com/office/officeart/2008/layout/LinedList"/>
    <dgm:cxn modelId="{210C06FC-DD17-40A9-8048-4138D58CBD97}" srcId="{5584B93C-2161-4AA6-BD8B-87BEF8E2E8F6}" destId="{D528FCF0-A52E-47D3-9F05-AD6AD5D567EF}" srcOrd="0" destOrd="0" parTransId="{A99579C8-44FD-4CF6-BAA6-2838DF2D2780}" sibTransId="{B2A5E442-34B3-427B-80BB-D323CE4E403E}"/>
    <dgm:cxn modelId="{B30000BA-BD77-4FF2-9BAB-63C86773F3C3}" type="presParOf" srcId="{4C230F6B-DB12-4737-BC7D-0F440F9D896A}" destId="{D9FF7A2B-3E1A-4DCA-B6DF-4F534D40103C}" srcOrd="0" destOrd="0" presId="urn:microsoft.com/office/officeart/2008/layout/LinedList"/>
    <dgm:cxn modelId="{53175BEC-5053-42FE-AA46-5C542B04FC8E}" type="presParOf" srcId="{4C230F6B-DB12-4737-BC7D-0F440F9D896A}" destId="{9829B666-7753-4C04-A58B-B221095511E6}" srcOrd="1" destOrd="0" presId="urn:microsoft.com/office/officeart/2008/layout/LinedList"/>
    <dgm:cxn modelId="{1CA25DA2-6D3E-42B9-B035-47557EBE97FD}" type="presParOf" srcId="{9829B666-7753-4C04-A58B-B221095511E6}" destId="{CC1A324D-FF09-4A69-949B-D3C62708F9AA}" srcOrd="0" destOrd="0" presId="urn:microsoft.com/office/officeart/2008/layout/LinedList"/>
    <dgm:cxn modelId="{AE699BB7-964F-4362-8444-273977FD2517}" type="presParOf" srcId="{9829B666-7753-4C04-A58B-B221095511E6}" destId="{195D9FCB-1F5C-48D5-A13B-23E35C1BDE0F}" srcOrd="1" destOrd="0" presId="urn:microsoft.com/office/officeart/2008/layout/LinedList"/>
    <dgm:cxn modelId="{15C665AD-C090-4A4A-8CD1-8D6137B21A31}" type="presParOf" srcId="{4C230F6B-DB12-4737-BC7D-0F440F9D896A}" destId="{4FD9AC62-6306-4188-B8CE-F1BCB8E7C94C}" srcOrd="2" destOrd="0" presId="urn:microsoft.com/office/officeart/2008/layout/LinedList"/>
    <dgm:cxn modelId="{0E13B207-5560-48A7-B010-1985AD882293}" type="presParOf" srcId="{4C230F6B-DB12-4737-BC7D-0F440F9D896A}" destId="{CD413E99-FB10-4C7C-9253-5CBA048C4829}" srcOrd="3" destOrd="0" presId="urn:microsoft.com/office/officeart/2008/layout/LinedList"/>
    <dgm:cxn modelId="{B7E47C4D-DDC6-4818-B1C8-7B5079E14270}" type="presParOf" srcId="{CD413E99-FB10-4C7C-9253-5CBA048C4829}" destId="{06704B72-3945-4C5C-8462-0CCDA4C7B4C7}" srcOrd="0" destOrd="0" presId="urn:microsoft.com/office/officeart/2008/layout/LinedList"/>
    <dgm:cxn modelId="{628226B6-AA3E-4AA2-8A43-DD42EB6D72B0}" type="presParOf" srcId="{CD413E99-FB10-4C7C-9253-5CBA048C4829}" destId="{6E4FBED0-15F0-4F7F-A99E-789FF03194A8}" srcOrd="1" destOrd="0" presId="urn:microsoft.com/office/officeart/2008/layout/LinedList"/>
    <dgm:cxn modelId="{62B0481E-A079-4ED1-BAD0-D85137788645}" type="presParOf" srcId="{4C230F6B-DB12-4737-BC7D-0F440F9D896A}" destId="{A79CFC15-15BF-4B41-AA89-BBD2DF95A477}" srcOrd="4" destOrd="0" presId="urn:microsoft.com/office/officeart/2008/layout/LinedList"/>
    <dgm:cxn modelId="{D74D99C9-C6D6-43E2-ABD9-A4F04824B56D}" type="presParOf" srcId="{4C230F6B-DB12-4737-BC7D-0F440F9D896A}" destId="{7B4B0654-7CD9-445E-A35E-85CF5B1495BD}" srcOrd="5" destOrd="0" presId="urn:microsoft.com/office/officeart/2008/layout/LinedList"/>
    <dgm:cxn modelId="{48B3558A-5044-4CB6-AA20-1C819120865C}" type="presParOf" srcId="{7B4B0654-7CD9-445E-A35E-85CF5B1495BD}" destId="{E024BB14-EF5C-4BEF-8CE5-4F6021CBA5E7}" srcOrd="0" destOrd="0" presId="urn:microsoft.com/office/officeart/2008/layout/LinedList"/>
    <dgm:cxn modelId="{733FD738-CCF2-45E2-949E-88AEBD3BA91A}" type="presParOf" srcId="{7B4B0654-7CD9-445E-A35E-85CF5B1495BD}" destId="{D843846B-57A3-4B8B-87D5-BED7A64E052C}" srcOrd="1" destOrd="0" presId="urn:microsoft.com/office/officeart/2008/layout/LinedList"/>
    <dgm:cxn modelId="{3DAB077F-624C-4008-AEF0-79BB262B507F}" type="presParOf" srcId="{4C230F6B-DB12-4737-BC7D-0F440F9D896A}" destId="{D921CDB9-DD7F-499D-9FD6-8714A08938E4}" srcOrd="6" destOrd="0" presId="urn:microsoft.com/office/officeart/2008/layout/LinedList"/>
    <dgm:cxn modelId="{BE5A8CCE-D9C3-4CE5-8BF1-65B27ACB9003}" type="presParOf" srcId="{4C230F6B-DB12-4737-BC7D-0F440F9D896A}" destId="{1C298285-17E8-40B7-92C9-EE5C3C46B68B}" srcOrd="7" destOrd="0" presId="urn:microsoft.com/office/officeart/2008/layout/LinedList"/>
    <dgm:cxn modelId="{35A11E73-3925-4D49-82B2-495B58CC28FC}" type="presParOf" srcId="{1C298285-17E8-40B7-92C9-EE5C3C46B68B}" destId="{B13A8149-C5DE-457B-8A9D-C2D4B314D7AC}" srcOrd="0" destOrd="0" presId="urn:microsoft.com/office/officeart/2008/layout/LinedList"/>
    <dgm:cxn modelId="{21171C5F-B7EF-4340-85F3-C12F50A14DEE}" type="presParOf" srcId="{1C298285-17E8-40B7-92C9-EE5C3C46B68B}" destId="{E22FC567-730E-4599-A9C3-3183C6DCA64C}" srcOrd="1" destOrd="0" presId="urn:microsoft.com/office/officeart/2008/layout/LinedList"/>
    <dgm:cxn modelId="{8BE25F03-F7DB-4D08-88C0-CF82F552D6A1}" type="presParOf" srcId="{4C230F6B-DB12-4737-BC7D-0F440F9D896A}" destId="{8629482C-C6DB-4434-A3F5-07BFFB0821C6}" srcOrd="8" destOrd="0" presId="urn:microsoft.com/office/officeart/2008/layout/LinedList"/>
    <dgm:cxn modelId="{9B08D94E-1CDD-434C-968F-38388A436865}" type="presParOf" srcId="{4C230F6B-DB12-4737-BC7D-0F440F9D896A}" destId="{0AE26AF4-A79A-46B9-884B-F62606AD9EE6}" srcOrd="9" destOrd="0" presId="urn:microsoft.com/office/officeart/2008/layout/LinedList"/>
    <dgm:cxn modelId="{E99A3F91-F382-47E4-9B2C-409017FFE3FA}" type="presParOf" srcId="{0AE26AF4-A79A-46B9-884B-F62606AD9EE6}" destId="{FB937621-484F-4BA4-AD33-C06F1E990279}" srcOrd="0" destOrd="0" presId="urn:microsoft.com/office/officeart/2008/layout/LinedList"/>
    <dgm:cxn modelId="{7FA3ECC2-DDE6-4D53-A97E-5437396F71BC}" type="presParOf" srcId="{0AE26AF4-A79A-46B9-884B-F62606AD9EE6}" destId="{A445BF3D-2CDD-4D4E-8FAE-6E2890DA8BD2}" srcOrd="1" destOrd="0" presId="urn:microsoft.com/office/officeart/2008/layout/LinedList"/>
    <dgm:cxn modelId="{7447741D-8234-44DA-A7FB-AC75C2E87543}" type="presParOf" srcId="{4C230F6B-DB12-4737-BC7D-0F440F9D896A}" destId="{98E01728-D957-4B25-A6F3-51A70D7D0677}" srcOrd="10" destOrd="0" presId="urn:microsoft.com/office/officeart/2008/layout/LinedList"/>
    <dgm:cxn modelId="{5C6C1C57-A033-4D22-9A84-6F6AD29344BD}" type="presParOf" srcId="{4C230F6B-DB12-4737-BC7D-0F440F9D896A}" destId="{1557F2B0-C7FC-45F8-ACE5-3A7DA71BEB5A}" srcOrd="11" destOrd="0" presId="urn:microsoft.com/office/officeart/2008/layout/LinedList"/>
    <dgm:cxn modelId="{1C3ECA1E-CBC9-47A5-802D-036A9BA20F1A}" type="presParOf" srcId="{1557F2B0-C7FC-45F8-ACE5-3A7DA71BEB5A}" destId="{F9ACA097-2A72-42F0-850A-778E79BC5131}" srcOrd="0" destOrd="0" presId="urn:microsoft.com/office/officeart/2008/layout/LinedList"/>
    <dgm:cxn modelId="{63D84041-4EC3-45C6-8092-92C89606D1EC}" type="presParOf" srcId="{1557F2B0-C7FC-45F8-ACE5-3A7DA71BEB5A}" destId="{97B1D310-8C5F-4C5E-B25F-16CFC516574B}" srcOrd="1" destOrd="0" presId="urn:microsoft.com/office/officeart/2008/layout/LinedList"/>
    <dgm:cxn modelId="{6313FB63-6343-4F0E-B2E3-35F2A10206B0}" type="presParOf" srcId="{4C230F6B-DB12-4737-BC7D-0F440F9D896A}" destId="{18995FB6-86F0-429F-91F6-AF67612E84A7}" srcOrd="12" destOrd="0" presId="urn:microsoft.com/office/officeart/2008/layout/LinedList"/>
    <dgm:cxn modelId="{4BE0BDFD-B3EB-4C0C-BD6F-3CE48ACB22E4}" type="presParOf" srcId="{4C230F6B-DB12-4737-BC7D-0F440F9D896A}" destId="{601C1055-3FF2-43D9-A8FF-95693C5024DC}" srcOrd="13" destOrd="0" presId="urn:microsoft.com/office/officeart/2008/layout/LinedList"/>
    <dgm:cxn modelId="{593740AA-68D8-4CDA-A380-192D3B1AEEBD}" type="presParOf" srcId="{601C1055-3FF2-43D9-A8FF-95693C5024DC}" destId="{8F6FA969-6B3B-4896-8FCF-64D832CCAC5F}" srcOrd="0" destOrd="0" presId="urn:microsoft.com/office/officeart/2008/layout/LinedList"/>
    <dgm:cxn modelId="{226F87E1-825F-45ED-8B45-EC87ABB83FBA}" type="presParOf" srcId="{601C1055-3FF2-43D9-A8FF-95693C5024DC}" destId="{D15BF4A5-644A-4C74-8DFA-460E46213413}" srcOrd="1" destOrd="0" presId="urn:microsoft.com/office/officeart/2008/layout/LinedList"/>
    <dgm:cxn modelId="{4E08D850-E830-4161-90CA-73AA6E6706DE}" type="presParOf" srcId="{4C230F6B-DB12-4737-BC7D-0F440F9D896A}" destId="{B54748A6-83DF-4171-9479-6849FF46F433}" srcOrd="14" destOrd="0" presId="urn:microsoft.com/office/officeart/2008/layout/LinedList"/>
    <dgm:cxn modelId="{1B2955CE-E94B-4585-A627-875AA101B454}" type="presParOf" srcId="{4C230F6B-DB12-4737-BC7D-0F440F9D896A}" destId="{36D97084-AA65-4C0F-8B7C-116401BFC9F6}" srcOrd="15" destOrd="0" presId="urn:microsoft.com/office/officeart/2008/layout/LinedList"/>
    <dgm:cxn modelId="{5FF53C69-4F8F-4D0B-A682-CE6EE954851E}" type="presParOf" srcId="{36D97084-AA65-4C0F-8B7C-116401BFC9F6}" destId="{8BF941AC-7A88-4822-B0C8-1263E4960A47}" srcOrd="0" destOrd="0" presId="urn:microsoft.com/office/officeart/2008/layout/LinedList"/>
    <dgm:cxn modelId="{51F7CDE3-A565-4C1D-9110-669005EA08D2}" type="presParOf" srcId="{36D97084-AA65-4C0F-8B7C-116401BFC9F6}" destId="{3EFC1659-1027-4E0A-AF7E-791449E8A354}" srcOrd="1" destOrd="0" presId="urn:microsoft.com/office/officeart/2008/layout/LinedList"/>
    <dgm:cxn modelId="{6E97DCBD-F86C-4428-96D5-22C117419B20}" type="presParOf" srcId="{4C230F6B-DB12-4737-BC7D-0F440F9D896A}" destId="{A100D365-49AD-45B4-A367-01DBB81E69DA}" srcOrd="16" destOrd="0" presId="urn:microsoft.com/office/officeart/2008/layout/LinedList"/>
    <dgm:cxn modelId="{82FB27A2-78D3-443C-8374-2675150C99C2}" type="presParOf" srcId="{4C230F6B-DB12-4737-BC7D-0F440F9D896A}" destId="{68F82B0D-37DE-4DA5-91DE-DF00868942CD}" srcOrd="17" destOrd="0" presId="urn:microsoft.com/office/officeart/2008/layout/LinedList"/>
    <dgm:cxn modelId="{313C5866-10E6-4F23-99EB-B3053EF612E4}" type="presParOf" srcId="{68F82B0D-37DE-4DA5-91DE-DF00868942CD}" destId="{8F02E067-013A-4B49-B946-E0742168D272}" srcOrd="0" destOrd="0" presId="urn:microsoft.com/office/officeart/2008/layout/LinedList"/>
    <dgm:cxn modelId="{6BA50BEC-6B0A-4914-91EF-40877BFC2913}" type="presParOf" srcId="{68F82B0D-37DE-4DA5-91DE-DF00868942CD}" destId="{1F8782E4-E011-4B59-A996-48EF12ACF8C4}" srcOrd="1" destOrd="0" presId="urn:microsoft.com/office/officeart/2008/layout/LinedList"/>
    <dgm:cxn modelId="{E2CF1EA3-A364-48FE-87A4-687FF5A90EC4}" type="presParOf" srcId="{4C230F6B-DB12-4737-BC7D-0F440F9D896A}" destId="{2E943752-EB89-4612-8E2B-BEBAA0689B72}" srcOrd="18" destOrd="0" presId="urn:microsoft.com/office/officeart/2008/layout/LinedList"/>
    <dgm:cxn modelId="{E4DD510E-C5B6-48C0-A370-5E5421428CA8}" type="presParOf" srcId="{4C230F6B-DB12-4737-BC7D-0F440F9D896A}" destId="{8696CABC-3BE4-4367-A6F9-AE6BBF3C7366}" srcOrd="19" destOrd="0" presId="urn:microsoft.com/office/officeart/2008/layout/LinedList"/>
    <dgm:cxn modelId="{788693E4-B09E-4780-9D79-E0C012F7C63A}" type="presParOf" srcId="{8696CABC-3BE4-4367-A6F9-AE6BBF3C7366}" destId="{C7D07786-902B-4398-B681-A4514142C6A7}" srcOrd="0" destOrd="0" presId="urn:microsoft.com/office/officeart/2008/layout/LinedList"/>
    <dgm:cxn modelId="{047816B2-241C-4311-9792-9F8E3E56FDB5}" type="presParOf" srcId="{8696CABC-3BE4-4367-A6F9-AE6BBF3C7366}" destId="{E3CD0370-0DC1-48A5-8ED4-3E2F9B262DCC}" srcOrd="1" destOrd="0" presId="urn:microsoft.com/office/officeart/2008/layout/LinedList"/>
    <dgm:cxn modelId="{B07CC276-5A75-4D4A-BB06-70F60389EEFA}" type="presParOf" srcId="{4C230F6B-DB12-4737-BC7D-0F440F9D896A}" destId="{DFF0338A-8222-4E1E-AB55-D14FE703944C}" srcOrd="20" destOrd="0" presId="urn:microsoft.com/office/officeart/2008/layout/LinedList"/>
    <dgm:cxn modelId="{BDBB728E-7E95-4202-BC07-A89860E11EFD}" type="presParOf" srcId="{4C230F6B-DB12-4737-BC7D-0F440F9D896A}" destId="{3D507631-B9AD-404B-933A-7685394D897D}" srcOrd="21" destOrd="0" presId="urn:microsoft.com/office/officeart/2008/layout/LinedList"/>
    <dgm:cxn modelId="{6C970BE4-CAA7-470D-9790-D6DECDBE35D1}" type="presParOf" srcId="{3D507631-B9AD-404B-933A-7685394D897D}" destId="{B1C38558-CE0C-4801-A573-40C7FB3DBC81}" srcOrd="0" destOrd="0" presId="urn:microsoft.com/office/officeart/2008/layout/LinedList"/>
    <dgm:cxn modelId="{1CE50578-A547-4D62-A6F0-904CBF568A3D}" type="presParOf" srcId="{3D507631-B9AD-404B-933A-7685394D897D}" destId="{E2721694-A45D-4862-B8FB-6EB4B5F118A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5EE4696-0FE0-4501-85FF-7B1122FC353B}" type="doc">
      <dgm:prSet loTypeId="urn:microsoft.com/office/officeart/2009/3/layout/HorizontalOrganizationChart" loCatId="hierarchy" qsTypeId="urn:microsoft.com/office/officeart/2005/8/quickstyle/simple1" qsCatId="simple" csTypeId="urn:microsoft.com/office/officeart/2005/8/colors/accent0_3" csCatId="mainScheme"/>
      <dgm:spPr/>
      <dgm:t>
        <a:bodyPr/>
        <a:lstStyle/>
        <a:p>
          <a:endParaRPr lang="en-US"/>
        </a:p>
      </dgm:t>
    </dgm:pt>
    <dgm:pt modelId="{B2373434-2E9A-4D05-B33F-2BFF0C9066E7}">
      <dgm:prSet/>
      <dgm:spPr/>
      <dgm:t>
        <a:bodyPr/>
        <a:lstStyle/>
        <a:p>
          <a:r>
            <a:rPr lang="en-US"/>
            <a:t>i = 1</a:t>
          </a:r>
        </a:p>
      </dgm:t>
    </dgm:pt>
    <dgm:pt modelId="{607E6757-5397-400C-9023-2F6E0295A766}" type="parTrans" cxnId="{05055A3B-F2C5-4774-812C-2D80E3618A12}">
      <dgm:prSet/>
      <dgm:spPr/>
      <dgm:t>
        <a:bodyPr/>
        <a:lstStyle/>
        <a:p>
          <a:endParaRPr lang="en-US"/>
        </a:p>
      </dgm:t>
    </dgm:pt>
    <dgm:pt modelId="{0D8F7999-1461-4C75-B783-C9855EF1B14D}" type="sibTrans" cxnId="{05055A3B-F2C5-4774-812C-2D80E3618A12}">
      <dgm:prSet/>
      <dgm:spPr/>
      <dgm:t>
        <a:bodyPr/>
        <a:lstStyle/>
        <a:p>
          <a:endParaRPr lang="en-US"/>
        </a:p>
      </dgm:t>
    </dgm:pt>
    <dgm:pt modelId="{6F5ECDB4-C616-4AD2-995B-802768AED2A9}">
      <dgm:prSet/>
      <dgm:spPr/>
      <dgm:t>
        <a:bodyPr/>
        <a:lstStyle/>
        <a:p>
          <a:r>
            <a:rPr lang="en-US"/>
            <a:t>while i &lt;= 5:</a:t>
          </a:r>
        </a:p>
      </dgm:t>
    </dgm:pt>
    <dgm:pt modelId="{7E7ADC40-6EEC-42FE-8069-0A61B3617F6E}" type="parTrans" cxnId="{05C4A21A-E525-48D5-B3A9-1DEABE019EFB}">
      <dgm:prSet/>
      <dgm:spPr/>
      <dgm:t>
        <a:bodyPr/>
        <a:lstStyle/>
        <a:p>
          <a:endParaRPr lang="en-US"/>
        </a:p>
      </dgm:t>
    </dgm:pt>
    <dgm:pt modelId="{A9FE19DB-1DC7-43C5-BB32-A6332C9321A3}" type="sibTrans" cxnId="{05C4A21A-E525-48D5-B3A9-1DEABE019EFB}">
      <dgm:prSet/>
      <dgm:spPr/>
      <dgm:t>
        <a:bodyPr/>
        <a:lstStyle/>
        <a:p>
          <a:endParaRPr lang="en-US"/>
        </a:p>
      </dgm:t>
    </dgm:pt>
    <dgm:pt modelId="{4AE35D7A-2C13-4D53-B552-65A8E8F4E959}">
      <dgm:prSet/>
      <dgm:spPr/>
      <dgm:t>
        <a:bodyPr/>
        <a:lstStyle/>
        <a:p>
          <a:r>
            <a:rPr lang="en-US"/>
            <a:t>print ("Hello World")</a:t>
          </a:r>
        </a:p>
      </dgm:t>
    </dgm:pt>
    <dgm:pt modelId="{EA770CEC-24AE-44D7-A66A-7736146F2F48}" type="parTrans" cxnId="{29F42648-EE12-4904-A530-0C7448B1C110}">
      <dgm:prSet/>
      <dgm:spPr/>
      <dgm:t>
        <a:bodyPr/>
        <a:lstStyle/>
        <a:p>
          <a:endParaRPr lang="en-US"/>
        </a:p>
      </dgm:t>
    </dgm:pt>
    <dgm:pt modelId="{6F13C3C3-FC89-49CB-967D-FEDEB0451A8F}" type="sibTrans" cxnId="{29F42648-EE12-4904-A530-0C7448B1C110}">
      <dgm:prSet/>
      <dgm:spPr/>
      <dgm:t>
        <a:bodyPr/>
        <a:lstStyle/>
        <a:p>
          <a:endParaRPr lang="en-US"/>
        </a:p>
      </dgm:t>
    </dgm:pt>
    <dgm:pt modelId="{98BE0220-36BD-4DCC-97E5-B9A138881A5C}">
      <dgm:prSet/>
      <dgm:spPr/>
      <dgm:t>
        <a:bodyPr/>
        <a:lstStyle/>
        <a:p>
          <a:r>
            <a:rPr lang="en-US"/>
            <a:t>i = i + 1</a:t>
          </a:r>
        </a:p>
      </dgm:t>
    </dgm:pt>
    <dgm:pt modelId="{90708C12-0990-4C16-B217-E4E5613B2003}" type="parTrans" cxnId="{C06365C8-F2DD-4A3C-802B-9BEAED8B1393}">
      <dgm:prSet/>
      <dgm:spPr/>
      <dgm:t>
        <a:bodyPr/>
        <a:lstStyle/>
        <a:p>
          <a:endParaRPr lang="en-US"/>
        </a:p>
      </dgm:t>
    </dgm:pt>
    <dgm:pt modelId="{7EF6BEE7-0317-40F3-9200-7492D7AC0880}" type="sibTrans" cxnId="{C06365C8-F2DD-4A3C-802B-9BEAED8B1393}">
      <dgm:prSet/>
      <dgm:spPr/>
      <dgm:t>
        <a:bodyPr/>
        <a:lstStyle/>
        <a:p>
          <a:endParaRPr lang="en-US"/>
        </a:p>
      </dgm:t>
    </dgm:pt>
    <dgm:pt modelId="{2066521B-8711-49C0-BD40-022AE604EDDE}" type="pres">
      <dgm:prSet presAssocID="{95EE4696-0FE0-4501-85FF-7B1122FC353B}" presName="hierChild1" presStyleCnt="0">
        <dgm:presLayoutVars>
          <dgm:orgChart val="1"/>
          <dgm:chPref val="1"/>
          <dgm:dir/>
          <dgm:animOne val="branch"/>
          <dgm:animLvl val="lvl"/>
          <dgm:resizeHandles/>
        </dgm:presLayoutVars>
      </dgm:prSet>
      <dgm:spPr/>
    </dgm:pt>
    <dgm:pt modelId="{8874D919-62DB-4284-959C-4A721415EA86}" type="pres">
      <dgm:prSet presAssocID="{B2373434-2E9A-4D05-B33F-2BFF0C9066E7}" presName="hierRoot1" presStyleCnt="0">
        <dgm:presLayoutVars>
          <dgm:hierBranch val="init"/>
        </dgm:presLayoutVars>
      </dgm:prSet>
      <dgm:spPr/>
    </dgm:pt>
    <dgm:pt modelId="{F7F8C795-D91A-438E-B887-B078EB25D73A}" type="pres">
      <dgm:prSet presAssocID="{B2373434-2E9A-4D05-B33F-2BFF0C9066E7}" presName="rootComposite1" presStyleCnt="0"/>
      <dgm:spPr/>
    </dgm:pt>
    <dgm:pt modelId="{B719CEBE-05B0-420F-AFE8-F34166FD5AA1}" type="pres">
      <dgm:prSet presAssocID="{B2373434-2E9A-4D05-B33F-2BFF0C9066E7}" presName="rootText1" presStyleLbl="node0" presStyleIdx="0" presStyleCnt="4">
        <dgm:presLayoutVars>
          <dgm:chPref val="3"/>
        </dgm:presLayoutVars>
      </dgm:prSet>
      <dgm:spPr/>
    </dgm:pt>
    <dgm:pt modelId="{78B4F43D-BB81-4774-94CF-C314C6FBFB1D}" type="pres">
      <dgm:prSet presAssocID="{B2373434-2E9A-4D05-B33F-2BFF0C9066E7}" presName="rootConnector1" presStyleLbl="node1" presStyleIdx="0" presStyleCnt="0"/>
      <dgm:spPr/>
    </dgm:pt>
    <dgm:pt modelId="{D69ED07A-2A02-48ED-9AB6-84FBC88F1FFC}" type="pres">
      <dgm:prSet presAssocID="{B2373434-2E9A-4D05-B33F-2BFF0C9066E7}" presName="hierChild2" presStyleCnt="0"/>
      <dgm:spPr/>
    </dgm:pt>
    <dgm:pt modelId="{4EA5E5AE-9294-4527-9C81-E36B19F2375F}" type="pres">
      <dgm:prSet presAssocID="{B2373434-2E9A-4D05-B33F-2BFF0C9066E7}" presName="hierChild3" presStyleCnt="0"/>
      <dgm:spPr/>
    </dgm:pt>
    <dgm:pt modelId="{D55DA84C-B5FD-4B55-9504-2F6F92DE014A}" type="pres">
      <dgm:prSet presAssocID="{6F5ECDB4-C616-4AD2-995B-802768AED2A9}" presName="hierRoot1" presStyleCnt="0">
        <dgm:presLayoutVars>
          <dgm:hierBranch val="init"/>
        </dgm:presLayoutVars>
      </dgm:prSet>
      <dgm:spPr/>
    </dgm:pt>
    <dgm:pt modelId="{97FA2942-F6A0-4A6E-A160-D13C085D4BB5}" type="pres">
      <dgm:prSet presAssocID="{6F5ECDB4-C616-4AD2-995B-802768AED2A9}" presName="rootComposite1" presStyleCnt="0"/>
      <dgm:spPr/>
    </dgm:pt>
    <dgm:pt modelId="{8FCE0345-2BB9-4C08-ADB4-2962F16EFEB9}" type="pres">
      <dgm:prSet presAssocID="{6F5ECDB4-C616-4AD2-995B-802768AED2A9}" presName="rootText1" presStyleLbl="node0" presStyleIdx="1" presStyleCnt="4">
        <dgm:presLayoutVars>
          <dgm:chPref val="3"/>
        </dgm:presLayoutVars>
      </dgm:prSet>
      <dgm:spPr/>
    </dgm:pt>
    <dgm:pt modelId="{EE4CC181-7D79-42E5-9E9F-D1E647D68148}" type="pres">
      <dgm:prSet presAssocID="{6F5ECDB4-C616-4AD2-995B-802768AED2A9}" presName="rootConnector1" presStyleLbl="node1" presStyleIdx="0" presStyleCnt="0"/>
      <dgm:spPr/>
    </dgm:pt>
    <dgm:pt modelId="{82FAC598-C57C-4662-8B64-C5DFED743597}" type="pres">
      <dgm:prSet presAssocID="{6F5ECDB4-C616-4AD2-995B-802768AED2A9}" presName="hierChild2" presStyleCnt="0"/>
      <dgm:spPr/>
    </dgm:pt>
    <dgm:pt modelId="{201201F0-E131-4493-8E17-9FB3BA0E502D}" type="pres">
      <dgm:prSet presAssocID="{6F5ECDB4-C616-4AD2-995B-802768AED2A9}" presName="hierChild3" presStyleCnt="0"/>
      <dgm:spPr/>
    </dgm:pt>
    <dgm:pt modelId="{0607D3F3-4C8D-4D14-B6AF-013D052ABEFD}" type="pres">
      <dgm:prSet presAssocID="{4AE35D7A-2C13-4D53-B552-65A8E8F4E959}" presName="hierRoot1" presStyleCnt="0">
        <dgm:presLayoutVars>
          <dgm:hierBranch val="init"/>
        </dgm:presLayoutVars>
      </dgm:prSet>
      <dgm:spPr/>
    </dgm:pt>
    <dgm:pt modelId="{B221C9FF-006F-4F04-A4DF-F06EFD5741FE}" type="pres">
      <dgm:prSet presAssocID="{4AE35D7A-2C13-4D53-B552-65A8E8F4E959}" presName="rootComposite1" presStyleCnt="0"/>
      <dgm:spPr/>
    </dgm:pt>
    <dgm:pt modelId="{F20D31A8-4984-408A-A02D-547CC20A730A}" type="pres">
      <dgm:prSet presAssocID="{4AE35D7A-2C13-4D53-B552-65A8E8F4E959}" presName="rootText1" presStyleLbl="node0" presStyleIdx="2" presStyleCnt="4">
        <dgm:presLayoutVars>
          <dgm:chPref val="3"/>
        </dgm:presLayoutVars>
      </dgm:prSet>
      <dgm:spPr/>
    </dgm:pt>
    <dgm:pt modelId="{5CE0C049-F3D7-48E7-A6CA-8E06335F47EF}" type="pres">
      <dgm:prSet presAssocID="{4AE35D7A-2C13-4D53-B552-65A8E8F4E959}" presName="rootConnector1" presStyleLbl="node1" presStyleIdx="0" presStyleCnt="0"/>
      <dgm:spPr/>
    </dgm:pt>
    <dgm:pt modelId="{F0940F60-8E3F-4187-A9A3-EF5DFF864DF0}" type="pres">
      <dgm:prSet presAssocID="{4AE35D7A-2C13-4D53-B552-65A8E8F4E959}" presName="hierChild2" presStyleCnt="0"/>
      <dgm:spPr/>
    </dgm:pt>
    <dgm:pt modelId="{D812ACBD-08AA-45E3-A678-A26301DE2349}" type="pres">
      <dgm:prSet presAssocID="{4AE35D7A-2C13-4D53-B552-65A8E8F4E959}" presName="hierChild3" presStyleCnt="0"/>
      <dgm:spPr/>
    </dgm:pt>
    <dgm:pt modelId="{232A76A9-9C75-4483-9DC5-F892139EB8EB}" type="pres">
      <dgm:prSet presAssocID="{98BE0220-36BD-4DCC-97E5-B9A138881A5C}" presName="hierRoot1" presStyleCnt="0">
        <dgm:presLayoutVars>
          <dgm:hierBranch val="init"/>
        </dgm:presLayoutVars>
      </dgm:prSet>
      <dgm:spPr/>
    </dgm:pt>
    <dgm:pt modelId="{902B939A-49C5-43F7-BF3C-4CC9218263D7}" type="pres">
      <dgm:prSet presAssocID="{98BE0220-36BD-4DCC-97E5-B9A138881A5C}" presName="rootComposite1" presStyleCnt="0"/>
      <dgm:spPr/>
    </dgm:pt>
    <dgm:pt modelId="{85874F84-A374-4917-B9ED-FF61A2D4D2BB}" type="pres">
      <dgm:prSet presAssocID="{98BE0220-36BD-4DCC-97E5-B9A138881A5C}" presName="rootText1" presStyleLbl="node0" presStyleIdx="3" presStyleCnt="4">
        <dgm:presLayoutVars>
          <dgm:chPref val="3"/>
        </dgm:presLayoutVars>
      </dgm:prSet>
      <dgm:spPr/>
    </dgm:pt>
    <dgm:pt modelId="{1BEAEB5B-F88D-4F1C-8802-21CB1DD1A509}" type="pres">
      <dgm:prSet presAssocID="{98BE0220-36BD-4DCC-97E5-B9A138881A5C}" presName="rootConnector1" presStyleLbl="node1" presStyleIdx="0" presStyleCnt="0"/>
      <dgm:spPr/>
    </dgm:pt>
    <dgm:pt modelId="{2144FE68-9A31-46B3-9935-4A06C47C03FB}" type="pres">
      <dgm:prSet presAssocID="{98BE0220-36BD-4DCC-97E5-B9A138881A5C}" presName="hierChild2" presStyleCnt="0"/>
      <dgm:spPr/>
    </dgm:pt>
    <dgm:pt modelId="{289FC441-0155-4077-982A-DB5F8BFF4A5D}" type="pres">
      <dgm:prSet presAssocID="{98BE0220-36BD-4DCC-97E5-B9A138881A5C}" presName="hierChild3" presStyleCnt="0"/>
      <dgm:spPr/>
    </dgm:pt>
  </dgm:ptLst>
  <dgm:cxnLst>
    <dgm:cxn modelId="{773C8F0E-CC26-4C61-8D06-F4FBAB9F8422}" type="presOf" srcId="{6F5ECDB4-C616-4AD2-995B-802768AED2A9}" destId="{8FCE0345-2BB9-4C08-ADB4-2962F16EFEB9}" srcOrd="0" destOrd="0" presId="urn:microsoft.com/office/officeart/2009/3/layout/HorizontalOrganizationChart"/>
    <dgm:cxn modelId="{05C4A21A-E525-48D5-B3A9-1DEABE019EFB}" srcId="{95EE4696-0FE0-4501-85FF-7B1122FC353B}" destId="{6F5ECDB4-C616-4AD2-995B-802768AED2A9}" srcOrd="1" destOrd="0" parTransId="{7E7ADC40-6EEC-42FE-8069-0A61B3617F6E}" sibTransId="{A9FE19DB-1DC7-43C5-BB32-A6332C9321A3}"/>
    <dgm:cxn modelId="{9BB6F829-1AF0-4A1D-A64C-A90EBB21D6A9}" type="presOf" srcId="{B2373434-2E9A-4D05-B33F-2BFF0C9066E7}" destId="{B719CEBE-05B0-420F-AFE8-F34166FD5AA1}" srcOrd="0" destOrd="0" presId="urn:microsoft.com/office/officeart/2009/3/layout/HorizontalOrganizationChart"/>
    <dgm:cxn modelId="{F46BEC32-59AD-4649-AD43-7F2ED7937ED6}" type="presOf" srcId="{95EE4696-0FE0-4501-85FF-7B1122FC353B}" destId="{2066521B-8711-49C0-BD40-022AE604EDDE}" srcOrd="0" destOrd="0" presId="urn:microsoft.com/office/officeart/2009/3/layout/HorizontalOrganizationChart"/>
    <dgm:cxn modelId="{05055A3B-F2C5-4774-812C-2D80E3618A12}" srcId="{95EE4696-0FE0-4501-85FF-7B1122FC353B}" destId="{B2373434-2E9A-4D05-B33F-2BFF0C9066E7}" srcOrd="0" destOrd="0" parTransId="{607E6757-5397-400C-9023-2F6E0295A766}" sibTransId="{0D8F7999-1461-4C75-B783-C9855EF1B14D}"/>
    <dgm:cxn modelId="{29F42648-EE12-4904-A530-0C7448B1C110}" srcId="{95EE4696-0FE0-4501-85FF-7B1122FC353B}" destId="{4AE35D7A-2C13-4D53-B552-65A8E8F4E959}" srcOrd="2" destOrd="0" parTransId="{EA770CEC-24AE-44D7-A66A-7736146F2F48}" sibTransId="{6F13C3C3-FC89-49CB-967D-FEDEB0451A8F}"/>
    <dgm:cxn modelId="{AC00118D-93B2-445A-BE31-9043FA1312CE}" type="presOf" srcId="{B2373434-2E9A-4D05-B33F-2BFF0C9066E7}" destId="{78B4F43D-BB81-4774-94CF-C314C6FBFB1D}" srcOrd="1" destOrd="0" presId="urn:microsoft.com/office/officeart/2009/3/layout/HorizontalOrganizationChart"/>
    <dgm:cxn modelId="{916AA995-C4C4-4C5A-B35C-31E832960169}" type="presOf" srcId="{6F5ECDB4-C616-4AD2-995B-802768AED2A9}" destId="{EE4CC181-7D79-42E5-9E9F-D1E647D68148}" srcOrd="1" destOrd="0" presId="urn:microsoft.com/office/officeart/2009/3/layout/HorizontalOrganizationChart"/>
    <dgm:cxn modelId="{50B90D99-CD33-4098-9A57-C296522283FF}" type="presOf" srcId="{4AE35D7A-2C13-4D53-B552-65A8E8F4E959}" destId="{5CE0C049-F3D7-48E7-A6CA-8E06335F47EF}" srcOrd="1" destOrd="0" presId="urn:microsoft.com/office/officeart/2009/3/layout/HorizontalOrganizationChart"/>
    <dgm:cxn modelId="{721820B0-6E18-4FFB-8BB7-FDC2DC29F575}" type="presOf" srcId="{98BE0220-36BD-4DCC-97E5-B9A138881A5C}" destId="{85874F84-A374-4917-B9ED-FF61A2D4D2BB}" srcOrd="0" destOrd="0" presId="urn:microsoft.com/office/officeart/2009/3/layout/HorizontalOrganizationChart"/>
    <dgm:cxn modelId="{055830B8-DB1E-4AA6-BEC8-FEC86F2166CB}" type="presOf" srcId="{4AE35D7A-2C13-4D53-B552-65A8E8F4E959}" destId="{F20D31A8-4984-408A-A02D-547CC20A730A}" srcOrd="0" destOrd="0" presId="urn:microsoft.com/office/officeart/2009/3/layout/HorizontalOrganizationChart"/>
    <dgm:cxn modelId="{C06365C8-F2DD-4A3C-802B-9BEAED8B1393}" srcId="{95EE4696-0FE0-4501-85FF-7B1122FC353B}" destId="{98BE0220-36BD-4DCC-97E5-B9A138881A5C}" srcOrd="3" destOrd="0" parTransId="{90708C12-0990-4C16-B217-E4E5613B2003}" sibTransId="{7EF6BEE7-0317-40F3-9200-7492D7AC0880}"/>
    <dgm:cxn modelId="{7725D9E4-B7A3-481F-B899-A63DD889D624}" type="presOf" srcId="{98BE0220-36BD-4DCC-97E5-B9A138881A5C}" destId="{1BEAEB5B-F88D-4F1C-8802-21CB1DD1A509}" srcOrd="1" destOrd="0" presId="urn:microsoft.com/office/officeart/2009/3/layout/HorizontalOrganizationChart"/>
    <dgm:cxn modelId="{6C00A32A-849E-4592-B44C-8554073E4383}" type="presParOf" srcId="{2066521B-8711-49C0-BD40-022AE604EDDE}" destId="{8874D919-62DB-4284-959C-4A721415EA86}" srcOrd="0" destOrd="0" presId="urn:microsoft.com/office/officeart/2009/3/layout/HorizontalOrganizationChart"/>
    <dgm:cxn modelId="{55DD4CD3-21DD-4ACA-919A-B266692E9983}" type="presParOf" srcId="{8874D919-62DB-4284-959C-4A721415EA86}" destId="{F7F8C795-D91A-438E-B887-B078EB25D73A}" srcOrd="0" destOrd="0" presId="urn:microsoft.com/office/officeart/2009/3/layout/HorizontalOrganizationChart"/>
    <dgm:cxn modelId="{60C9674E-3377-47B5-AC5F-CFA57922C3D7}" type="presParOf" srcId="{F7F8C795-D91A-438E-B887-B078EB25D73A}" destId="{B719CEBE-05B0-420F-AFE8-F34166FD5AA1}" srcOrd="0" destOrd="0" presId="urn:microsoft.com/office/officeart/2009/3/layout/HorizontalOrganizationChart"/>
    <dgm:cxn modelId="{D6BD5569-3C74-462A-81C4-E88A269FC35F}" type="presParOf" srcId="{F7F8C795-D91A-438E-B887-B078EB25D73A}" destId="{78B4F43D-BB81-4774-94CF-C314C6FBFB1D}" srcOrd="1" destOrd="0" presId="urn:microsoft.com/office/officeart/2009/3/layout/HorizontalOrganizationChart"/>
    <dgm:cxn modelId="{0E5E2BF3-FA33-4E24-94E0-E7D65F63B11A}" type="presParOf" srcId="{8874D919-62DB-4284-959C-4A721415EA86}" destId="{D69ED07A-2A02-48ED-9AB6-84FBC88F1FFC}" srcOrd="1" destOrd="0" presId="urn:microsoft.com/office/officeart/2009/3/layout/HorizontalOrganizationChart"/>
    <dgm:cxn modelId="{19875ADF-D18B-4356-9F03-CF84979C30B2}" type="presParOf" srcId="{8874D919-62DB-4284-959C-4A721415EA86}" destId="{4EA5E5AE-9294-4527-9C81-E36B19F2375F}" srcOrd="2" destOrd="0" presId="urn:microsoft.com/office/officeart/2009/3/layout/HorizontalOrganizationChart"/>
    <dgm:cxn modelId="{38EE2E7B-FFFB-4222-9262-02860D5536A2}" type="presParOf" srcId="{2066521B-8711-49C0-BD40-022AE604EDDE}" destId="{D55DA84C-B5FD-4B55-9504-2F6F92DE014A}" srcOrd="1" destOrd="0" presId="urn:microsoft.com/office/officeart/2009/3/layout/HorizontalOrganizationChart"/>
    <dgm:cxn modelId="{88D31350-37D3-4D69-BD3A-7154FB4C40CB}" type="presParOf" srcId="{D55DA84C-B5FD-4B55-9504-2F6F92DE014A}" destId="{97FA2942-F6A0-4A6E-A160-D13C085D4BB5}" srcOrd="0" destOrd="0" presId="urn:microsoft.com/office/officeart/2009/3/layout/HorizontalOrganizationChart"/>
    <dgm:cxn modelId="{E2EA3DC3-83CD-4FAB-8561-76BBD9966810}" type="presParOf" srcId="{97FA2942-F6A0-4A6E-A160-D13C085D4BB5}" destId="{8FCE0345-2BB9-4C08-ADB4-2962F16EFEB9}" srcOrd="0" destOrd="0" presId="urn:microsoft.com/office/officeart/2009/3/layout/HorizontalOrganizationChart"/>
    <dgm:cxn modelId="{7F89DCC8-DB96-4BEB-BCC9-9721FBE0C276}" type="presParOf" srcId="{97FA2942-F6A0-4A6E-A160-D13C085D4BB5}" destId="{EE4CC181-7D79-42E5-9E9F-D1E647D68148}" srcOrd="1" destOrd="0" presId="urn:microsoft.com/office/officeart/2009/3/layout/HorizontalOrganizationChart"/>
    <dgm:cxn modelId="{9DD03B8D-D292-4B4B-86EE-4F53FB4E9930}" type="presParOf" srcId="{D55DA84C-B5FD-4B55-9504-2F6F92DE014A}" destId="{82FAC598-C57C-4662-8B64-C5DFED743597}" srcOrd="1" destOrd="0" presId="urn:microsoft.com/office/officeart/2009/3/layout/HorizontalOrganizationChart"/>
    <dgm:cxn modelId="{35D18673-2F73-4045-95A2-EF3872544909}" type="presParOf" srcId="{D55DA84C-B5FD-4B55-9504-2F6F92DE014A}" destId="{201201F0-E131-4493-8E17-9FB3BA0E502D}" srcOrd="2" destOrd="0" presId="urn:microsoft.com/office/officeart/2009/3/layout/HorizontalOrganizationChart"/>
    <dgm:cxn modelId="{17AE96CD-9EDB-4DF8-BC91-CAE87E7C05F5}" type="presParOf" srcId="{2066521B-8711-49C0-BD40-022AE604EDDE}" destId="{0607D3F3-4C8D-4D14-B6AF-013D052ABEFD}" srcOrd="2" destOrd="0" presId="urn:microsoft.com/office/officeart/2009/3/layout/HorizontalOrganizationChart"/>
    <dgm:cxn modelId="{86DE820E-ECC1-4516-B37E-9960CD5BC48E}" type="presParOf" srcId="{0607D3F3-4C8D-4D14-B6AF-013D052ABEFD}" destId="{B221C9FF-006F-4F04-A4DF-F06EFD5741FE}" srcOrd="0" destOrd="0" presId="urn:microsoft.com/office/officeart/2009/3/layout/HorizontalOrganizationChart"/>
    <dgm:cxn modelId="{7F31D48E-719F-4F8E-A4AE-38D6EBDB9ADD}" type="presParOf" srcId="{B221C9FF-006F-4F04-A4DF-F06EFD5741FE}" destId="{F20D31A8-4984-408A-A02D-547CC20A730A}" srcOrd="0" destOrd="0" presId="urn:microsoft.com/office/officeart/2009/3/layout/HorizontalOrganizationChart"/>
    <dgm:cxn modelId="{2D1E7EF7-8454-44AB-9C96-E3BA2B0FD740}" type="presParOf" srcId="{B221C9FF-006F-4F04-A4DF-F06EFD5741FE}" destId="{5CE0C049-F3D7-48E7-A6CA-8E06335F47EF}" srcOrd="1" destOrd="0" presId="urn:microsoft.com/office/officeart/2009/3/layout/HorizontalOrganizationChart"/>
    <dgm:cxn modelId="{21805A1F-CBB4-4F64-9E8E-53A0FCD68B26}" type="presParOf" srcId="{0607D3F3-4C8D-4D14-B6AF-013D052ABEFD}" destId="{F0940F60-8E3F-4187-A9A3-EF5DFF864DF0}" srcOrd="1" destOrd="0" presId="urn:microsoft.com/office/officeart/2009/3/layout/HorizontalOrganizationChart"/>
    <dgm:cxn modelId="{9D01EC06-7B80-4569-A045-6796F89A761A}" type="presParOf" srcId="{0607D3F3-4C8D-4D14-B6AF-013D052ABEFD}" destId="{D812ACBD-08AA-45E3-A678-A26301DE2349}" srcOrd="2" destOrd="0" presId="urn:microsoft.com/office/officeart/2009/3/layout/HorizontalOrganizationChart"/>
    <dgm:cxn modelId="{0F45C19B-D146-4A15-BAB2-C9E493CD873D}" type="presParOf" srcId="{2066521B-8711-49C0-BD40-022AE604EDDE}" destId="{232A76A9-9C75-4483-9DC5-F892139EB8EB}" srcOrd="3" destOrd="0" presId="urn:microsoft.com/office/officeart/2009/3/layout/HorizontalOrganizationChart"/>
    <dgm:cxn modelId="{B42B415F-9019-468C-9D4E-8CDBE80467F8}" type="presParOf" srcId="{232A76A9-9C75-4483-9DC5-F892139EB8EB}" destId="{902B939A-49C5-43F7-BF3C-4CC9218263D7}" srcOrd="0" destOrd="0" presId="urn:microsoft.com/office/officeart/2009/3/layout/HorizontalOrganizationChart"/>
    <dgm:cxn modelId="{1C6AE0F1-A9D5-4BC3-A3A8-E5FD16AD63DA}" type="presParOf" srcId="{902B939A-49C5-43F7-BF3C-4CC9218263D7}" destId="{85874F84-A374-4917-B9ED-FF61A2D4D2BB}" srcOrd="0" destOrd="0" presId="urn:microsoft.com/office/officeart/2009/3/layout/HorizontalOrganizationChart"/>
    <dgm:cxn modelId="{276DE547-3D02-4DEF-B1C6-5B65AA982E0D}" type="presParOf" srcId="{902B939A-49C5-43F7-BF3C-4CC9218263D7}" destId="{1BEAEB5B-F88D-4F1C-8802-21CB1DD1A509}" srcOrd="1" destOrd="0" presId="urn:microsoft.com/office/officeart/2009/3/layout/HorizontalOrganizationChart"/>
    <dgm:cxn modelId="{307C3410-6351-4688-9573-1B7DD81D5A4B}" type="presParOf" srcId="{232A76A9-9C75-4483-9DC5-F892139EB8EB}" destId="{2144FE68-9A31-46B3-9935-4A06C47C03FB}" srcOrd="1" destOrd="0" presId="urn:microsoft.com/office/officeart/2009/3/layout/HorizontalOrganizationChart"/>
    <dgm:cxn modelId="{D488EADC-94F5-42BC-BCA1-5A8FFB43E6B2}" type="presParOf" srcId="{232A76A9-9C75-4483-9DC5-F892139EB8EB}" destId="{289FC441-0155-4077-982A-DB5F8BFF4A5D}"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748D115-F23B-49B6-BAFC-7D00174FD9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8F08196B-F51E-44F3-BB07-6CD660345C13}">
      <dgm:prSet custT="1"/>
      <dgm:spPr/>
      <dgm:t>
        <a:bodyPr/>
        <a:lstStyle/>
        <a:p>
          <a:r>
            <a:rPr lang="en-US" sz="2000" b="1" dirty="0">
              <a:solidFill>
                <a:schemeClr val="tx1"/>
              </a:solidFill>
            </a:rPr>
            <a:t>What is Pandas?</a:t>
          </a:r>
        </a:p>
      </dgm:t>
    </dgm:pt>
    <dgm:pt modelId="{5EDC417F-9ECF-4C13-89F4-FC891BADBE45}" type="parTrans" cxnId="{CEFEA80F-CD00-4FFA-BF28-AF70BE2D255A}">
      <dgm:prSet/>
      <dgm:spPr/>
      <dgm:t>
        <a:bodyPr/>
        <a:lstStyle/>
        <a:p>
          <a:endParaRPr lang="en-US" sz="2000"/>
        </a:p>
      </dgm:t>
    </dgm:pt>
    <dgm:pt modelId="{BFA632E4-4A52-4149-8D06-C4078769E3FB}" type="sibTrans" cxnId="{CEFEA80F-CD00-4FFA-BF28-AF70BE2D255A}">
      <dgm:prSet/>
      <dgm:spPr/>
      <dgm:t>
        <a:bodyPr/>
        <a:lstStyle/>
        <a:p>
          <a:endParaRPr lang="en-US" sz="2000"/>
        </a:p>
      </dgm:t>
    </dgm:pt>
    <dgm:pt modelId="{975D8CCD-C11C-452C-B36B-696B129A9CF7}">
      <dgm:prSet custT="1"/>
      <dgm:spPr/>
      <dgm:t>
        <a:bodyPr/>
        <a:lstStyle/>
        <a:p>
          <a:r>
            <a:rPr lang="en-US" sz="2000" b="1" dirty="0">
              <a:solidFill>
                <a:schemeClr val="tx1"/>
              </a:solidFill>
            </a:rPr>
            <a:t>Data Frame</a:t>
          </a:r>
        </a:p>
      </dgm:t>
    </dgm:pt>
    <dgm:pt modelId="{14088D45-4D07-40CB-8237-03AEF3EDDE7C}" type="parTrans" cxnId="{55807B42-B864-4B61-AFE0-4D3D8920BBA5}">
      <dgm:prSet/>
      <dgm:spPr/>
    </dgm:pt>
    <dgm:pt modelId="{A1026C03-2490-4017-A0EC-F600C927A64F}" type="sibTrans" cxnId="{55807B42-B864-4B61-AFE0-4D3D8920BBA5}">
      <dgm:prSet/>
      <dgm:spPr/>
    </dgm:pt>
    <dgm:pt modelId="{EEFEE525-0623-43C5-A846-9B75B58D2EB3}">
      <dgm:prSet custT="1"/>
      <dgm:spPr/>
      <dgm:t>
        <a:bodyPr/>
        <a:lstStyle/>
        <a:p>
          <a:r>
            <a:rPr lang="en-US" sz="2000" b="1" dirty="0">
              <a:solidFill>
                <a:schemeClr val="tx1"/>
              </a:solidFill>
            </a:rPr>
            <a:t>Create DataFrame</a:t>
          </a:r>
        </a:p>
      </dgm:t>
    </dgm:pt>
    <dgm:pt modelId="{B70BC425-F832-4D6F-AB0D-96A8F969F052}" type="parTrans" cxnId="{C13C2B27-730A-40BE-8154-0C4A1AA2E8A4}">
      <dgm:prSet/>
      <dgm:spPr/>
    </dgm:pt>
    <dgm:pt modelId="{C9CDC706-E93E-409F-9564-7C218778E032}" type="sibTrans" cxnId="{C13C2B27-730A-40BE-8154-0C4A1AA2E8A4}">
      <dgm:prSet/>
      <dgm:spPr/>
    </dgm:pt>
    <dgm:pt modelId="{8AB00FA8-77B5-4FA5-B247-4FE7111BEFEC}">
      <dgm:prSet custT="1"/>
      <dgm:spPr/>
      <dgm:t>
        <a:bodyPr/>
        <a:lstStyle/>
        <a:p>
          <a:r>
            <a:rPr lang="en-US" sz="2000" b="1" dirty="0">
              <a:solidFill>
                <a:schemeClr val="tx1"/>
              </a:solidFill>
            </a:rPr>
            <a:t>Import CSV and Excel Data</a:t>
          </a:r>
        </a:p>
      </dgm:t>
    </dgm:pt>
    <dgm:pt modelId="{248FD64B-611A-4896-B712-C6F7798B2DB9}" type="parTrans" cxnId="{66EB3CCB-2921-42FA-877B-5A95A4CCFB17}">
      <dgm:prSet/>
      <dgm:spPr/>
    </dgm:pt>
    <dgm:pt modelId="{81FF980C-E084-4FF8-ABB4-B3FFCE347267}" type="sibTrans" cxnId="{66EB3CCB-2921-42FA-877B-5A95A4CCFB17}">
      <dgm:prSet/>
      <dgm:spPr/>
    </dgm:pt>
    <dgm:pt modelId="{6E83C93C-7E88-4E46-BFE0-DD18D2325B72}">
      <dgm:prSet custT="1"/>
      <dgm:spPr/>
      <dgm:t>
        <a:bodyPr/>
        <a:lstStyle/>
        <a:p>
          <a:r>
            <a:rPr lang="en-US" sz="2000" b="1" dirty="0">
              <a:solidFill>
                <a:schemeClr val="tx1"/>
              </a:solidFill>
            </a:rPr>
            <a:t>Selecting and Slicing Data</a:t>
          </a:r>
        </a:p>
      </dgm:t>
    </dgm:pt>
    <dgm:pt modelId="{751B0E91-B34E-4C63-95BF-52768DB58D93}" type="parTrans" cxnId="{916E6C65-502C-427E-8C83-655B9D7E2F08}">
      <dgm:prSet/>
      <dgm:spPr/>
    </dgm:pt>
    <dgm:pt modelId="{7974161D-5DE8-47DB-BB99-35548423F0DC}" type="sibTrans" cxnId="{916E6C65-502C-427E-8C83-655B9D7E2F08}">
      <dgm:prSet/>
      <dgm:spPr/>
    </dgm:pt>
    <dgm:pt modelId="{D82A0F84-501F-4FB4-BC8D-E25A2B5D2BC1}">
      <dgm:prSet custT="1"/>
      <dgm:spPr/>
      <dgm:t>
        <a:bodyPr/>
        <a:lstStyle/>
        <a:p>
          <a:r>
            <a:rPr lang="en-US" sz="2000" b="1" dirty="0">
              <a:solidFill>
                <a:schemeClr val="tx1"/>
              </a:solidFill>
            </a:rPr>
            <a:t>Filtering Data</a:t>
          </a:r>
        </a:p>
      </dgm:t>
    </dgm:pt>
    <dgm:pt modelId="{C4C9251E-5515-422E-810E-BFBC9694FE7C}" type="parTrans" cxnId="{8BE3DC9D-B449-4924-931D-0657F5D1A561}">
      <dgm:prSet/>
      <dgm:spPr/>
    </dgm:pt>
    <dgm:pt modelId="{215E53FA-1FBA-4D1C-A1FB-0A3444A204D4}" type="sibTrans" cxnId="{8BE3DC9D-B449-4924-931D-0657F5D1A561}">
      <dgm:prSet/>
      <dgm:spPr/>
    </dgm:pt>
    <dgm:pt modelId="{0E763088-0119-47E3-A4B3-669870D1D275}">
      <dgm:prSet custT="1"/>
      <dgm:spPr/>
      <dgm:t>
        <a:bodyPr/>
        <a:lstStyle/>
        <a:p>
          <a:r>
            <a:rPr lang="en-US" sz="2000" b="1" dirty="0">
              <a:solidFill>
                <a:schemeClr val="tx1"/>
              </a:solidFill>
            </a:rPr>
            <a:t>Dealing With Missing and Duplicated Data</a:t>
          </a:r>
        </a:p>
      </dgm:t>
    </dgm:pt>
    <dgm:pt modelId="{B6526177-8457-435B-94CD-1D437A7A4365}" type="parTrans" cxnId="{11B17995-3BE1-4838-AD35-D7F33C768624}">
      <dgm:prSet/>
      <dgm:spPr/>
    </dgm:pt>
    <dgm:pt modelId="{F1992C0D-BA62-4E49-911F-21982555D730}" type="sibTrans" cxnId="{11B17995-3BE1-4838-AD35-D7F33C768624}">
      <dgm:prSet/>
      <dgm:spPr/>
    </dgm:pt>
    <dgm:pt modelId="{4C1CF205-4755-4A94-AD10-A3D0992EE60F}">
      <dgm:prSet custT="1"/>
      <dgm:spPr/>
      <dgm:t>
        <a:bodyPr/>
        <a:lstStyle/>
        <a:p>
          <a:r>
            <a:rPr lang="en-US" sz="2000" b="1" dirty="0">
              <a:solidFill>
                <a:schemeClr val="tx1"/>
              </a:solidFill>
            </a:rPr>
            <a:t>Joining Data</a:t>
          </a:r>
        </a:p>
      </dgm:t>
    </dgm:pt>
    <dgm:pt modelId="{9DB86DCF-0C49-4819-B171-DCFC3960BA51}" type="parTrans" cxnId="{9423157A-6906-4C0E-8A1C-46FBE68E96FC}">
      <dgm:prSet/>
      <dgm:spPr/>
    </dgm:pt>
    <dgm:pt modelId="{2B9A3DAA-DDBC-45F7-B4A8-9D72162C4466}" type="sibTrans" cxnId="{9423157A-6906-4C0E-8A1C-46FBE68E96FC}">
      <dgm:prSet/>
      <dgm:spPr/>
    </dgm:pt>
    <dgm:pt modelId="{08C6B2F1-4027-4A49-803A-A12760972CB4}">
      <dgm:prSet custT="1"/>
      <dgm:spPr/>
      <dgm:t>
        <a:bodyPr/>
        <a:lstStyle/>
        <a:p>
          <a:r>
            <a:rPr lang="en-US" sz="2000" b="1" dirty="0">
              <a:solidFill>
                <a:schemeClr val="tx1"/>
              </a:solidFill>
            </a:rPr>
            <a:t>Aggregating Data</a:t>
          </a:r>
        </a:p>
      </dgm:t>
    </dgm:pt>
    <dgm:pt modelId="{3CE1B3BA-A103-4FBC-9C5F-4720ED9F04CF}" type="parTrans" cxnId="{689613B7-3B40-4846-844F-2BC9D11BAE7F}">
      <dgm:prSet/>
      <dgm:spPr/>
    </dgm:pt>
    <dgm:pt modelId="{93DB9EA4-12D3-4976-89D0-B3C739B723C3}" type="sibTrans" cxnId="{689613B7-3B40-4846-844F-2BC9D11BAE7F}">
      <dgm:prSet/>
      <dgm:spPr/>
    </dgm:pt>
    <dgm:pt modelId="{EF6BCA11-2653-45C9-85BA-9D86829D76DF}" type="pres">
      <dgm:prSet presAssocID="{B748D115-F23B-49B6-BAFC-7D00174FD9EA}" presName="linear" presStyleCnt="0">
        <dgm:presLayoutVars>
          <dgm:animLvl val="lvl"/>
          <dgm:resizeHandles val="exact"/>
        </dgm:presLayoutVars>
      </dgm:prSet>
      <dgm:spPr/>
    </dgm:pt>
    <dgm:pt modelId="{B6D37E83-7F7A-4C24-B531-182874FB93E6}" type="pres">
      <dgm:prSet presAssocID="{8F08196B-F51E-44F3-BB07-6CD660345C13}" presName="parentText" presStyleLbl="node1" presStyleIdx="0" presStyleCnt="9">
        <dgm:presLayoutVars>
          <dgm:chMax val="0"/>
          <dgm:bulletEnabled val="1"/>
        </dgm:presLayoutVars>
      </dgm:prSet>
      <dgm:spPr/>
    </dgm:pt>
    <dgm:pt modelId="{81238A3B-1455-43C8-810B-3A1D8C737F67}" type="pres">
      <dgm:prSet presAssocID="{BFA632E4-4A52-4149-8D06-C4078769E3FB}" presName="spacer" presStyleCnt="0"/>
      <dgm:spPr/>
    </dgm:pt>
    <dgm:pt modelId="{71B1F649-0131-4BCF-99F5-D7439E1D75C6}" type="pres">
      <dgm:prSet presAssocID="{975D8CCD-C11C-452C-B36B-696B129A9CF7}" presName="parentText" presStyleLbl="node1" presStyleIdx="1" presStyleCnt="9">
        <dgm:presLayoutVars>
          <dgm:chMax val="0"/>
          <dgm:bulletEnabled val="1"/>
        </dgm:presLayoutVars>
      </dgm:prSet>
      <dgm:spPr/>
    </dgm:pt>
    <dgm:pt modelId="{4F998EA6-2979-42DB-885A-8AEE9F575F2F}" type="pres">
      <dgm:prSet presAssocID="{A1026C03-2490-4017-A0EC-F600C927A64F}" presName="spacer" presStyleCnt="0"/>
      <dgm:spPr/>
    </dgm:pt>
    <dgm:pt modelId="{1C6D3C10-7019-44AF-B582-340BF4E2005A}" type="pres">
      <dgm:prSet presAssocID="{EEFEE525-0623-43C5-A846-9B75B58D2EB3}" presName="parentText" presStyleLbl="node1" presStyleIdx="2" presStyleCnt="9">
        <dgm:presLayoutVars>
          <dgm:chMax val="0"/>
          <dgm:bulletEnabled val="1"/>
        </dgm:presLayoutVars>
      </dgm:prSet>
      <dgm:spPr/>
    </dgm:pt>
    <dgm:pt modelId="{2E3F213F-C619-47DB-81BA-03692F3EB7A8}" type="pres">
      <dgm:prSet presAssocID="{C9CDC706-E93E-409F-9564-7C218778E032}" presName="spacer" presStyleCnt="0"/>
      <dgm:spPr/>
    </dgm:pt>
    <dgm:pt modelId="{D0FFA6EE-9EEA-428C-995A-0899E756E9FB}" type="pres">
      <dgm:prSet presAssocID="{8AB00FA8-77B5-4FA5-B247-4FE7111BEFEC}" presName="parentText" presStyleLbl="node1" presStyleIdx="3" presStyleCnt="9">
        <dgm:presLayoutVars>
          <dgm:chMax val="0"/>
          <dgm:bulletEnabled val="1"/>
        </dgm:presLayoutVars>
      </dgm:prSet>
      <dgm:spPr/>
    </dgm:pt>
    <dgm:pt modelId="{101A37DF-E5EE-409E-83D6-E8D3E07B89D7}" type="pres">
      <dgm:prSet presAssocID="{81FF980C-E084-4FF8-ABB4-B3FFCE347267}" presName="spacer" presStyleCnt="0"/>
      <dgm:spPr/>
    </dgm:pt>
    <dgm:pt modelId="{1C95E146-FA48-44B8-BFCF-2FFE8221F68E}" type="pres">
      <dgm:prSet presAssocID="{6E83C93C-7E88-4E46-BFE0-DD18D2325B72}" presName="parentText" presStyleLbl="node1" presStyleIdx="4" presStyleCnt="9">
        <dgm:presLayoutVars>
          <dgm:chMax val="0"/>
          <dgm:bulletEnabled val="1"/>
        </dgm:presLayoutVars>
      </dgm:prSet>
      <dgm:spPr/>
    </dgm:pt>
    <dgm:pt modelId="{CCCE3C4B-7DF4-48A6-9FB6-A804A866CC92}" type="pres">
      <dgm:prSet presAssocID="{7974161D-5DE8-47DB-BB99-35548423F0DC}" presName="spacer" presStyleCnt="0"/>
      <dgm:spPr/>
    </dgm:pt>
    <dgm:pt modelId="{27BBED07-2E46-49FE-A3DF-F454C1C4446E}" type="pres">
      <dgm:prSet presAssocID="{D82A0F84-501F-4FB4-BC8D-E25A2B5D2BC1}" presName="parentText" presStyleLbl="node1" presStyleIdx="5" presStyleCnt="9">
        <dgm:presLayoutVars>
          <dgm:chMax val="0"/>
          <dgm:bulletEnabled val="1"/>
        </dgm:presLayoutVars>
      </dgm:prSet>
      <dgm:spPr/>
    </dgm:pt>
    <dgm:pt modelId="{C02D9A09-212F-4DDB-855D-88A168FB9724}" type="pres">
      <dgm:prSet presAssocID="{215E53FA-1FBA-4D1C-A1FB-0A3444A204D4}" presName="spacer" presStyleCnt="0"/>
      <dgm:spPr/>
    </dgm:pt>
    <dgm:pt modelId="{A3E82584-B3A7-4B83-A8C1-E1AD84196FF7}" type="pres">
      <dgm:prSet presAssocID="{0E763088-0119-47E3-A4B3-669870D1D275}" presName="parentText" presStyleLbl="node1" presStyleIdx="6" presStyleCnt="9">
        <dgm:presLayoutVars>
          <dgm:chMax val="0"/>
          <dgm:bulletEnabled val="1"/>
        </dgm:presLayoutVars>
      </dgm:prSet>
      <dgm:spPr/>
    </dgm:pt>
    <dgm:pt modelId="{C279A77E-9384-415E-B49D-1D7D4A73B0D9}" type="pres">
      <dgm:prSet presAssocID="{F1992C0D-BA62-4E49-911F-21982555D730}" presName="spacer" presStyleCnt="0"/>
      <dgm:spPr/>
    </dgm:pt>
    <dgm:pt modelId="{1C9D3AFD-C8A0-46D9-BEE7-996CCA655382}" type="pres">
      <dgm:prSet presAssocID="{4C1CF205-4755-4A94-AD10-A3D0992EE60F}" presName="parentText" presStyleLbl="node1" presStyleIdx="7" presStyleCnt="9">
        <dgm:presLayoutVars>
          <dgm:chMax val="0"/>
          <dgm:bulletEnabled val="1"/>
        </dgm:presLayoutVars>
      </dgm:prSet>
      <dgm:spPr/>
    </dgm:pt>
    <dgm:pt modelId="{1F34B505-606B-4D97-8425-6DCDB7309853}" type="pres">
      <dgm:prSet presAssocID="{2B9A3DAA-DDBC-45F7-B4A8-9D72162C4466}" presName="spacer" presStyleCnt="0"/>
      <dgm:spPr/>
    </dgm:pt>
    <dgm:pt modelId="{24DE88FD-DD8D-4271-AE7D-371355460B9C}" type="pres">
      <dgm:prSet presAssocID="{08C6B2F1-4027-4A49-803A-A12760972CB4}" presName="parentText" presStyleLbl="node1" presStyleIdx="8" presStyleCnt="9">
        <dgm:presLayoutVars>
          <dgm:chMax val="0"/>
          <dgm:bulletEnabled val="1"/>
        </dgm:presLayoutVars>
      </dgm:prSet>
      <dgm:spPr/>
    </dgm:pt>
  </dgm:ptLst>
  <dgm:cxnLst>
    <dgm:cxn modelId="{3E5DC702-046E-4D46-B9B7-5689926A3504}" type="presOf" srcId="{EEFEE525-0623-43C5-A846-9B75B58D2EB3}" destId="{1C6D3C10-7019-44AF-B582-340BF4E2005A}" srcOrd="0" destOrd="0" presId="urn:microsoft.com/office/officeart/2005/8/layout/vList2"/>
    <dgm:cxn modelId="{CEFEA80F-CD00-4FFA-BF28-AF70BE2D255A}" srcId="{B748D115-F23B-49B6-BAFC-7D00174FD9EA}" destId="{8F08196B-F51E-44F3-BB07-6CD660345C13}" srcOrd="0" destOrd="0" parTransId="{5EDC417F-9ECF-4C13-89F4-FC891BADBE45}" sibTransId="{BFA632E4-4A52-4149-8D06-C4078769E3FB}"/>
    <dgm:cxn modelId="{C13C2B27-730A-40BE-8154-0C4A1AA2E8A4}" srcId="{B748D115-F23B-49B6-BAFC-7D00174FD9EA}" destId="{EEFEE525-0623-43C5-A846-9B75B58D2EB3}" srcOrd="2" destOrd="0" parTransId="{B70BC425-F832-4D6F-AB0D-96A8F969F052}" sibTransId="{C9CDC706-E93E-409F-9564-7C218778E032}"/>
    <dgm:cxn modelId="{F1A13332-8FE1-4318-8FDF-F4DEDB714017}" type="presOf" srcId="{8F08196B-F51E-44F3-BB07-6CD660345C13}" destId="{B6D37E83-7F7A-4C24-B531-182874FB93E6}" srcOrd="0" destOrd="0" presId="urn:microsoft.com/office/officeart/2005/8/layout/vList2"/>
    <dgm:cxn modelId="{55807B42-B864-4B61-AFE0-4D3D8920BBA5}" srcId="{B748D115-F23B-49B6-BAFC-7D00174FD9EA}" destId="{975D8CCD-C11C-452C-B36B-696B129A9CF7}" srcOrd="1" destOrd="0" parTransId="{14088D45-4D07-40CB-8237-03AEF3EDDE7C}" sibTransId="{A1026C03-2490-4017-A0EC-F600C927A64F}"/>
    <dgm:cxn modelId="{916E6C65-502C-427E-8C83-655B9D7E2F08}" srcId="{B748D115-F23B-49B6-BAFC-7D00174FD9EA}" destId="{6E83C93C-7E88-4E46-BFE0-DD18D2325B72}" srcOrd="4" destOrd="0" parTransId="{751B0E91-B34E-4C63-95BF-52768DB58D93}" sibTransId="{7974161D-5DE8-47DB-BB99-35548423F0DC}"/>
    <dgm:cxn modelId="{9423157A-6906-4C0E-8A1C-46FBE68E96FC}" srcId="{B748D115-F23B-49B6-BAFC-7D00174FD9EA}" destId="{4C1CF205-4755-4A94-AD10-A3D0992EE60F}" srcOrd="7" destOrd="0" parTransId="{9DB86DCF-0C49-4819-B171-DCFC3960BA51}" sibTransId="{2B9A3DAA-DDBC-45F7-B4A8-9D72162C4466}"/>
    <dgm:cxn modelId="{2A8B377C-00EF-4750-A9EE-7ACFEC2413E5}" type="presOf" srcId="{8AB00FA8-77B5-4FA5-B247-4FE7111BEFEC}" destId="{D0FFA6EE-9EEA-428C-995A-0899E756E9FB}" srcOrd="0" destOrd="0" presId="urn:microsoft.com/office/officeart/2005/8/layout/vList2"/>
    <dgm:cxn modelId="{ED4E3581-BC68-46A1-96EA-1999DDC09725}" type="presOf" srcId="{08C6B2F1-4027-4A49-803A-A12760972CB4}" destId="{24DE88FD-DD8D-4271-AE7D-371355460B9C}" srcOrd="0" destOrd="0" presId="urn:microsoft.com/office/officeart/2005/8/layout/vList2"/>
    <dgm:cxn modelId="{11B17995-3BE1-4838-AD35-D7F33C768624}" srcId="{B748D115-F23B-49B6-BAFC-7D00174FD9EA}" destId="{0E763088-0119-47E3-A4B3-669870D1D275}" srcOrd="6" destOrd="0" parTransId="{B6526177-8457-435B-94CD-1D437A7A4365}" sibTransId="{F1992C0D-BA62-4E49-911F-21982555D730}"/>
    <dgm:cxn modelId="{8BE3DC9D-B449-4924-931D-0657F5D1A561}" srcId="{B748D115-F23B-49B6-BAFC-7D00174FD9EA}" destId="{D82A0F84-501F-4FB4-BC8D-E25A2B5D2BC1}" srcOrd="5" destOrd="0" parTransId="{C4C9251E-5515-422E-810E-BFBC9694FE7C}" sibTransId="{215E53FA-1FBA-4D1C-A1FB-0A3444A204D4}"/>
    <dgm:cxn modelId="{A1A43EB4-EE7F-4DA8-9076-1007DBB280AD}" type="presOf" srcId="{D82A0F84-501F-4FB4-BC8D-E25A2B5D2BC1}" destId="{27BBED07-2E46-49FE-A3DF-F454C1C4446E}" srcOrd="0" destOrd="0" presId="urn:microsoft.com/office/officeart/2005/8/layout/vList2"/>
    <dgm:cxn modelId="{689613B7-3B40-4846-844F-2BC9D11BAE7F}" srcId="{B748D115-F23B-49B6-BAFC-7D00174FD9EA}" destId="{08C6B2F1-4027-4A49-803A-A12760972CB4}" srcOrd="8" destOrd="0" parTransId="{3CE1B3BA-A103-4FBC-9C5F-4720ED9F04CF}" sibTransId="{93DB9EA4-12D3-4976-89D0-B3C739B723C3}"/>
    <dgm:cxn modelId="{FC98CBC2-8B7A-4DF0-9929-517C22A61FD0}" type="presOf" srcId="{975D8CCD-C11C-452C-B36B-696B129A9CF7}" destId="{71B1F649-0131-4BCF-99F5-D7439E1D75C6}" srcOrd="0" destOrd="0" presId="urn:microsoft.com/office/officeart/2005/8/layout/vList2"/>
    <dgm:cxn modelId="{4A0F27C5-2AB6-47AF-827D-D623BCA630C6}" type="presOf" srcId="{6E83C93C-7E88-4E46-BFE0-DD18D2325B72}" destId="{1C95E146-FA48-44B8-BFCF-2FFE8221F68E}" srcOrd="0" destOrd="0" presId="urn:microsoft.com/office/officeart/2005/8/layout/vList2"/>
    <dgm:cxn modelId="{66EB3CCB-2921-42FA-877B-5A95A4CCFB17}" srcId="{B748D115-F23B-49B6-BAFC-7D00174FD9EA}" destId="{8AB00FA8-77B5-4FA5-B247-4FE7111BEFEC}" srcOrd="3" destOrd="0" parTransId="{248FD64B-611A-4896-B712-C6F7798B2DB9}" sibTransId="{81FF980C-E084-4FF8-ABB4-B3FFCE347267}"/>
    <dgm:cxn modelId="{BAB608CF-A976-4220-957E-182634AEDF12}" type="presOf" srcId="{B748D115-F23B-49B6-BAFC-7D00174FD9EA}" destId="{EF6BCA11-2653-45C9-85BA-9D86829D76DF}" srcOrd="0" destOrd="0" presId="urn:microsoft.com/office/officeart/2005/8/layout/vList2"/>
    <dgm:cxn modelId="{9CCB57F4-0391-482B-B7CF-ED4FD8590E8C}" type="presOf" srcId="{0E763088-0119-47E3-A4B3-669870D1D275}" destId="{A3E82584-B3A7-4B83-A8C1-E1AD84196FF7}" srcOrd="0" destOrd="0" presId="urn:microsoft.com/office/officeart/2005/8/layout/vList2"/>
    <dgm:cxn modelId="{2692F1F9-11AF-4346-94CF-4A9F953428E3}" type="presOf" srcId="{4C1CF205-4755-4A94-AD10-A3D0992EE60F}" destId="{1C9D3AFD-C8A0-46D9-BEE7-996CCA655382}" srcOrd="0" destOrd="0" presId="urn:microsoft.com/office/officeart/2005/8/layout/vList2"/>
    <dgm:cxn modelId="{58739BCA-BB2F-4DDD-8F72-9256B76A4EBB}" type="presParOf" srcId="{EF6BCA11-2653-45C9-85BA-9D86829D76DF}" destId="{B6D37E83-7F7A-4C24-B531-182874FB93E6}" srcOrd="0" destOrd="0" presId="urn:microsoft.com/office/officeart/2005/8/layout/vList2"/>
    <dgm:cxn modelId="{60395093-BFCB-4303-B79E-5B0EA8889BCF}" type="presParOf" srcId="{EF6BCA11-2653-45C9-85BA-9D86829D76DF}" destId="{81238A3B-1455-43C8-810B-3A1D8C737F67}" srcOrd="1" destOrd="0" presId="urn:microsoft.com/office/officeart/2005/8/layout/vList2"/>
    <dgm:cxn modelId="{79996409-0AA4-40D6-957B-D9401A30CD7B}" type="presParOf" srcId="{EF6BCA11-2653-45C9-85BA-9D86829D76DF}" destId="{71B1F649-0131-4BCF-99F5-D7439E1D75C6}" srcOrd="2" destOrd="0" presId="urn:microsoft.com/office/officeart/2005/8/layout/vList2"/>
    <dgm:cxn modelId="{B0CB52F9-E605-4356-9759-FC546EE84C50}" type="presParOf" srcId="{EF6BCA11-2653-45C9-85BA-9D86829D76DF}" destId="{4F998EA6-2979-42DB-885A-8AEE9F575F2F}" srcOrd="3" destOrd="0" presId="urn:microsoft.com/office/officeart/2005/8/layout/vList2"/>
    <dgm:cxn modelId="{A57BC00C-EFA3-4820-8BC3-2E81F3F53F0A}" type="presParOf" srcId="{EF6BCA11-2653-45C9-85BA-9D86829D76DF}" destId="{1C6D3C10-7019-44AF-B582-340BF4E2005A}" srcOrd="4" destOrd="0" presId="urn:microsoft.com/office/officeart/2005/8/layout/vList2"/>
    <dgm:cxn modelId="{D3B253BA-334B-4D27-A526-EDB2FF251628}" type="presParOf" srcId="{EF6BCA11-2653-45C9-85BA-9D86829D76DF}" destId="{2E3F213F-C619-47DB-81BA-03692F3EB7A8}" srcOrd="5" destOrd="0" presId="urn:microsoft.com/office/officeart/2005/8/layout/vList2"/>
    <dgm:cxn modelId="{5B515499-3793-4FBB-B5C4-0AEE9247E548}" type="presParOf" srcId="{EF6BCA11-2653-45C9-85BA-9D86829D76DF}" destId="{D0FFA6EE-9EEA-428C-995A-0899E756E9FB}" srcOrd="6" destOrd="0" presId="urn:microsoft.com/office/officeart/2005/8/layout/vList2"/>
    <dgm:cxn modelId="{F6FE5889-072E-4D00-A3B0-63F0270E6BE6}" type="presParOf" srcId="{EF6BCA11-2653-45C9-85BA-9D86829D76DF}" destId="{101A37DF-E5EE-409E-83D6-E8D3E07B89D7}" srcOrd="7" destOrd="0" presId="urn:microsoft.com/office/officeart/2005/8/layout/vList2"/>
    <dgm:cxn modelId="{C8D8B935-B70C-433F-92B5-51FDC6725A60}" type="presParOf" srcId="{EF6BCA11-2653-45C9-85BA-9D86829D76DF}" destId="{1C95E146-FA48-44B8-BFCF-2FFE8221F68E}" srcOrd="8" destOrd="0" presId="urn:microsoft.com/office/officeart/2005/8/layout/vList2"/>
    <dgm:cxn modelId="{CE637DF0-666D-4C75-A3B8-41929B1D5C08}" type="presParOf" srcId="{EF6BCA11-2653-45C9-85BA-9D86829D76DF}" destId="{CCCE3C4B-7DF4-48A6-9FB6-A804A866CC92}" srcOrd="9" destOrd="0" presId="urn:microsoft.com/office/officeart/2005/8/layout/vList2"/>
    <dgm:cxn modelId="{2E68CA54-E49E-4042-A801-C1940E9C16A6}" type="presParOf" srcId="{EF6BCA11-2653-45C9-85BA-9D86829D76DF}" destId="{27BBED07-2E46-49FE-A3DF-F454C1C4446E}" srcOrd="10" destOrd="0" presId="urn:microsoft.com/office/officeart/2005/8/layout/vList2"/>
    <dgm:cxn modelId="{34B04BDE-D6F8-493B-BE8C-22C662955675}" type="presParOf" srcId="{EF6BCA11-2653-45C9-85BA-9D86829D76DF}" destId="{C02D9A09-212F-4DDB-855D-88A168FB9724}" srcOrd="11" destOrd="0" presId="urn:microsoft.com/office/officeart/2005/8/layout/vList2"/>
    <dgm:cxn modelId="{856F9D8D-ADB2-4447-B218-B3EF4DEEC670}" type="presParOf" srcId="{EF6BCA11-2653-45C9-85BA-9D86829D76DF}" destId="{A3E82584-B3A7-4B83-A8C1-E1AD84196FF7}" srcOrd="12" destOrd="0" presId="urn:microsoft.com/office/officeart/2005/8/layout/vList2"/>
    <dgm:cxn modelId="{519296D0-3CD9-4BDB-AE47-FA28416C3A76}" type="presParOf" srcId="{EF6BCA11-2653-45C9-85BA-9D86829D76DF}" destId="{C279A77E-9384-415E-B49D-1D7D4A73B0D9}" srcOrd="13" destOrd="0" presId="urn:microsoft.com/office/officeart/2005/8/layout/vList2"/>
    <dgm:cxn modelId="{A8B0C69B-E7EC-4B46-A3B1-DAF14237694B}" type="presParOf" srcId="{EF6BCA11-2653-45C9-85BA-9D86829D76DF}" destId="{1C9D3AFD-C8A0-46D9-BEE7-996CCA655382}" srcOrd="14" destOrd="0" presId="urn:microsoft.com/office/officeart/2005/8/layout/vList2"/>
    <dgm:cxn modelId="{A10A159B-9DAA-4683-85CC-B80A108E34C9}" type="presParOf" srcId="{EF6BCA11-2653-45C9-85BA-9D86829D76DF}" destId="{1F34B505-606B-4D97-8425-6DCDB7309853}" srcOrd="15" destOrd="0" presId="urn:microsoft.com/office/officeart/2005/8/layout/vList2"/>
    <dgm:cxn modelId="{687056F5-8DB9-486C-A3CF-22B4455D3EDD}" type="presParOf" srcId="{EF6BCA11-2653-45C9-85BA-9D86829D76DF}" destId="{24DE88FD-DD8D-4271-AE7D-371355460B9C}"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724A54-D97F-49ED-B386-752608F09B9B}">
      <dsp:nvSpPr>
        <dsp:cNvPr id="0" name=""/>
        <dsp:cNvSpPr/>
      </dsp:nvSpPr>
      <dsp:spPr>
        <a:xfrm>
          <a:off x="0" y="2492"/>
          <a:ext cx="649287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0ADEFA-E13D-4200-AE3D-4307056D8695}">
      <dsp:nvSpPr>
        <dsp:cNvPr id="0" name=""/>
        <dsp:cNvSpPr/>
      </dsp:nvSpPr>
      <dsp:spPr>
        <a:xfrm>
          <a:off x="0" y="2492"/>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Open CMD</a:t>
          </a:r>
        </a:p>
      </dsp:txBody>
      <dsp:txXfrm>
        <a:off x="0" y="2492"/>
        <a:ext cx="6492875" cy="850069"/>
      </dsp:txXfrm>
    </dsp:sp>
    <dsp:sp modelId="{9F9D9868-E1B3-4708-82A5-3DB1F66F776C}">
      <dsp:nvSpPr>
        <dsp:cNvPr id="0" name=""/>
        <dsp:cNvSpPr/>
      </dsp:nvSpPr>
      <dsp:spPr>
        <a:xfrm>
          <a:off x="0" y="852561"/>
          <a:ext cx="6492875" cy="0"/>
        </a:xfrm>
        <a:prstGeom prst="line">
          <a:avLst/>
        </a:prstGeom>
        <a:solidFill>
          <a:schemeClr val="accent5">
            <a:hueOff val="-1351709"/>
            <a:satOff val="-3484"/>
            <a:lumOff val="-2353"/>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D90930-FD2F-46D8-B7F7-06111F292105}">
      <dsp:nvSpPr>
        <dsp:cNvPr id="0" name=""/>
        <dsp:cNvSpPr/>
      </dsp:nvSpPr>
      <dsp:spPr>
        <a:xfrm>
          <a:off x="0" y="852561"/>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Type Python with capital ‘P’</a:t>
          </a:r>
        </a:p>
      </dsp:txBody>
      <dsp:txXfrm>
        <a:off x="0" y="852561"/>
        <a:ext cx="6492875" cy="850069"/>
      </dsp:txXfrm>
    </dsp:sp>
    <dsp:sp modelId="{D37F29F4-5182-4D4D-AF1C-411C7829BC76}">
      <dsp:nvSpPr>
        <dsp:cNvPr id="0" name=""/>
        <dsp:cNvSpPr/>
      </dsp:nvSpPr>
      <dsp:spPr>
        <a:xfrm>
          <a:off x="0" y="1702630"/>
          <a:ext cx="6492875" cy="0"/>
        </a:xfrm>
        <a:prstGeom prst="line">
          <a:avLst/>
        </a:prstGeom>
        <a:solidFill>
          <a:schemeClr val="accent5">
            <a:hueOff val="-2703417"/>
            <a:satOff val="-6968"/>
            <a:lumOff val="-4706"/>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49D1D7-B340-4910-80B0-6015E042C554}">
      <dsp:nvSpPr>
        <dsp:cNvPr id="0" name=""/>
        <dsp:cNvSpPr/>
      </dsp:nvSpPr>
      <dsp:spPr>
        <a:xfrm>
          <a:off x="0" y="1702630"/>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You can write python script here like (3 +2)</a:t>
          </a:r>
        </a:p>
      </dsp:txBody>
      <dsp:txXfrm>
        <a:off x="0" y="1702630"/>
        <a:ext cx="6492875" cy="850069"/>
      </dsp:txXfrm>
    </dsp:sp>
    <dsp:sp modelId="{537D3C95-A8BC-45B1-9861-4A3527869690}">
      <dsp:nvSpPr>
        <dsp:cNvPr id="0" name=""/>
        <dsp:cNvSpPr/>
      </dsp:nvSpPr>
      <dsp:spPr>
        <a:xfrm>
          <a:off x="0" y="2552699"/>
          <a:ext cx="6492875" cy="0"/>
        </a:xfrm>
        <a:prstGeom prst="line">
          <a:avLst/>
        </a:prstGeom>
        <a:solidFill>
          <a:schemeClr val="accent5">
            <a:hueOff val="-4055126"/>
            <a:satOff val="-10451"/>
            <a:lumOff val="-7059"/>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212CC6-7725-40FE-9A4B-142F019929AD}">
      <dsp:nvSpPr>
        <dsp:cNvPr id="0" name=""/>
        <dsp:cNvSpPr/>
      </dsp:nvSpPr>
      <dsp:spPr>
        <a:xfrm>
          <a:off x="0" y="2552699"/>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You can use help ()</a:t>
          </a:r>
        </a:p>
      </dsp:txBody>
      <dsp:txXfrm>
        <a:off x="0" y="2552699"/>
        <a:ext cx="6492875" cy="850069"/>
      </dsp:txXfrm>
    </dsp:sp>
    <dsp:sp modelId="{69E6E0C4-A586-4502-B985-08EB9D1571E9}">
      <dsp:nvSpPr>
        <dsp:cNvPr id="0" name=""/>
        <dsp:cNvSpPr/>
      </dsp:nvSpPr>
      <dsp:spPr>
        <a:xfrm>
          <a:off x="0" y="3402769"/>
          <a:ext cx="6492875" cy="0"/>
        </a:xfrm>
        <a:prstGeom prst="line">
          <a:avLst/>
        </a:prstGeom>
        <a:solidFill>
          <a:schemeClr val="accent5">
            <a:hueOff val="-5406834"/>
            <a:satOff val="-13935"/>
            <a:lumOff val="-9412"/>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8C53B6-4022-499C-8AFF-E5E17FD29EA3}">
      <dsp:nvSpPr>
        <dsp:cNvPr id="0" name=""/>
        <dsp:cNvSpPr/>
      </dsp:nvSpPr>
      <dsp:spPr>
        <a:xfrm>
          <a:off x="0" y="3402769"/>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You can type ‘topics’ to see topics for help</a:t>
          </a:r>
        </a:p>
      </dsp:txBody>
      <dsp:txXfrm>
        <a:off x="0" y="3402769"/>
        <a:ext cx="6492875" cy="850069"/>
      </dsp:txXfrm>
    </dsp:sp>
    <dsp:sp modelId="{24213600-C138-4D0F-8BDA-019F927BCEA5}">
      <dsp:nvSpPr>
        <dsp:cNvPr id="0" name=""/>
        <dsp:cNvSpPr/>
      </dsp:nvSpPr>
      <dsp:spPr>
        <a:xfrm>
          <a:off x="0" y="4252838"/>
          <a:ext cx="6492875"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CD58E7-C3C8-4FF4-ABEB-BE7C0995DE27}">
      <dsp:nvSpPr>
        <dsp:cNvPr id="0" name=""/>
        <dsp:cNvSpPr/>
      </dsp:nvSpPr>
      <dsp:spPr>
        <a:xfrm>
          <a:off x="0" y="4252838"/>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Types LISTS to see help on LIST</a:t>
          </a:r>
        </a:p>
      </dsp:txBody>
      <dsp:txXfrm>
        <a:off x="0" y="4252838"/>
        <a:ext cx="6492875" cy="850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8E5D58-A75D-48BE-AA93-5B563D459EEF}">
      <dsp:nvSpPr>
        <dsp:cNvPr id="0" name=""/>
        <dsp:cNvSpPr/>
      </dsp:nvSpPr>
      <dsp:spPr>
        <a:xfrm>
          <a:off x="0" y="623"/>
          <a:ext cx="649287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BD6E1-A426-4FD0-BB28-3F5DB84F96A4}">
      <dsp:nvSpPr>
        <dsp:cNvPr id="0" name=""/>
        <dsp:cNvSpPr/>
      </dsp:nvSpPr>
      <dsp:spPr>
        <a:xfrm>
          <a:off x="0" y="623"/>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Import math</a:t>
          </a:r>
        </a:p>
      </dsp:txBody>
      <dsp:txXfrm>
        <a:off x="0" y="623"/>
        <a:ext cx="6492875" cy="729164"/>
      </dsp:txXfrm>
    </dsp:sp>
    <dsp:sp modelId="{D7D61AC2-829E-4134-9172-AF9A53E60F71}">
      <dsp:nvSpPr>
        <dsp:cNvPr id="0" name=""/>
        <dsp:cNvSpPr/>
      </dsp:nvSpPr>
      <dsp:spPr>
        <a:xfrm>
          <a:off x="0" y="729788"/>
          <a:ext cx="6492875" cy="0"/>
        </a:xfrm>
        <a:prstGeom prst="line">
          <a:avLst/>
        </a:prstGeom>
        <a:solidFill>
          <a:schemeClr val="accent5">
            <a:hueOff val="-1126424"/>
            <a:satOff val="-2903"/>
            <a:lumOff val="-1961"/>
            <a:alphaOff val="0"/>
          </a:schemeClr>
        </a:solidFill>
        <a:ln w="12700" cap="flat" cmpd="sng" algn="ctr">
          <a:solidFill>
            <a:schemeClr val="accent5">
              <a:hueOff val="-1126424"/>
              <a:satOff val="-2903"/>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61E1C1-3381-42D6-B17C-4F535ACA9795}">
      <dsp:nvSpPr>
        <dsp:cNvPr id="0" name=""/>
        <dsp:cNvSpPr/>
      </dsp:nvSpPr>
      <dsp:spPr>
        <a:xfrm>
          <a:off x="0" y="729788"/>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X = math.sqrt (25)</a:t>
          </a:r>
        </a:p>
      </dsp:txBody>
      <dsp:txXfrm>
        <a:off x="0" y="729788"/>
        <a:ext cx="6492875" cy="729164"/>
      </dsp:txXfrm>
    </dsp:sp>
    <dsp:sp modelId="{89F8817C-4F3D-428F-97E5-E67CA12CA04E}">
      <dsp:nvSpPr>
        <dsp:cNvPr id="0" name=""/>
        <dsp:cNvSpPr/>
      </dsp:nvSpPr>
      <dsp:spPr>
        <a:xfrm>
          <a:off x="0" y="1458952"/>
          <a:ext cx="6492875" cy="0"/>
        </a:xfrm>
        <a:prstGeom prst="line">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252AE2-3AB3-47A0-8A4B-436C2C140014}">
      <dsp:nvSpPr>
        <dsp:cNvPr id="0" name=""/>
        <dsp:cNvSpPr/>
      </dsp:nvSpPr>
      <dsp:spPr>
        <a:xfrm>
          <a:off x="0" y="1458952"/>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Print (math.floor (3.5))</a:t>
          </a:r>
        </a:p>
      </dsp:txBody>
      <dsp:txXfrm>
        <a:off x="0" y="1458952"/>
        <a:ext cx="6492875" cy="729164"/>
      </dsp:txXfrm>
    </dsp:sp>
    <dsp:sp modelId="{7E8520BD-086C-4BBC-BD4A-75CE9E514298}">
      <dsp:nvSpPr>
        <dsp:cNvPr id="0" name=""/>
        <dsp:cNvSpPr/>
      </dsp:nvSpPr>
      <dsp:spPr>
        <a:xfrm>
          <a:off x="0" y="2188117"/>
          <a:ext cx="6492875" cy="0"/>
        </a:xfrm>
        <a:prstGeom prst="line">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FD621B-BF8E-4094-BC84-58BCDC6FDFE2}">
      <dsp:nvSpPr>
        <dsp:cNvPr id="0" name=""/>
        <dsp:cNvSpPr/>
      </dsp:nvSpPr>
      <dsp:spPr>
        <a:xfrm>
          <a:off x="0" y="2188117"/>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Import math as m (Alias)</a:t>
          </a:r>
        </a:p>
      </dsp:txBody>
      <dsp:txXfrm>
        <a:off x="0" y="2188117"/>
        <a:ext cx="6492875" cy="729164"/>
      </dsp:txXfrm>
    </dsp:sp>
    <dsp:sp modelId="{C997E474-70AE-4D2F-AF03-93409715C271}">
      <dsp:nvSpPr>
        <dsp:cNvPr id="0" name=""/>
        <dsp:cNvSpPr/>
      </dsp:nvSpPr>
      <dsp:spPr>
        <a:xfrm>
          <a:off x="0" y="2917282"/>
          <a:ext cx="6492875" cy="0"/>
        </a:xfrm>
        <a:prstGeom prst="line">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2DA735-332E-4749-A749-36E3705ACB6B}">
      <dsp:nvSpPr>
        <dsp:cNvPr id="0" name=""/>
        <dsp:cNvSpPr/>
      </dsp:nvSpPr>
      <dsp:spPr>
        <a:xfrm>
          <a:off x="0" y="2917282"/>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X = m.sqrt (25)</a:t>
          </a:r>
        </a:p>
      </dsp:txBody>
      <dsp:txXfrm>
        <a:off x="0" y="2917282"/>
        <a:ext cx="6492875" cy="729164"/>
      </dsp:txXfrm>
    </dsp:sp>
    <dsp:sp modelId="{79145D11-33FE-4EFC-915F-549CBF4443A7}">
      <dsp:nvSpPr>
        <dsp:cNvPr id="0" name=""/>
        <dsp:cNvSpPr/>
      </dsp:nvSpPr>
      <dsp:spPr>
        <a:xfrm>
          <a:off x="0" y="3646447"/>
          <a:ext cx="6492875" cy="0"/>
        </a:xfrm>
        <a:prstGeom prst="line">
          <a:avLst/>
        </a:prstGeom>
        <a:solidFill>
          <a:schemeClr val="accent5">
            <a:hueOff val="-5632119"/>
            <a:satOff val="-14516"/>
            <a:lumOff val="-9804"/>
            <a:alphaOff val="0"/>
          </a:schemeClr>
        </a:solidFill>
        <a:ln w="12700" cap="flat" cmpd="sng" algn="ctr">
          <a:solidFill>
            <a:schemeClr val="accent5">
              <a:hueOff val="-5632119"/>
              <a:satOff val="-14516"/>
              <a:lumOff val="-9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32494B-9AC9-45C2-A084-C5F3EAF98742}">
      <dsp:nvSpPr>
        <dsp:cNvPr id="0" name=""/>
        <dsp:cNvSpPr/>
      </dsp:nvSpPr>
      <dsp:spPr>
        <a:xfrm>
          <a:off x="0" y="3646447"/>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From math import sqrt, pow</a:t>
          </a:r>
        </a:p>
      </dsp:txBody>
      <dsp:txXfrm>
        <a:off x="0" y="3646447"/>
        <a:ext cx="6492875" cy="729164"/>
      </dsp:txXfrm>
    </dsp:sp>
    <dsp:sp modelId="{1D015CA5-F4F4-419D-9943-5C3B2F35B685}">
      <dsp:nvSpPr>
        <dsp:cNvPr id="0" name=""/>
        <dsp:cNvSpPr/>
      </dsp:nvSpPr>
      <dsp:spPr>
        <a:xfrm>
          <a:off x="0" y="4375611"/>
          <a:ext cx="6492875"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8BB272-8567-465F-92A5-A247E3529A24}">
      <dsp:nvSpPr>
        <dsp:cNvPr id="0" name=""/>
        <dsp:cNvSpPr/>
      </dsp:nvSpPr>
      <dsp:spPr>
        <a:xfrm>
          <a:off x="0" y="4375611"/>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Help (‘math’)</a:t>
          </a:r>
        </a:p>
      </dsp:txBody>
      <dsp:txXfrm>
        <a:off x="0" y="4375611"/>
        <a:ext cx="6492875" cy="7291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090EA9-4D08-4238-8B0C-48AB89545B0D}">
      <dsp:nvSpPr>
        <dsp:cNvPr id="0" name=""/>
        <dsp:cNvSpPr/>
      </dsp:nvSpPr>
      <dsp:spPr>
        <a:xfrm>
          <a:off x="0" y="2492"/>
          <a:ext cx="649287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4AA267-1A41-4D40-A3F9-151C66D686E7}">
      <dsp:nvSpPr>
        <dsp:cNvPr id="0" name=""/>
        <dsp:cNvSpPr/>
      </dsp:nvSpPr>
      <dsp:spPr>
        <a:xfrm>
          <a:off x="0" y="2492"/>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x = input ("Enter first value : ")</a:t>
          </a:r>
        </a:p>
      </dsp:txBody>
      <dsp:txXfrm>
        <a:off x="0" y="2492"/>
        <a:ext cx="6492875" cy="850069"/>
      </dsp:txXfrm>
    </dsp:sp>
    <dsp:sp modelId="{A6F28B38-4E5F-44E7-8667-111127B50481}">
      <dsp:nvSpPr>
        <dsp:cNvPr id="0" name=""/>
        <dsp:cNvSpPr/>
      </dsp:nvSpPr>
      <dsp:spPr>
        <a:xfrm>
          <a:off x="0" y="852561"/>
          <a:ext cx="6492875" cy="0"/>
        </a:xfrm>
        <a:prstGeom prst="line">
          <a:avLst/>
        </a:prstGeom>
        <a:solidFill>
          <a:schemeClr val="accent5">
            <a:hueOff val="-1351709"/>
            <a:satOff val="-3484"/>
            <a:lumOff val="-2353"/>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46D1A2-CA22-4FAD-91CE-E1AA38A07251}">
      <dsp:nvSpPr>
        <dsp:cNvPr id="0" name=""/>
        <dsp:cNvSpPr/>
      </dsp:nvSpPr>
      <dsp:spPr>
        <a:xfrm>
          <a:off x="0" y="852561"/>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num1 = int (x)</a:t>
          </a:r>
        </a:p>
      </dsp:txBody>
      <dsp:txXfrm>
        <a:off x="0" y="852561"/>
        <a:ext cx="6492875" cy="850069"/>
      </dsp:txXfrm>
    </dsp:sp>
    <dsp:sp modelId="{7EBB98CE-4D76-414C-AC89-8DA95CEE2EA4}">
      <dsp:nvSpPr>
        <dsp:cNvPr id="0" name=""/>
        <dsp:cNvSpPr/>
      </dsp:nvSpPr>
      <dsp:spPr>
        <a:xfrm>
          <a:off x="0" y="1702630"/>
          <a:ext cx="6492875" cy="0"/>
        </a:xfrm>
        <a:prstGeom prst="line">
          <a:avLst/>
        </a:prstGeom>
        <a:solidFill>
          <a:schemeClr val="accent5">
            <a:hueOff val="-2703417"/>
            <a:satOff val="-6968"/>
            <a:lumOff val="-4706"/>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9AB73E-98D7-439F-917C-CC1060843592}">
      <dsp:nvSpPr>
        <dsp:cNvPr id="0" name=""/>
        <dsp:cNvSpPr/>
      </dsp:nvSpPr>
      <dsp:spPr>
        <a:xfrm>
          <a:off x="0" y="1702630"/>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y = input ("Enter second value : ")</a:t>
          </a:r>
        </a:p>
      </dsp:txBody>
      <dsp:txXfrm>
        <a:off x="0" y="1702630"/>
        <a:ext cx="6492875" cy="850069"/>
      </dsp:txXfrm>
    </dsp:sp>
    <dsp:sp modelId="{33A015C3-F29F-4554-9555-BFB31EF38BE8}">
      <dsp:nvSpPr>
        <dsp:cNvPr id="0" name=""/>
        <dsp:cNvSpPr/>
      </dsp:nvSpPr>
      <dsp:spPr>
        <a:xfrm>
          <a:off x="0" y="2552699"/>
          <a:ext cx="6492875" cy="0"/>
        </a:xfrm>
        <a:prstGeom prst="line">
          <a:avLst/>
        </a:prstGeom>
        <a:solidFill>
          <a:schemeClr val="accent5">
            <a:hueOff val="-4055126"/>
            <a:satOff val="-10451"/>
            <a:lumOff val="-7059"/>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5225E6-61E7-4667-A59A-9E72D521736A}">
      <dsp:nvSpPr>
        <dsp:cNvPr id="0" name=""/>
        <dsp:cNvSpPr/>
      </dsp:nvSpPr>
      <dsp:spPr>
        <a:xfrm>
          <a:off x="0" y="2552699"/>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num2 = int (y)</a:t>
          </a:r>
        </a:p>
      </dsp:txBody>
      <dsp:txXfrm>
        <a:off x="0" y="2552699"/>
        <a:ext cx="6492875" cy="850069"/>
      </dsp:txXfrm>
    </dsp:sp>
    <dsp:sp modelId="{3CC3AAA2-021A-4DD3-A9B1-E53B06D05CB3}">
      <dsp:nvSpPr>
        <dsp:cNvPr id="0" name=""/>
        <dsp:cNvSpPr/>
      </dsp:nvSpPr>
      <dsp:spPr>
        <a:xfrm>
          <a:off x="0" y="3402769"/>
          <a:ext cx="6492875" cy="0"/>
        </a:xfrm>
        <a:prstGeom prst="line">
          <a:avLst/>
        </a:prstGeom>
        <a:solidFill>
          <a:schemeClr val="accent5">
            <a:hueOff val="-5406834"/>
            <a:satOff val="-13935"/>
            <a:lumOff val="-9412"/>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DC69F9-5A57-4723-BD5C-853668C8FB45}">
      <dsp:nvSpPr>
        <dsp:cNvPr id="0" name=""/>
        <dsp:cNvSpPr/>
      </dsp:nvSpPr>
      <dsp:spPr>
        <a:xfrm>
          <a:off x="0" y="3402769"/>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result = num1 + num2</a:t>
          </a:r>
        </a:p>
      </dsp:txBody>
      <dsp:txXfrm>
        <a:off x="0" y="3402769"/>
        <a:ext cx="6492875" cy="850069"/>
      </dsp:txXfrm>
    </dsp:sp>
    <dsp:sp modelId="{6F16C929-F4C1-478B-8B3C-D7F608551548}">
      <dsp:nvSpPr>
        <dsp:cNvPr id="0" name=""/>
        <dsp:cNvSpPr/>
      </dsp:nvSpPr>
      <dsp:spPr>
        <a:xfrm>
          <a:off x="0" y="4252838"/>
          <a:ext cx="6492875"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341C8D-D24E-47FD-9273-385CACC543A1}">
      <dsp:nvSpPr>
        <dsp:cNvPr id="0" name=""/>
        <dsp:cNvSpPr/>
      </dsp:nvSpPr>
      <dsp:spPr>
        <a:xfrm>
          <a:off x="0" y="4252838"/>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print (result)</a:t>
          </a:r>
        </a:p>
      </dsp:txBody>
      <dsp:txXfrm>
        <a:off x="0" y="4252838"/>
        <a:ext cx="6492875" cy="8500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CB2AA7-38E1-408C-A8F6-EA861ECEDEA0}">
      <dsp:nvSpPr>
        <dsp:cNvPr id="0" name=""/>
        <dsp:cNvSpPr/>
      </dsp:nvSpPr>
      <dsp:spPr>
        <a:xfrm>
          <a:off x="0" y="2492"/>
          <a:ext cx="649287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A57B1A-44DA-40E5-BC57-E178C9024EEB}">
      <dsp:nvSpPr>
        <dsp:cNvPr id="0" name=""/>
        <dsp:cNvSpPr/>
      </dsp:nvSpPr>
      <dsp:spPr>
        <a:xfrm>
          <a:off x="0" y="2492"/>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x = 7</a:t>
          </a:r>
        </a:p>
      </dsp:txBody>
      <dsp:txXfrm>
        <a:off x="0" y="2492"/>
        <a:ext cx="6492875" cy="850069"/>
      </dsp:txXfrm>
    </dsp:sp>
    <dsp:sp modelId="{C97B4D66-6BDC-4E55-9061-E8C135717820}">
      <dsp:nvSpPr>
        <dsp:cNvPr id="0" name=""/>
        <dsp:cNvSpPr/>
      </dsp:nvSpPr>
      <dsp:spPr>
        <a:xfrm>
          <a:off x="0" y="852561"/>
          <a:ext cx="6492875" cy="0"/>
        </a:xfrm>
        <a:prstGeom prst="line">
          <a:avLst/>
        </a:prstGeom>
        <a:solidFill>
          <a:schemeClr val="accent5">
            <a:hueOff val="-1351709"/>
            <a:satOff val="-3484"/>
            <a:lumOff val="-2353"/>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B6E0C7-40B3-447B-BEDD-4327E8A82026}">
      <dsp:nvSpPr>
        <dsp:cNvPr id="0" name=""/>
        <dsp:cNvSpPr/>
      </dsp:nvSpPr>
      <dsp:spPr>
        <a:xfrm>
          <a:off x="0" y="852561"/>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r = x % 2</a:t>
          </a:r>
        </a:p>
      </dsp:txBody>
      <dsp:txXfrm>
        <a:off x="0" y="852561"/>
        <a:ext cx="6492875" cy="850069"/>
      </dsp:txXfrm>
    </dsp:sp>
    <dsp:sp modelId="{9CFC3760-7A7E-42CD-8AD6-5537A7842BA8}">
      <dsp:nvSpPr>
        <dsp:cNvPr id="0" name=""/>
        <dsp:cNvSpPr/>
      </dsp:nvSpPr>
      <dsp:spPr>
        <a:xfrm>
          <a:off x="0" y="1702630"/>
          <a:ext cx="6492875" cy="0"/>
        </a:xfrm>
        <a:prstGeom prst="line">
          <a:avLst/>
        </a:prstGeom>
        <a:solidFill>
          <a:schemeClr val="accent5">
            <a:hueOff val="-2703417"/>
            <a:satOff val="-6968"/>
            <a:lumOff val="-4706"/>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23FEDF-D071-4607-9129-A1287DC02667}">
      <dsp:nvSpPr>
        <dsp:cNvPr id="0" name=""/>
        <dsp:cNvSpPr/>
      </dsp:nvSpPr>
      <dsp:spPr>
        <a:xfrm>
          <a:off x="0" y="1702630"/>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if r == 0:</a:t>
          </a:r>
        </a:p>
      </dsp:txBody>
      <dsp:txXfrm>
        <a:off x="0" y="1702630"/>
        <a:ext cx="6492875" cy="850069"/>
      </dsp:txXfrm>
    </dsp:sp>
    <dsp:sp modelId="{C4B92476-628E-4586-AA2E-045233C3F46A}">
      <dsp:nvSpPr>
        <dsp:cNvPr id="0" name=""/>
        <dsp:cNvSpPr/>
      </dsp:nvSpPr>
      <dsp:spPr>
        <a:xfrm>
          <a:off x="0" y="2552699"/>
          <a:ext cx="6492875" cy="0"/>
        </a:xfrm>
        <a:prstGeom prst="line">
          <a:avLst/>
        </a:prstGeom>
        <a:solidFill>
          <a:schemeClr val="accent5">
            <a:hueOff val="-4055126"/>
            <a:satOff val="-10451"/>
            <a:lumOff val="-7059"/>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7496D6-DEB9-4540-97E7-219DE888EEE3}">
      <dsp:nvSpPr>
        <dsp:cNvPr id="0" name=""/>
        <dsp:cNvSpPr/>
      </dsp:nvSpPr>
      <dsp:spPr>
        <a:xfrm>
          <a:off x="0" y="2552699"/>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print ("Even")</a:t>
          </a:r>
        </a:p>
      </dsp:txBody>
      <dsp:txXfrm>
        <a:off x="0" y="2552699"/>
        <a:ext cx="6492875" cy="850069"/>
      </dsp:txXfrm>
    </dsp:sp>
    <dsp:sp modelId="{465DA4A9-8BE7-4E11-B391-3DFC423B0394}">
      <dsp:nvSpPr>
        <dsp:cNvPr id="0" name=""/>
        <dsp:cNvSpPr/>
      </dsp:nvSpPr>
      <dsp:spPr>
        <a:xfrm>
          <a:off x="0" y="3402769"/>
          <a:ext cx="6492875" cy="0"/>
        </a:xfrm>
        <a:prstGeom prst="line">
          <a:avLst/>
        </a:prstGeom>
        <a:solidFill>
          <a:schemeClr val="accent5">
            <a:hueOff val="-5406834"/>
            <a:satOff val="-13935"/>
            <a:lumOff val="-9412"/>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375C38-07F8-47E0-AE82-1B82B194ADB2}">
      <dsp:nvSpPr>
        <dsp:cNvPr id="0" name=""/>
        <dsp:cNvSpPr/>
      </dsp:nvSpPr>
      <dsp:spPr>
        <a:xfrm>
          <a:off x="0" y="3402769"/>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else:</a:t>
          </a:r>
        </a:p>
      </dsp:txBody>
      <dsp:txXfrm>
        <a:off x="0" y="3402769"/>
        <a:ext cx="6492875" cy="850069"/>
      </dsp:txXfrm>
    </dsp:sp>
    <dsp:sp modelId="{19D9C6AC-6EDD-41A3-8AA9-167264FCD536}">
      <dsp:nvSpPr>
        <dsp:cNvPr id="0" name=""/>
        <dsp:cNvSpPr/>
      </dsp:nvSpPr>
      <dsp:spPr>
        <a:xfrm>
          <a:off x="0" y="4252838"/>
          <a:ext cx="6492875"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D2AC06-E290-48E9-966D-5EF01DD425B8}">
      <dsp:nvSpPr>
        <dsp:cNvPr id="0" name=""/>
        <dsp:cNvSpPr/>
      </dsp:nvSpPr>
      <dsp:spPr>
        <a:xfrm>
          <a:off x="0" y="4252838"/>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print ("Odd")</a:t>
          </a:r>
        </a:p>
      </dsp:txBody>
      <dsp:txXfrm>
        <a:off x="0" y="4252838"/>
        <a:ext cx="6492875" cy="8500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7A4899-E452-441A-BC02-5C3F4937BE93}">
      <dsp:nvSpPr>
        <dsp:cNvPr id="0" name=""/>
        <dsp:cNvSpPr/>
      </dsp:nvSpPr>
      <dsp:spPr>
        <a:xfrm>
          <a:off x="0" y="507"/>
          <a:ext cx="7161017"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D2AE955-895C-430A-AE2F-E75BE89A401A}">
      <dsp:nvSpPr>
        <dsp:cNvPr id="0" name=""/>
        <dsp:cNvSpPr/>
      </dsp:nvSpPr>
      <dsp:spPr>
        <a:xfrm>
          <a:off x="0" y="507"/>
          <a:ext cx="7161017" cy="461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solidFill>
                <a:schemeClr val="tx1"/>
              </a:solidFill>
            </a:rPr>
            <a:t>x = 1</a:t>
          </a:r>
        </a:p>
      </dsp:txBody>
      <dsp:txXfrm>
        <a:off x="0" y="507"/>
        <a:ext cx="7161017" cy="461482"/>
      </dsp:txXfrm>
    </dsp:sp>
    <dsp:sp modelId="{4A202FAA-527C-4B87-A571-7803B1D170F9}">
      <dsp:nvSpPr>
        <dsp:cNvPr id="0" name=""/>
        <dsp:cNvSpPr/>
      </dsp:nvSpPr>
      <dsp:spPr>
        <a:xfrm>
          <a:off x="0" y="461990"/>
          <a:ext cx="7161017" cy="0"/>
        </a:xfrm>
        <a:prstGeom prst="line">
          <a:avLst/>
        </a:prstGeom>
        <a:gradFill rotWithShape="0">
          <a:gsLst>
            <a:gs pos="0">
              <a:schemeClr val="accent5">
                <a:hueOff val="-844818"/>
                <a:satOff val="-2177"/>
                <a:lumOff val="-1471"/>
                <a:alphaOff val="0"/>
                <a:satMod val="103000"/>
                <a:lumMod val="102000"/>
                <a:tint val="94000"/>
              </a:schemeClr>
            </a:gs>
            <a:gs pos="50000">
              <a:schemeClr val="accent5">
                <a:hueOff val="-844818"/>
                <a:satOff val="-2177"/>
                <a:lumOff val="-1471"/>
                <a:alphaOff val="0"/>
                <a:satMod val="110000"/>
                <a:lumMod val="100000"/>
                <a:shade val="100000"/>
              </a:schemeClr>
            </a:gs>
            <a:gs pos="100000">
              <a:schemeClr val="accent5">
                <a:hueOff val="-844818"/>
                <a:satOff val="-2177"/>
                <a:lumOff val="-1471"/>
                <a:alphaOff val="0"/>
                <a:lumMod val="99000"/>
                <a:satMod val="120000"/>
                <a:shade val="78000"/>
              </a:schemeClr>
            </a:gs>
          </a:gsLst>
          <a:lin ang="5400000" scaled="0"/>
        </a:gradFill>
        <a:ln w="6350" cap="flat" cmpd="sng" algn="ctr">
          <a:solidFill>
            <a:schemeClr val="accent5">
              <a:hueOff val="-844818"/>
              <a:satOff val="-2177"/>
              <a:lumOff val="-147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35CC4C4-AF04-41A7-B153-28EFFABB2196}">
      <dsp:nvSpPr>
        <dsp:cNvPr id="0" name=""/>
        <dsp:cNvSpPr/>
      </dsp:nvSpPr>
      <dsp:spPr>
        <a:xfrm>
          <a:off x="0" y="461990"/>
          <a:ext cx="7161017" cy="461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solidFill>
                <a:schemeClr val="tx1"/>
              </a:solidFill>
            </a:rPr>
            <a:t>if x == 1:</a:t>
          </a:r>
        </a:p>
      </dsp:txBody>
      <dsp:txXfrm>
        <a:off x="0" y="461990"/>
        <a:ext cx="7161017" cy="461482"/>
      </dsp:txXfrm>
    </dsp:sp>
    <dsp:sp modelId="{599687C5-BA96-4016-A605-40F9BC6B5389}">
      <dsp:nvSpPr>
        <dsp:cNvPr id="0" name=""/>
        <dsp:cNvSpPr/>
      </dsp:nvSpPr>
      <dsp:spPr>
        <a:xfrm>
          <a:off x="0" y="923473"/>
          <a:ext cx="7161017" cy="0"/>
        </a:xfrm>
        <a:prstGeom prst="line">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w="6350" cap="flat" cmpd="sng" algn="ctr">
          <a:solidFill>
            <a:schemeClr val="accent5">
              <a:hueOff val="-1689636"/>
              <a:satOff val="-4355"/>
              <a:lumOff val="-294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2567B45-6F0B-4C0D-82A3-2556553006B0}">
      <dsp:nvSpPr>
        <dsp:cNvPr id="0" name=""/>
        <dsp:cNvSpPr/>
      </dsp:nvSpPr>
      <dsp:spPr>
        <a:xfrm>
          <a:off x="0" y="923473"/>
          <a:ext cx="7161017" cy="461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solidFill>
                <a:schemeClr val="tx1"/>
              </a:solidFill>
            </a:rPr>
            <a:t>print ("One")</a:t>
          </a:r>
        </a:p>
      </dsp:txBody>
      <dsp:txXfrm>
        <a:off x="0" y="923473"/>
        <a:ext cx="7161017" cy="461482"/>
      </dsp:txXfrm>
    </dsp:sp>
    <dsp:sp modelId="{0305B817-CD48-4AB7-B23D-F1D6CAFFE887}">
      <dsp:nvSpPr>
        <dsp:cNvPr id="0" name=""/>
        <dsp:cNvSpPr/>
      </dsp:nvSpPr>
      <dsp:spPr>
        <a:xfrm>
          <a:off x="0" y="1384956"/>
          <a:ext cx="7161017" cy="0"/>
        </a:xfrm>
        <a:prstGeom prst="line">
          <a:avLst/>
        </a:prstGeom>
        <a:gradFill rotWithShape="0">
          <a:gsLst>
            <a:gs pos="0">
              <a:schemeClr val="accent5">
                <a:hueOff val="-2534453"/>
                <a:satOff val="-6532"/>
                <a:lumOff val="-4412"/>
                <a:alphaOff val="0"/>
                <a:satMod val="103000"/>
                <a:lumMod val="102000"/>
                <a:tint val="94000"/>
              </a:schemeClr>
            </a:gs>
            <a:gs pos="50000">
              <a:schemeClr val="accent5">
                <a:hueOff val="-2534453"/>
                <a:satOff val="-6532"/>
                <a:lumOff val="-4412"/>
                <a:alphaOff val="0"/>
                <a:satMod val="110000"/>
                <a:lumMod val="100000"/>
                <a:shade val="100000"/>
              </a:schemeClr>
            </a:gs>
            <a:gs pos="100000">
              <a:schemeClr val="accent5">
                <a:hueOff val="-2534453"/>
                <a:satOff val="-6532"/>
                <a:lumOff val="-4412"/>
                <a:alphaOff val="0"/>
                <a:lumMod val="99000"/>
                <a:satMod val="120000"/>
                <a:shade val="78000"/>
              </a:schemeClr>
            </a:gs>
          </a:gsLst>
          <a:lin ang="5400000" scaled="0"/>
        </a:gradFill>
        <a:ln w="6350" cap="flat" cmpd="sng" algn="ctr">
          <a:solidFill>
            <a:schemeClr val="accent5">
              <a:hueOff val="-2534453"/>
              <a:satOff val="-6532"/>
              <a:lumOff val="-441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8C72DC0-213D-439A-9CE6-E41D0D6D87B7}">
      <dsp:nvSpPr>
        <dsp:cNvPr id="0" name=""/>
        <dsp:cNvSpPr/>
      </dsp:nvSpPr>
      <dsp:spPr>
        <a:xfrm>
          <a:off x="0" y="1384956"/>
          <a:ext cx="7161017" cy="461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solidFill>
                <a:schemeClr val="tx1"/>
              </a:solidFill>
            </a:rPr>
            <a:t>elif x == 2:</a:t>
          </a:r>
        </a:p>
      </dsp:txBody>
      <dsp:txXfrm>
        <a:off x="0" y="1384956"/>
        <a:ext cx="7161017" cy="461482"/>
      </dsp:txXfrm>
    </dsp:sp>
    <dsp:sp modelId="{E73993D0-1F91-45B0-8754-9F7B5AE16DD1}">
      <dsp:nvSpPr>
        <dsp:cNvPr id="0" name=""/>
        <dsp:cNvSpPr/>
      </dsp:nvSpPr>
      <dsp:spPr>
        <a:xfrm>
          <a:off x="0" y="1846439"/>
          <a:ext cx="7161017"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AC7B8D0-5E61-46CA-B84A-7F6FD3AFE699}">
      <dsp:nvSpPr>
        <dsp:cNvPr id="0" name=""/>
        <dsp:cNvSpPr/>
      </dsp:nvSpPr>
      <dsp:spPr>
        <a:xfrm>
          <a:off x="0" y="1846439"/>
          <a:ext cx="7161017" cy="461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solidFill>
                <a:schemeClr val="tx1"/>
              </a:solidFill>
            </a:rPr>
            <a:t>print ("Two")</a:t>
          </a:r>
        </a:p>
      </dsp:txBody>
      <dsp:txXfrm>
        <a:off x="0" y="1846439"/>
        <a:ext cx="7161017" cy="461482"/>
      </dsp:txXfrm>
    </dsp:sp>
    <dsp:sp modelId="{F7DAFA43-202A-42CB-9F7C-B30F3E25E5B2}">
      <dsp:nvSpPr>
        <dsp:cNvPr id="0" name=""/>
        <dsp:cNvSpPr/>
      </dsp:nvSpPr>
      <dsp:spPr>
        <a:xfrm>
          <a:off x="0" y="2307921"/>
          <a:ext cx="7161017" cy="0"/>
        </a:xfrm>
        <a:prstGeom prst="line">
          <a:avLst/>
        </a:prstGeom>
        <a:gradFill rotWithShape="0">
          <a:gsLst>
            <a:gs pos="0">
              <a:schemeClr val="accent5">
                <a:hueOff val="-4224089"/>
                <a:satOff val="-10887"/>
                <a:lumOff val="-7353"/>
                <a:alphaOff val="0"/>
                <a:satMod val="103000"/>
                <a:lumMod val="102000"/>
                <a:tint val="94000"/>
              </a:schemeClr>
            </a:gs>
            <a:gs pos="50000">
              <a:schemeClr val="accent5">
                <a:hueOff val="-4224089"/>
                <a:satOff val="-10887"/>
                <a:lumOff val="-7353"/>
                <a:alphaOff val="0"/>
                <a:satMod val="110000"/>
                <a:lumMod val="100000"/>
                <a:shade val="100000"/>
              </a:schemeClr>
            </a:gs>
            <a:gs pos="100000">
              <a:schemeClr val="accent5">
                <a:hueOff val="-4224089"/>
                <a:satOff val="-10887"/>
                <a:lumOff val="-7353"/>
                <a:alphaOff val="0"/>
                <a:lumMod val="99000"/>
                <a:satMod val="120000"/>
                <a:shade val="78000"/>
              </a:schemeClr>
            </a:gs>
          </a:gsLst>
          <a:lin ang="5400000" scaled="0"/>
        </a:gradFill>
        <a:ln w="6350" cap="flat" cmpd="sng" algn="ctr">
          <a:solidFill>
            <a:schemeClr val="accent5">
              <a:hueOff val="-4224089"/>
              <a:satOff val="-10887"/>
              <a:lumOff val="-735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52CB351-954C-4D1F-A184-2DC0D54B1894}">
      <dsp:nvSpPr>
        <dsp:cNvPr id="0" name=""/>
        <dsp:cNvSpPr/>
      </dsp:nvSpPr>
      <dsp:spPr>
        <a:xfrm>
          <a:off x="0" y="2307921"/>
          <a:ext cx="7161017" cy="461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solidFill>
                <a:schemeClr val="tx1"/>
              </a:solidFill>
            </a:rPr>
            <a:t>elif x == 3:</a:t>
          </a:r>
        </a:p>
      </dsp:txBody>
      <dsp:txXfrm>
        <a:off x="0" y="2307921"/>
        <a:ext cx="7161017" cy="461482"/>
      </dsp:txXfrm>
    </dsp:sp>
    <dsp:sp modelId="{8D2E6C7F-6EC9-4F2F-A8FC-95E664D17C5B}">
      <dsp:nvSpPr>
        <dsp:cNvPr id="0" name=""/>
        <dsp:cNvSpPr/>
      </dsp:nvSpPr>
      <dsp:spPr>
        <a:xfrm>
          <a:off x="0" y="2769404"/>
          <a:ext cx="7161017" cy="0"/>
        </a:xfrm>
        <a:prstGeom prst="line">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w="6350" cap="flat" cmpd="sng" algn="ctr">
          <a:solidFill>
            <a:schemeClr val="accent5">
              <a:hueOff val="-5068907"/>
              <a:satOff val="-13064"/>
              <a:lumOff val="-882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8E76860-8229-4F6E-A51B-6030654AD6F9}">
      <dsp:nvSpPr>
        <dsp:cNvPr id="0" name=""/>
        <dsp:cNvSpPr/>
      </dsp:nvSpPr>
      <dsp:spPr>
        <a:xfrm>
          <a:off x="0" y="2769404"/>
          <a:ext cx="7161017" cy="461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solidFill>
                <a:schemeClr val="tx1"/>
              </a:solidFill>
            </a:rPr>
            <a:t>print ("Three")</a:t>
          </a:r>
        </a:p>
      </dsp:txBody>
      <dsp:txXfrm>
        <a:off x="0" y="2769404"/>
        <a:ext cx="7161017" cy="461482"/>
      </dsp:txXfrm>
    </dsp:sp>
    <dsp:sp modelId="{6F5902EB-7CB7-456B-9253-709F06E1BA42}">
      <dsp:nvSpPr>
        <dsp:cNvPr id="0" name=""/>
        <dsp:cNvSpPr/>
      </dsp:nvSpPr>
      <dsp:spPr>
        <a:xfrm>
          <a:off x="0" y="3230887"/>
          <a:ext cx="7161017" cy="0"/>
        </a:xfrm>
        <a:prstGeom prst="line">
          <a:avLst/>
        </a:prstGeom>
        <a:gradFill rotWithShape="0">
          <a:gsLst>
            <a:gs pos="0">
              <a:schemeClr val="accent5">
                <a:hueOff val="-5913725"/>
                <a:satOff val="-15242"/>
                <a:lumOff val="-10294"/>
                <a:alphaOff val="0"/>
                <a:satMod val="103000"/>
                <a:lumMod val="102000"/>
                <a:tint val="94000"/>
              </a:schemeClr>
            </a:gs>
            <a:gs pos="50000">
              <a:schemeClr val="accent5">
                <a:hueOff val="-5913725"/>
                <a:satOff val="-15242"/>
                <a:lumOff val="-10294"/>
                <a:alphaOff val="0"/>
                <a:satMod val="110000"/>
                <a:lumMod val="100000"/>
                <a:shade val="100000"/>
              </a:schemeClr>
            </a:gs>
            <a:gs pos="100000">
              <a:schemeClr val="accent5">
                <a:hueOff val="-5913725"/>
                <a:satOff val="-15242"/>
                <a:lumOff val="-10294"/>
                <a:alphaOff val="0"/>
                <a:lumMod val="99000"/>
                <a:satMod val="120000"/>
                <a:shade val="78000"/>
              </a:schemeClr>
            </a:gs>
          </a:gsLst>
          <a:lin ang="5400000" scaled="0"/>
        </a:gradFill>
        <a:ln w="6350" cap="flat" cmpd="sng" algn="ctr">
          <a:solidFill>
            <a:schemeClr val="accent5">
              <a:hueOff val="-5913725"/>
              <a:satOff val="-15242"/>
              <a:lumOff val="-1029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EB33CDC-3285-4D51-8340-8B81F30C9445}">
      <dsp:nvSpPr>
        <dsp:cNvPr id="0" name=""/>
        <dsp:cNvSpPr/>
      </dsp:nvSpPr>
      <dsp:spPr>
        <a:xfrm>
          <a:off x="0" y="3230887"/>
          <a:ext cx="7161017" cy="461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solidFill>
                <a:schemeClr val="tx1"/>
              </a:solidFill>
            </a:rPr>
            <a:t>else:</a:t>
          </a:r>
        </a:p>
      </dsp:txBody>
      <dsp:txXfrm>
        <a:off x="0" y="3230887"/>
        <a:ext cx="7161017" cy="461482"/>
      </dsp:txXfrm>
    </dsp:sp>
    <dsp:sp modelId="{A1517C11-B7C7-4D29-BF90-F336044C02AA}">
      <dsp:nvSpPr>
        <dsp:cNvPr id="0" name=""/>
        <dsp:cNvSpPr/>
      </dsp:nvSpPr>
      <dsp:spPr>
        <a:xfrm>
          <a:off x="0" y="3692370"/>
          <a:ext cx="7161017"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60286F5-D9CE-4629-A7D4-025EB77CE1F8}">
      <dsp:nvSpPr>
        <dsp:cNvPr id="0" name=""/>
        <dsp:cNvSpPr/>
      </dsp:nvSpPr>
      <dsp:spPr>
        <a:xfrm>
          <a:off x="0" y="3692370"/>
          <a:ext cx="7161017" cy="461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solidFill>
                <a:schemeClr val="tx1"/>
              </a:solidFill>
            </a:rPr>
            <a:t>print ("No match")</a:t>
          </a:r>
        </a:p>
      </dsp:txBody>
      <dsp:txXfrm>
        <a:off x="0" y="3692370"/>
        <a:ext cx="7161017" cy="4614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F7A2B-3E1A-4DCA-B6DF-4F534D40103C}">
      <dsp:nvSpPr>
        <dsp:cNvPr id="0" name=""/>
        <dsp:cNvSpPr/>
      </dsp:nvSpPr>
      <dsp:spPr>
        <a:xfrm>
          <a:off x="0" y="1992"/>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1A324D-FF09-4A69-949B-D3C62708F9AA}">
      <dsp:nvSpPr>
        <dsp:cNvPr id="0" name=""/>
        <dsp:cNvSpPr/>
      </dsp:nvSpPr>
      <dsp:spPr>
        <a:xfrm>
          <a:off x="0" y="1992"/>
          <a:ext cx="10515600" cy="370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x = 8</a:t>
          </a:r>
        </a:p>
      </dsp:txBody>
      <dsp:txXfrm>
        <a:off x="0" y="1992"/>
        <a:ext cx="10515600" cy="370635"/>
      </dsp:txXfrm>
    </dsp:sp>
    <dsp:sp modelId="{4FD9AC62-6306-4188-B8CE-F1BCB8E7C94C}">
      <dsp:nvSpPr>
        <dsp:cNvPr id="0" name=""/>
        <dsp:cNvSpPr/>
      </dsp:nvSpPr>
      <dsp:spPr>
        <a:xfrm>
          <a:off x="0" y="372627"/>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704B72-3945-4C5C-8462-0CCDA4C7B4C7}">
      <dsp:nvSpPr>
        <dsp:cNvPr id="0" name=""/>
        <dsp:cNvSpPr/>
      </dsp:nvSpPr>
      <dsp:spPr>
        <a:xfrm>
          <a:off x="0" y="372627"/>
          <a:ext cx="10515600" cy="370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r = x % 2</a:t>
          </a:r>
        </a:p>
      </dsp:txBody>
      <dsp:txXfrm>
        <a:off x="0" y="372627"/>
        <a:ext cx="10515600" cy="370635"/>
      </dsp:txXfrm>
    </dsp:sp>
    <dsp:sp modelId="{A79CFC15-15BF-4B41-AA89-BBD2DF95A477}">
      <dsp:nvSpPr>
        <dsp:cNvPr id="0" name=""/>
        <dsp:cNvSpPr/>
      </dsp:nvSpPr>
      <dsp:spPr>
        <a:xfrm>
          <a:off x="0" y="743263"/>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24BB14-EF5C-4BEF-8CE5-4F6021CBA5E7}">
      <dsp:nvSpPr>
        <dsp:cNvPr id="0" name=""/>
        <dsp:cNvSpPr/>
      </dsp:nvSpPr>
      <dsp:spPr>
        <a:xfrm>
          <a:off x="0" y="743263"/>
          <a:ext cx="10515600" cy="370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if r == 0:</a:t>
          </a:r>
        </a:p>
      </dsp:txBody>
      <dsp:txXfrm>
        <a:off x="0" y="743263"/>
        <a:ext cx="10515600" cy="370635"/>
      </dsp:txXfrm>
    </dsp:sp>
    <dsp:sp modelId="{D921CDB9-DD7F-499D-9FD6-8714A08938E4}">
      <dsp:nvSpPr>
        <dsp:cNvPr id="0" name=""/>
        <dsp:cNvSpPr/>
      </dsp:nvSpPr>
      <dsp:spPr>
        <a:xfrm>
          <a:off x="0" y="1113898"/>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3A8149-C5DE-457B-8A9D-C2D4B314D7AC}">
      <dsp:nvSpPr>
        <dsp:cNvPr id="0" name=""/>
        <dsp:cNvSpPr/>
      </dsp:nvSpPr>
      <dsp:spPr>
        <a:xfrm>
          <a:off x="0" y="1113898"/>
          <a:ext cx="10515600" cy="370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print ("Even")</a:t>
          </a:r>
        </a:p>
      </dsp:txBody>
      <dsp:txXfrm>
        <a:off x="0" y="1113898"/>
        <a:ext cx="10515600" cy="370635"/>
      </dsp:txXfrm>
    </dsp:sp>
    <dsp:sp modelId="{8629482C-C6DB-4434-A3F5-07BFFB0821C6}">
      <dsp:nvSpPr>
        <dsp:cNvPr id="0" name=""/>
        <dsp:cNvSpPr/>
      </dsp:nvSpPr>
      <dsp:spPr>
        <a:xfrm>
          <a:off x="0" y="1484533"/>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37621-484F-4BA4-AD33-C06F1E990279}">
      <dsp:nvSpPr>
        <dsp:cNvPr id="0" name=""/>
        <dsp:cNvSpPr/>
      </dsp:nvSpPr>
      <dsp:spPr>
        <a:xfrm>
          <a:off x="0" y="1484533"/>
          <a:ext cx="10515600" cy="370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if x &gt; 10:</a:t>
          </a:r>
        </a:p>
      </dsp:txBody>
      <dsp:txXfrm>
        <a:off x="0" y="1484533"/>
        <a:ext cx="10515600" cy="370635"/>
      </dsp:txXfrm>
    </dsp:sp>
    <dsp:sp modelId="{98E01728-D957-4B25-A6F3-51A70D7D0677}">
      <dsp:nvSpPr>
        <dsp:cNvPr id="0" name=""/>
        <dsp:cNvSpPr/>
      </dsp:nvSpPr>
      <dsp:spPr>
        <a:xfrm>
          <a:off x="0" y="1855169"/>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ACA097-2A72-42F0-850A-778E79BC5131}">
      <dsp:nvSpPr>
        <dsp:cNvPr id="0" name=""/>
        <dsp:cNvSpPr/>
      </dsp:nvSpPr>
      <dsp:spPr>
        <a:xfrm>
          <a:off x="0" y="1855169"/>
          <a:ext cx="10515600" cy="370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print ("Great")</a:t>
          </a:r>
        </a:p>
      </dsp:txBody>
      <dsp:txXfrm>
        <a:off x="0" y="1855169"/>
        <a:ext cx="10515600" cy="370635"/>
      </dsp:txXfrm>
    </dsp:sp>
    <dsp:sp modelId="{18995FB6-86F0-429F-91F6-AF67612E84A7}">
      <dsp:nvSpPr>
        <dsp:cNvPr id="0" name=""/>
        <dsp:cNvSpPr/>
      </dsp:nvSpPr>
      <dsp:spPr>
        <a:xfrm>
          <a:off x="0" y="2225804"/>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6FA969-6B3B-4896-8FCF-64D832CCAC5F}">
      <dsp:nvSpPr>
        <dsp:cNvPr id="0" name=""/>
        <dsp:cNvSpPr/>
      </dsp:nvSpPr>
      <dsp:spPr>
        <a:xfrm>
          <a:off x="0" y="2225804"/>
          <a:ext cx="10515600" cy="370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else:</a:t>
          </a:r>
        </a:p>
      </dsp:txBody>
      <dsp:txXfrm>
        <a:off x="0" y="2225804"/>
        <a:ext cx="10515600" cy="370635"/>
      </dsp:txXfrm>
    </dsp:sp>
    <dsp:sp modelId="{B54748A6-83DF-4171-9479-6849FF46F433}">
      <dsp:nvSpPr>
        <dsp:cNvPr id="0" name=""/>
        <dsp:cNvSpPr/>
      </dsp:nvSpPr>
      <dsp:spPr>
        <a:xfrm>
          <a:off x="0" y="2596440"/>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F941AC-7A88-4822-B0C8-1263E4960A47}">
      <dsp:nvSpPr>
        <dsp:cNvPr id="0" name=""/>
        <dsp:cNvSpPr/>
      </dsp:nvSpPr>
      <dsp:spPr>
        <a:xfrm>
          <a:off x="0" y="2596440"/>
          <a:ext cx="10515600" cy="370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print ("Not great")</a:t>
          </a:r>
        </a:p>
      </dsp:txBody>
      <dsp:txXfrm>
        <a:off x="0" y="2596440"/>
        <a:ext cx="10515600" cy="370635"/>
      </dsp:txXfrm>
    </dsp:sp>
    <dsp:sp modelId="{A100D365-49AD-45B4-A367-01DBB81E69DA}">
      <dsp:nvSpPr>
        <dsp:cNvPr id="0" name=""/>
        <dsp:cNvSpPr/>
      </dsp:nvSpPr>
      <dsp:spPr>
        <a:xfrm>
          <a:off x="0" y="2967075"/>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02E067-013A-4B49-B946-E0742168D272}">
      <dsp:nvSpPr>
        <dsp:cNvPr id="0" name=""/>
        <dsp:cNvSpPr/>
      </dsp:nvSpPr>
      <dsp:spPr>
        <a:xfrm>
          <a:off x="0" y="2967075"/>
          <a:ext cx="10515600" cy="370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else:</a:t>
          </a:r>
        </a:p>
      </dsp:txBody>
      <dsp:txXfrm>
        <a:off x="0" y="2967075"/>
        <a:ext cx="10515600" cy="370635"/>
      </dsp:txXfrm>
    </dsp:sp>
    <dsp:sp modelId="{2E943752-EB89-4612-8E2B-BEBAA0689B72}">
      <dsp:nvSpPr>
        <dsp:cNvPr id="0" name=""/>
        <dsp:cNvSpPr/>
      </dsp:nvSpPr>
      <dsp:spPr>
        <a:xfrm>
          <a:off x="0" y="3337710"/>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D07786-902B-4398-B681-A4514142C6A7}">
      <dsp:nvSpPr>
        <dsp:cNvPr id="0" name=""/>
        <dsp:cNvSpPr/>
      </dsp:nvSpPr>
      <dsp:spPr>
        <a:xfrm>
          <a:off x="0" y="3337710"/>
          <a:ext cx="10515600" cy="370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print ("Odd")</a:t>
          </a:r>
        </a:p>
      </dsp:txBody>
      <dsp:txXfrm>
        <a:off x="0" y="3337710"/>
        <a:ext cx="10515600" cy="370635"/>
      </dsp:txXfrm>
    </dsp:sp>
    <dsp:sp modelId="{DFF0338A-8222-4E1E-AB55-D14FE703944C}">
      <dsp:nvSpPr>
        <dsp:cNvPr id="0" name=""/>
        <dsp:cNvSpPr/>
      </dsp:nvSpPr>
      <dsp:spPr>
        <a:xfrm>
          <a:off x="0" y="3708346"/>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C38558-CE0C-4801-A573-40C7FB3DBC81}">
      <dsp:nvSpPr>
        <dsp:cNvPr id="0" name=""/>
        <dsp:cNvSpPr/>
      </dsp:nvSpPr>
      <dsp:spPr>
        <a:xfrm>
          <a:off x="0" y="3708346"/>
          <a:ext cx="10515600" cy="370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print ("Bye")</a:t>
          </a:r>
        </a:p>
      </dsp:txBody>
      <dsp:txXfrm>
        <a:off x="0" y="3708346"/>
        <a:ext cx="10515600" cy="3706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19CEBE-05B0-420F-AFE8-F34166FD5AA1}">
      <dsp:nvSpPr>
        <dsp:cNvPr id="0" name=""/>
        <dsp:cNvSpPr/>
      </dsp:nvSpPr>
      <dsp:spPr>
        <a:xfrm>
          <a:off x="920764" y="760"/>
          <a:ext cx="2727158" cy="83178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i = 1</a:t>
          </a:r>
        </a:p>
      </dsp:txBody>
      <dsp:txXfrm>
        <a:off x="920764" y="760"/>
        <a:ext cx="2727158" cy="831783"/>
      </dsp:txXfrm>
    </dsp:sp>
    <dsp:sp modelId="{8FCE0345-2BB9-4C08-ADB4-2962F16EFEB9}">
      <dsp:nvSpPr>
        <dsp:cNvPr id="0" name=""/>
        <dsp:cNvSpPr/>
      </dsp:nvSpPr>
      <dsp:spPr>
        <a:xfrm>
          <a:off x="920764" y="1173438"/>
          <a:ext cx="2727158" cy="83178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while i &lt;= 5:</a:t>
          </a:r>
        </a:p>
      </dsp:txBody>
      <dsp:txXfrm>
        <a:off x="920764" y="1173438"/>
        <a:ext cx="2727158" cy="831783"/>
      </dsp:txXfrm>
    </dsp:sp>
    <dsp:sp modelId="{F20D31A8-4984-408A-A02D-547CC20A730A}">
      <dsp:nvSpPr>
        <dsp:cNvPr id="0" name=""/>
        <dsp:cNvSpPr/>
      </dsp:nvSpPr>
      <dsp:spPr>
        <a:xfrm>
          <a:off x="920764" y="2346116"/>
          <a:ext cx="2727158" cy="83178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print ("Hello World")</a:t>
          </a:r>
        </a:p>
      </dsp:txBody>
      <dsp:txXfrm>
        <a:off x="920764" y="2346116"/>
        <a:ext cx="2727158" cy="831783"/>
      </dsp:txXfrm>
    </dsp:sp>
    <dsp:sp modelId="{85874F84-A374-4917-B9ED-FF61A2D4D2BB}">
      <dsp:nvSpPr>
        <dsp:cNvPr id="0" name=""/>
        <dsp:cNvSpPr/>
      </dsp:nvSpPr>
      <dsp:spPr>
        <a:xfrm>
          <a:off x="920764" y="3518794"/>
          <a:ext cx="2727158" cy="83178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i = i + 1</a:t>
          </a:r>
        </a:p>
      </dsp:txBody>
      <dsp:txXfrm>
        <a:off x="920764" y="3518794"/>
        <a:ext cx="2727158" cy="83178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D37E83-7F7A-4C24-B531-182874FB93E6}">
      <dsp:nvSpPr>
        <dsp:cNvPr id="0" name=""/>
        <dsp:cNvSpPr/>
      </dsp:nvSpPr>
      <dsp:spPr>
        <a:xfrm>
          <a:off x="0" y="69913"/>
          <a:ext cx="6513603" cy="5616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tx1"/>
              </a:solidFill>
            </a:rPr>
            <a:t>What is Pandas?</a:t>
          </a:r>
        </a:p>
      </dsp:txBody>
      <dsp:txXfrm>
        <a:off x="27415" y="97328"/>
        <a:ext cx="6458773" cy="506770"/>
      </dsp:txXfrm>
    </dsp:sp>
    <dsp:sp modelId="{71B1F649-0131-4BCF-99F5-D7439E1D75C6}">
      <dsp:nvSpPr>
        <dsp:cNvPr id="0" name=""/>
        <dsp:cNvSpPr/>
      </dsp:nvSpPr>
      <dsp:spPr>
        <a:xfrm>
          <a:off x="0" y="717913"/>
          <a:ext cx="6513603" cy="561600"/>
        </a:xfrm>
        <a:prstGeom prst="roundRect">
          <a:avLst/>
        </a:prstGeom>
        <a:gradFill rotWithShape="0">
          <a:gsLst>
            <a:gs pos="0">
              <a:schemeClr val="accent5">
                <a:hueOff val="-844818"/>
                <a:satOff val="-2177"/>
                <a:lumOff val="-1471"/>
                <a:alphaOff val="0"/>
                <a:satMod val="103000"/>
                <a:lumMod val="102000"/>
                <a:tint val="94000"/>
              </a:schemeClr>
            </a:gs>
            <a:gs pos="50000">
              <a:schemeClr val="accent5">
                <a:hueOff val="-844818"/>
                <a:satOff val="-2177"/>
                <a:lumOff val="-1471"/>
                <a:alphaOff val="0"/>
                <a:satMod val="110000"/>
                <a:lumMod val="100000"/>
                <a:shade val="100000"/>
              </a:schemeClr>
            </a:gs>
            <a:gs pos="100000">
              <a:schemeClr val="accent5">
                <a:hueOff val="-844818"/>
                <a:satOff val="-2177"/>
                <a:lumOff val="-1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tx1"/>
              </a:solidFill>
            </a:rPr>
            <a:t>Data Frame</a:t>
          </a:r>
        </a:p>
      </dsp:txBody>
      <dsp:txXfrm>
        <a:off x="27415" y="745328"/>
        <a:ext cx="6458773" cy="506770"/>
      </dsp:txXfrm>
    </dsp:sp>
    <dsp:sp modelId="{1C6D3C10-7019-44AF-B582-340BF4E2005A}">
      <dsp:nvSpPr>
        <dsp:cNvPr id="0" name=""/>
        <dsp:cNvSpPr/>
      </dsp:nvSpPr>
      <dsp:spPr>
        <a:xfrm>
          <a:off x="0" y="1365913"/>
          <a:ext cx="6513603" cy="561600"/>
        </a:xfrm>
        <a:prstGeom prst="roundRect">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tx1"/>
              </a:solidFill>
            </a:rPr>
            <a:t>Create DataFrame</a:t>
          </a:r>
        </a:p>
      </dsp:txBody>
      <dsp:txXfrm>
        <a:off x="27415" y="1393328"/>
        <a:ext cx="6458773" cy="506770"/>
      </dsp:txXfrm>
    </dsp:sp>
    <dsp:sp modelId="{D0FFA6EE-9EEA-428C-995A-0899E756E9FB}">
      <dsp:nvSpPr>
        <dsp:cNvPr id="0" name=""/>
        <dsp:cNvSpPr/>
      </dsp:nvSpPr>
      <dsp:spPr>
        <a:xfrm>
          <a:off x="0" y="2013913"/>
          <a:ext cx="6513603" cy="561600"/>
        </a:xfrm>
        <a:prstGeom prst="roundRect">
          <a:avLst/>
        </a:prstGeom>
        <a:gradFill rotWithShape="0">
          <a:gsLst>
            <a:gs pos="0">
              <a:schemeClr val="accent5">
                <a:hueOff val="-2534453"/>
                <a:satOff val="-6532"/>
                <a:lumOff val="-4412"/>
                <a:alphaOff val="0"/>
                <a:satMod val="103000"/>
                <a:lumMod val="102000"/>
                <a:tint val="94000"/>
              </a:schemeClr>
            </a:gs>
            <a:gs pos="50000">
              <a:schemeClr val="accent5">
                <a:hueOff val="-2534453"/>
                <a:satOff val="-6532"/>
                <a:lumOff val="-4412"/>
                <a:alphaOff val="0"/>
                <a:satMod val="110000"/>
                <a:lumMod val="100000"/>
                <a:shade val="100000"/>
              </a:schemeClr>
            </a:gs>
            <a:gs pos="100000">
              <a:schemeClr val="accent5">
                <a:hueOff val="-2534453"/>
                <a:satOff val="-6532"/>
                <a:lumOff val="-441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tx1"/>
              </a:solidFill>
            </a:rPr>
            <a:t>Import CSV and Excel Data</a:t>
          </a:r>
        </a:p>
      </dsp:txBody>
      <dsp:txXfrm>
        <a:off x="27415" y="2041328"/>
        <a:ext cx="6458773" cy="506770"/>
      </dsp:txXfrm>
    </dsp:sp>
    <dsp:sp modelId="{1C95E146-FA48-44B8-BFCF-2FFE8221F68E}">
      <dsp:nvSpPr>
        <dsp:cNvPr id="0" name=""/>
        <dsp:cNvSpPr/>
      </dsp:nvSpPr>
      <dsp:spPr>
        <a:xfrm>
          <a:off x="0" y="2661913"/>
          <a:ext cx="6513603" cy="56160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tx1"/>
              </a:solidFill>
            </a:rPr>
            <a:t>Selecting and Slicing Data</a:t>
          </a:r>
        </a:p>
      </dsp:txBody>
      <dsp:txXfrm>
        <a:off x="27415" y="2689328"/>
        <a:ext cx="6458773" cy="506770"/>
      </dsp:txXfrm>
    </dsp:sp>
    <dsp:sp modelId="{27BBED07-2E46-49FE-A3DF-F454C1C4446E}">
      <dsp:nvSpPr>
        <dsp:cNvPr id="0" name=""/>
        <dsp:cNvSpPr/>
      </dsp:nvSpPr>
      <dsp:spPr>
        <a:xfrm>
          <a:off x="0" y="3309913"/>
          <a:ext cx="6513603" cy="561600"/>
        </a:xfrm>
        <a:prstGeom prst="roundRect">
          <a:avLst/>
        </a:prstGeom>
        <a:gradFill rotWithShape="0">
          <a:gsLst>
            <a:gs pos="0">
              <a:schemeClr val="accent5">
                <a:hueOff val="-4224089"/>
                <a:satOff val="-10887"/>
                <a:lumOff val="-7353"/>
                <a:alphaOff val="0"/>
                <a:satMod val="103000"/>
                <a:lumMod val="102000"/>
                <a:tint val="94000"/>
              </a:schemeClr>
            </a:gs>
            <a:gs pos="50000">
              <a:schemeClr val="accent5">
                <a:hueOff val="-4224089"/>
                <a:satOff val="-10887"/>
                <a:lumOff val="-7353"/>
                <a:alphaOff val="0"/>
                <a:satMod val="110000"/>
                <a:lumMod val="100000"/>
                <a:shade val="100000"/>
              </a:schemeClr>
            </a:gs>
            <a:gs pos="100000">
              <a:schemeClr val="accent5">
                <a:hueOff val="-4224089"/>
                <a:satOff val="-10887"/>
                <a:lumOff val="-735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tx1"/>
              </a:solidFill>
            </a:rPr>
            <a:t>Filtering Data</a:t>
          </a:r>
        </a:p>
      </dsp:txBody>
      <dsp:txXfrm>
        <a:off x="27415" y="3337328"/>
        <a:ext cx="6458773" cy="506770"/>
      </dsp:txXfrm>
    </dsp:sp>
    <dsp:sp modelId="{A3E82584-B3A7-4B83-A8C1-E1AD84196FF7}">
      <dsp:nvSpPr>
        <dsp:cNvPr id="0" name=""/>
        <dsp:cNvSpPr/>
      </dsp:nvSpPr>
      <dsp:spPr>
        <a:xfrm>
          <a:off x="0" y="3957913"/>
          <a:ext cx="6513603" cy="561600"/>
        </a:xfrm>
        <a:prstGeom prst="roundRect">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tx1"/>
              </a:solidFill>
            </a:rPr>
            <a:t>Dealing With Missing and Duplicated Data</a:t>
          </a:r>
        </a:p>
      </dsp:txBody>
      <dsp:txXfrm>
        <a:off x="27415" y="3985328"/>
        <a:ext cx="6458773" cy="506770"/>
      </dsp:txXfrm>
    </dsp:sp>
    <dsp:sp modelId="{1C9D3AFD-C8A0-46D9-BEE7-996CCA655382}">
      <dsp:nvSpPr>
        <dsp:cNvPr id="0" name=""/>
        <dsp:cNvSpPr/>
      </dsp:nvSpPr>
      <dsp:spPr>
        <a:xfrm>
          <a:off x="0" y="4605913"/>
          <a:ext cx="6513603" cy="561600"/>
        </a:xfrm>
        <a:prstGeom prst="roundRect">
          <a:avLst/>
        </a:prstGeom>
        <a:gradFill rotWithShape="0">
          <a:gsLst>
            <a:gs pos="0">
              <a:schemeClr val="accent5">
                <a:hueOff val="-5913725"/>
                <a:satOff val="-15242"/>
                <a:lumOff val="-10294"/>
                <a:alphaOff val="0"/>
                <a:satMod val="103000"/>
                <a:lumMod val="102000"/>
                <a:tint val="94000"/>
              </a:schemeClr>
            </a:gs>
            <a:gs pos="50000">
              <a:schemeClr val="accent5">
                <a:hueOff val="-5913725"/>
                <a:satOff val="-15242"/>
                <a:lumOff val="-10294"/>
                <a:alphaOff val="0"/>
                <a:satMod val="110000"/>
                <a:lumMod val="100000"/>
                <a:shade val="100000"/>
              </a:schemeClr>
            </a:gs>
            <a:gs pos="100000">
              <a:schemeClr val="accent5">
                <a:hueOff val="-5913725"/>
                <a:satOff val="-15242"/>
                <a:lumOff val="-1029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tx1"/>
              </a:solidFill>
            </a:rPr>
            <a:t>Joining Data</a:t>
          </a:r>
        </a:p>
      </dsp:txBody>
      <dsp:txXfrm>
        <a:off x="27415" y="4633328"/>
        <a:ext cx="6458773" cy="506770"/>
      </dsp:txXfrm>
    </dsp:sp>
    <dsp:sp modelId="{24DE88FD-DD8D-4271-AE7D-371355460B9C}">
      <dsp:nvSpPr>
        <dsp:cNvPr id="0" name=""/>
        <dsp:cNvSpPr/>
      </dsp:nvSpPr>
      <dsp:spPr>
        <a:xfrm>
          <a:off x="0" y="5253913"/>
          <a:ext cx="6513603" cy="5616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tx1"/>
              </a:solidFill>
            </a:rPr>
            <a:t>Aggregating Data</a:t>
          </a:r>
        </a:p>
      </dsp:txBody>
      <dsp:txXfrm>
        <a:off x="27415" y="5281328"/>
        <a:ext cx="6458773" cy="50677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AF29A-80D8-4C89-BC5D-098E1162E61C}" type="datetimeFigureOut">
              <a:rPr lang="en-US" smtClean="0"/>
              <a:t>2/20/2025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7FF065-27BE-4B65-BB92-FE8755A28985}" type="slidenum">
              <a:rPr lang="en-US" smtClean="0"/>
              <a:t>‹#›</a:t>
            </a:fld>
            <a:endParaRPr lang="en-US"/>
          </a:p>
        </p:txBody>
      </p:sp>
    </p:spTree>
    <p:extLst>
      <p:ext uri="{BB962C8B-B14F-4D97-AF65-F5344CB8AC3E}">
        <p14:creationId xmlns:p14="http://schemas.microsoft.com/office/powerpoint/2010/main" val="219148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122</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432584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131</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3394767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132</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833942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133</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359291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134</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1379575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135</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3168119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136</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3547312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137</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3425619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138</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130685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139</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2794997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140</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540670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123</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2995065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141</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696389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142</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3182573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143</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3693995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144</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1300959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145</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36494697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146</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340191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147</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24987336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148</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41337668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149</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34913657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150</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3774395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124</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15143753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151</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309619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BE5355-2CE8-46C6-8927-7F437A42322A}" type="slidenum">
              <a:rPr kern="0">
                <a:solidFill>
                  <a:srgbClr val="000000"/>
                </a:solidFill>
              </a:rPr>
              <a:pPr algn="r" hangingPunct="0">
                <a:defRPr sz="1800" b="0" i="0" u="none" strike="noStrike" kern="0" cap="none" spc="0" baseline="0">
                  <a:solidFill>
                    <a:srgbClr val="000000"/>
                  </a:solidFill>
                  <a:uFillTx/>
                </a:defRPr>
              </a:pPr>
              <a:t>153</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7002870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4428BF67-9623-4A31-8AF7-C6E958F724EC}" type="slidenum">
              <a:rPr kern="0">
                <a:solidFill>
                  <a:srgbClr val="000000"/>
                </a:solidFill>
              </a:rPr>
              <a:pPr algn="r" hangingPunct="0">
                <a:defRPr sz="1800" b="0" i="0" u="none" strike="noStrike" kern="0" cap="none" spc="0" baseline="0">
                  <a:solidFill>
                    <a:srgbClr val="000000"/>
                  </a:solidFill>
                  <a:uFillTx/>
                </a:defRPr>
              </a:pPr>
              <a:t>154</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8529500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12B4DFE0-9569-4BE6-A47F-94443ACC8EAB}" type="slidenum">
              <a:rPr kern="0">
                <a:solidFill>
                  <a:srgbClr val="000000"/>
                </a:solidFill>
              </a:rPr>
              <a:pPr algn="r" hangingPunct="0">
                <a:defRPr sz="1800" b="0" i="0" u="none" strike="noStrike" kern="0" cap="none" spc="0" baseline="0">
                  <a:solidFill>
                    <a:srgbClr val="000000"/>
                  </a:solidFill>
                  <a:uFillTx/>
                </a:defRPr>
              </a:pPr>
              <a:t>155</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638120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32A53849-C6E8-4AF0-B5E7-6823B5864E8A}" type="slidenum">
              <a:rPr kern="0">
                <a:solidFill>
                  <a:srgbClr val="000000"/>
                </a:solidFill>
              </a:rPr>
              <a:pPr algn="r" hangingPunct="0">
                <a:defRPr sz="1800" b="0" i="0" u="none" strike="noStrike" kern="0" cap="none" spc="0" baseline="0">
                  <a:solidFill>
                    <a:srgbClr val="000000"/>
                  </a:solidFill>
                  <a:uFillTx/>
                </a:defRPr>
              </a:pPr>
              <a:t>156</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4286559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174240A2-621E-440A-953A-94F9206C6B3C}" type="slidenum">
              <a:rPr kern="0">
                <a:solidFill>
                  <a:srgbClr val="000000"/>
                </a:solidFill>
              </a:rPr>
              <a:pPr algn="r" hangingPunct="0">
                <a:defRPr sz="1800" b="0" i="0" u="none" strike="noStrike" kern="0" cap="none" spc="0" baseline="0">
                  <a:solidFill>
                    <a:srgbClr val="000000"/>
                  </a:solidFill>
                  <a:uFillTx/>
                </a:defRPr>
              </a:pPr>
              <a:t>157</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20030058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CB2701C2-20D9-4607-A883-03EA6AE68A11}" type="slidenum">
              <a:rPr kern="0">
                <a:solidFill>
                  <a:srgbClr val="000000"/>
                </a:solidFill>
              </a:rPr>
              <a:pPr algn="r" hangingPunct="0">
                <a:defRPr sz="1800" b="0" i="0" u="none" strike="noStrike" kern="0" cap="none" spc="0" baseline="0">
                  <a:solidFill>
                    <a:srgbClr val="000000"/>
                  </a:solidFill>
                  <a:uFillTx/>
                </a:defRPr>
              </a:pPr>
              <a:t>158</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28016399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C9C7DE91-F070-4B8F-B53F-8E146032D107}" type="slidenum">
              <a:rPr kern="0">
                <a:solidFill>
                  <a:srgbClr val="000000"/>
                </a:solidFill>
              </a:rPr>
              <a:pPr algn="r" hangingPunct="0">
                <a:defRPr sz="1800" b="0" i="0" u="none" strike="noStrike" kern="0" cap="none" spc="0" baseline="0">
                  <a:solidFill>
                    <a:srgbClr val="000000"/>
                  </a:solidFill>
                  <a:uFillTx/>
                </a:defRPr>
              </a:pPr>
              <a:t>159</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42037960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160</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26128533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161</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244906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EEA56592-14F4-457F-9361-DA266BAF74E3}" type="slidenum">
              <a:rPr kern="0">
                <a:solidFill>
                  <a:srgbClr val="000000"/>
                </a:solidFill>
              </a:rPr>
              <a:pPr algn="r" hangingPunct="0">
                <a:defRPr sz="1800" b="0" i="0" u="none" strike="noStrike" kern="0" cap="none" spc="0" baseline="0">
                  <a:solidFill>
                    <a:srgbClr val="000000"/>
                  </a:solidFill>
                  <a:uFillTx/>
                </a:defRPr>
              </a:pPr>
              <a:t>125</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4588497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162</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22857355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163</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24167208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164</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38192698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165</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2297134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166</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10407878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167</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18281245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168</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28550494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169</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1491165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170</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25649068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171</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1226501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126</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12156760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172</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13444366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173</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18930483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174</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38351706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175</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34073453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1CD424FF-A159-4B38-A236-4B3AA26BE976}" type="slidenum">
              <a:rPr kern="0">
                <a:solidFill>
                  <a:srgbClr val="000000"/>
                </a:solidFill>
              </a:rPr>
              <a:pPr algn="r" hangingPunct="0">
                <a:defRPr sz="1800" b="0" i="0" u="none" strike="noStrike" kern="0" cap="none" spc="0" baseline="0">
                  <a:solidFill>
                    <a:srgbClr val="000000"/>
                  </a:solidFill>
                  <a:uFillTx/>
                </a:defRPr>
              </a:pPr>
              <a:t>177</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23996881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178</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37417686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179</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37628315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180</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2892140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1F3B5F48-8423-4858-AC1F-4992FBDE73E6}" type="slidenum">
              <a:rPr kern="0">
                <a:solidFill>
                  <a:srgbClr val="000000"/>
                </a:solidFill>
              </a:rPr>
              <a:pPr algn="r" hangingPunct="0">
                <a:defRPr sz="1800" b="0" i="0" u="none" strike="noStrike" kern="0" cap="none" spc="0" baseline="0">
                  <a:solidFill>
                    <a:srgbClr val="000000"/>
                  </a:solidFill>
                  <a:uFillTx/>
                </a:defRPr>
              </a:pPr>
              <a:t>181</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700947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6"/>
          <p:cNvSpPr txBox="1">
            <a:spLocks noGrp="1"/>
          </p:cNvSpPr>
          <p:nvPr>
            <p:ph type="sldNum" sz="quarter" idx="5"/>
          </p:nvPr>
        </p:nvSpPr>
        <p:spPr>
          <a:ln/>
        </p:spPr>
        <p:txBody>
          <a:bodyPr lIns="0" tIns="0" rIns="0" bIns="0" anchor="b" anchorCtr="0">
            <a:noAutofit/>
          </a:bodyPr>
          <a:lstStyle/>
          <a:p>
            <a:fld id="{914535B5-B1E4-4057-A098-D247A62A92D5}" type="slidenum">
              <a:rPr>
                <a:solidFill>
                  <a:prstClr val="black"/>
                </a:solidFill>
              </a:rPr>
              <a:pPr/>
              <a:t>182</a:t>
            </a:fld>
            <a:endParaRPr lang="en-US">
              <a:solidFill>
                <a:prstClr val="black"/>
              </a:solidFill>
            </a:endParaRPr>
          </a:p>
        </p:txBody>
      </p:sp>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510213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127</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32022975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6"/>
          <p:cNvSpPr txBox="1">
            <a:spLocks noGrp="1"/>
          </p:cNvSpPr>
          <p:nvPr>
            <p:ph type="sldNum" sz="quarter" idx="5"/>
          </p:nvPr>
        </p:nvSpPr>
        <p:spPr>
          <a:ln/>
        </p:spPr>
        <p:txBody>
          <a:bodyPr lIns="0" tIns="0" rIns="0" bIns="0" anchor="b" anchorCtr="0">
            <a:noAutofit/>
          </a:bodyPr>
          <a:lstStyle/>
          <a:p>
            <a:fld id="{1B06B5D4-E067-48C1-8F43-0AF4B2F6B7F7}" type="slidenum">
              <a:rPr>
                <a:solidFill>
                  <a:prstClr val="black"/>
                </a:solidFill>
              </a:rPr>
              <a:pPr/>
              <a:t>183</a:t>
            </a:fld>
            <a:endParaRPr lang="en-US">
              <a:solidFill>
                <a:prstClr val="black"/>
              </a:solidFill>
            </a:endParaRPr>
          </a:p>
        </p:txBody>
      </p:sp>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4481378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1CD424FF-A159-4B38-A236-4B3AA26BE976}" type="slidenum">
              <a:rPr kern="0">
                <a:solidFill>
                  <a:srgbClr val="000000"/>
                </a:solidFill>
              </a:rPr>
              <a:pPr algn="r" hangingPunct="0">
                <a:defRPr sz="1800" b="0" i="0" u="none" strike="noStrike" kern="0" cap="none" spc="0" baseline="0">
                  <a:solidFill>
                    <a:srgbClr val="000000"/>
                  </a:solidFill>
                  <a:uFillTx/>
                </a:defRPr>
              </a:pPr>
              <a:t>184</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26804780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a:defRPr/>
            </a:pPr>
            <a:fld id="{55D4610E-0C2E-497D-BA12-35201AEF9A86}" type="slidenum">
              <a:rPr>
                <a:solidFill>
                  <a:prstClr val="black"/>
                </a:solidFill>
              </a:rPr>
              <a:pPr>
                <a:defRPr/>
              </a:pPr>
              <a:t>185</a:t>
            </a:fld>
            <a:endParaRPr lang="en-US">
              <a:solidFill>
                <a:prstClr val="black"/>
              </a:solidFill>
            </a:endParaRPr>
          </a:p>
        </p:txBody>
      </p:sp>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5475938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6"/>
          <p:cNvSpPr txBox="1">
            <a:spLocks noGrp="1"/>
          </p:cNvSpPr>
          <p:nvPr>
            <p:ph type="sldNum" sz="quarter" idx="5"/>
          </p:nvPr>
        </p:nvSpPr>
        <p:spPr>
          <a:ln/>
        </p:spPr>
        <p:txBody>
          <a:bodyPr lIns="0" tIns="0" rIns="0" bIns="0" anchor="b" anchorCtr="0">
            <a:noAutofit/>
          </a:bodyPr>
          <a:lstStyle/>
          <a:p>
            <a:fld id="{2A620CBC-350D-4AF1-83EC-11938111FCFA}" type="slidenum">
              <a:rPr>
                <a:solidFill>
                  <a:prstClr val="black"/>
                </a:solidFill>
              </a:rPr>
              <a:pPr/>
              <a:t>186</a:t>
            </a:fld>
            <a:endParaRPr lang="en-US">
              <a:solidFill>
                <a:prstClr val="black"/>
              </a:solidFill>
            </a:endParaRPr>
          </a:p>
        </p:txBody>
      </p:sp>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3483832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6"/>
          <p:cNvSpPr txBox="1">
            <a:spLocks noGrp="1"/>
          </p:cNvSpPr>
          <p:nvPr>
            <p:ph type="sldNum" sz="quarter" idx="5"/>
          </p:nvPr>
        </p:nvSpPr>
        <p:spPr>
          <a:ln/>
        </p:spPr>
        <p:txBody>
          <a:bodyPr lIns="0" tIns="0" rIns="0" bIns="0" anchor="b" anchorCtr="0">
            <a:noAutofit/>
          </a:bodyPr>
          <a:lstStyle/>
          <a:p>
            <a:fld id="{767D643D-399E-4DAA-B7E7-1BDF89233E99}" type="slidenum">
              <a:rPr>
                <a:solidFill>
                  <a:prstClr val="black"/>
                </a:solidFill>
              </a:rPr>
              <a:pPr/>
              <a:t>188</a:t>
            </a:fld>
            <a:endParaRPr lang="en-US">
              <a:solidFill>
                <a:prstClr val="black"/>
              </a:solidFill>
            </a:endParaRPr>
          </a:p>
        </p:txBody>
      </p:sp>
      <p:sp>
        <p:nvSpPr>
          <p:cNvPr id="2" name="Slide Image Placeholder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2693641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128</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3989613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129</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875221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algn="r" hangingPunct="0">
              <a:defRPr sz="1800" b="0" i="0" u="none" strike="noStrike" kern="0" cap="none" spc="0" baseline="0">
                <a:solidFill>
                  <a:srgbClr val="000000"/>
                </a:solidFill>
                <a:uFillTx/>
              </a:defRPr>
            </a:pPr>
            <a:fld id="{29C6AEEE-AC55-42EB-8DD2-E9ECCFB7F6CB}" type="slidenum">
              <a:rPr kern="0">
                <a:solidFill>
                  <a:srgbClr val="000000"/>
                </a:solidFill>
              </a:rPr>
              <a:pPr algn="r" hangingPunct="0">
                <a:defRPr sz="1800" b="0" i="0" u="none" strike="noStrike" kern="0" cap="none" spc="0" baseline="0">
                  <a:solidFill>
                    <a:srgbClr val="000000"/>
                  </a:solidFill>
                  <a:uFillTx/>
                </a:defRPr>
              </a:pPr>
              <a:t>130</a:t>
            </a:fld>
            <a:endParaRPr lang="en-US" sz="1400" kern="0">
              <a:solidFill>
                <a:srgbClr val="DDDDDD"/>
              </a:solidFill>
              <a:latin typeface="DejaVu Sans" pitchFamily="2"/>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566356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5778-5916-444B-8045-5BBFDB62BB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C72A45-1870-4C0D-9D24-CDDB766293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1DF311-02C2-4208-BAEE-DB397DDED6C4}"/>
              </a:ext>
            </a:extLst>
          </p:cNvPr>
          <p:cNvSpPr>
            <a:spLocks noGrp="1"/>
          </p:cNvSpPr>
          <p:nvPr>
            <p:ph type="dt" sz="half" idx="10"/>
          </p:nvPr>
        </p:nvSpPr>
        <p:spPr/>
        <p:txBody>
          <a:bodyPr/>
          <a:lstStyle/>
          <a:p>
            <a:fld id="{C155B29C-CA26-4D70-89A2-6A4057C83158}" type="datetimeFigureOut">
              <a:rPr lang="en-US" smtClean="0">
                <a:solidFill>
                  <a:prstClr val="black">
                    <a:tint val="75000"/>
                  </a:prstClr>
                </a:solidFill>
              </a:rPr>
              <a:pPr/>
              <a:t>2/20/2025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4AE08D8A-9B61-4BD7-BFA0-D8C0C10DC32A}"/>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9F92B111-82AC-46FC-A9E8-E570B58B0968}"/>
              </a:ext>
            </a:extLst>
          </p:cNvPr>
          <p:cNvSpPr>
            <a:spLocks noGrp="1"/>
          </p:cNvSpPr>
          <p:nvPr>
            <p:ph type="sldNum" sz="quarter" idx="12"/>
          </p:nvPr>
        </p:nvSpPr>
        <p:spPr/>
        <p:txBody>
          <a:bodyPr/>
          <a:lstStyle/>
          <a:p>
            <a:fld id="{8DE6A121-38B9-4A9F-8BF9-14776FC66F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1304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5C24-E30C-4F6F-A035-C164BDA9A2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19148D-C30A-489F-BDAF-D1E9673CB9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6B8D5-D8B8-4902-9811-82CCB6259712}"/>
              </a:ext>
            </a:extLst>
          </p:cNvPr>
          <p:cNvSpPr>
            <a:spLocks noGrp="1"/>
          </p:cNvSpPr>
          <p:nvPr>
            <p:ph type="dt" sz="half" idx="10"/>
          </p:nvPr>
        </p:nvSpPr>
        <p:spPr/>
        <p:txBody>
          <a:bodyPr/>
          <a:lstStyle/>
          <a:p>
            <a:fld id="{C155B29C-CA26-4D70-89A2-6A4057C83158}" type="datetimeFigureOut">
              <a:rPr lang="en-US" smtClean="0">
                <a:solidFill>
                  <a:prstClr val="black">
                    <a:tint val="75000"/>
                  </a:prstClr>
                </a:solidFill>
              </a:rPr>
              <a:pPr/>
              <a:t>2/20/2025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7BFCECFB-3AC1-431C-AC0C-06169DD0E9D0}"/>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A4DAA8B1-B371-47EA-BF06-203795C433FA}"/>
              </a:ext>
            </a:extLst>
          </p:cNvPr>
          <p:cNvSpPr>
            <a:spLocks noGrp="1"/>
          </p:cNvSpPr>
          <p:nvPr>
            <p:ph type="sldNum" sz="quarter" idx="12"/>
          </p:nvPr>
        </p:nvSpPr>
        <p:spPr/>
        <p:txBody>
          <a:bodyPr/>
          <a:lstStyle/>
          <a:p>
            <a:fld id="{8DE6A121-38B9-4A9F-8BF9-14776FC66F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2584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53DD22-6EF5-4438-A972-EF193265F2D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F3D993-5BE2-46F7-9AA5-1F56D8EC587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D6D752-F02B-4306-8270-58EFE384A325}"/>
              </a:ext>
            </a:extLst>
          </p:cNvPr>
          <p:cNvSpPr>
            <a:spLocks noGrp="1"/>
          </p:cNvSpPr>
          <p:nvPr>
            <p:ph type="dt" sz="half" idx="10"/>
          </p:nvPr>
        </p:nvSpPr>
        <p:spPr/>
        <p:txBody>
          <a:bodyPr/>
          <a:lstStyle/>
          <a:p>
            <a:fld id="{C155B29C-CA26-4D70-89A2-6A4057C83158}" type="datetimeFigureOut">
              <a:rPr lang="en-US" smtClean="0">
                <a:solidFill>
                  <a:prstClr val="black">
                    <a:tint val="75000"/>
                  </a:prstClr>
                </a:solidFill>
              </a:rPr>
              <a:pPr/>
              <a:t>2/20/2025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5AABAB6D-E21B-4837-B58E-E9E843936C9A}"/>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346E1481-534C-4A5C-89D4-35B5C96DF1EF}"/>
              </a:ext>
            </a:extLst>
          </p:cNvPr>
          <p:cNvSpPr>
            <a:spLocks noGrp="1"/>
          </p:cNvSpPr>
          <p:nvPr>
            <p:ph type="sldNum" sz="quarter" idx="12"/>
          </p:nvPr>
        </p:nvSpPr>
        <p:spPr/>
        <p:txBody>
          <a:bodyPr/>
          <a:lstStyle/>
          <a:p>
            <a:fld id="{8DE6A121-38B9-4A9F-8BF9-14776FC66F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9882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5778-5916-444B-8045-5BBFDB62BB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C72A45-1870-4C0D-9D24-CDDB766293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1DF311-02C2-4208-BAEE-DB397DDED6C4}"/>
              </a:ext>
            </a:extLst>
          </p:cNvPr>
          <p:cNvSpPr>
            <a:spLocks noGrp="1"/>
          </p:cNvSpPr>
          <p:nvPr>
            <p:ph type="dt" sz="half" idx="10"/>
          </p:nvPr>
        </p:nvSpPr>
        <p:spPr/>
        <p:txBody>
          <a:bodyPr/>
          <a:lstStyle/>
          <a:p>
            <a:pPr>
              <a:defRPr/>
            </a:pPr>
            <a:fld id="{C155B29C-CA26-4D70-89A2-6A4057C83158}" type="datetimeFigureOut">
              <a:rPr lang="en-US" smtClean="0">
                <a:solidFill>
                  <a:prstClr val="black">
                    <a:tint val="75000"/>
                  </a:prstClr>
                </a:solidFill>
              </a:rPr>
              <a:pPr>
                <a:defRPr/>
              </a:pPr>
              <a:t>2/20/2025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4AE08D8A-9B61-4BD7-BFA0-D8C0C10DC32A}"/>
              </a:ext>
            </a:extLst>
          </p:cNvPr>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9F92B111-82AC-46FC-A9E8-E570B58B0968}"/>
              </a:ext>
            </a:extLst>
          </p:cNvPr>
          <p:cNvSpPr>
            <a:spLocks noGrp="1"/>
          </p:cNvSpPr>
          <p:nvPr>
            <p:ph type="sldNum" sz="quarter" idx="12"/>
          </p:nvPr>
        </p:nvSpPr>
        <p:spPr/>
        <p:txBody>
          <a:bodyPr/>
          <a:lstStyle/>
          <a:p>
            <a:pPr>
              <a:defRPr/>
            </a:pPr>
            <a:fld id="{8DE6A121-38B9-4A9F-8BF9-14776FC66FA8}"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0778182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A411B-CCA8-4C7E-A2B3-3939ADDFA9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190A3A-1058-4B92-83A4-BD13F8E3BB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9C74D-D0F0-4853-B5D6-1BFF3675CB06}"/>
              </a:ext>
            </a:extLst>
          </p:cNvPr>
          <p:cNvSpPr>
            <a:spLocks noGrp="1"/>
          </p:cNvSpPr>
          <p:nvPr>
            <p:ph type="dt" sz="half" idx="10"/>
          </p:nvPr>
        </p:nvSpPr>
        <p:spPr/>
        <p:txBody>
          <a:bodyPr/>
          <a:lstStyle/>
          <a:p>
            <a:pPr>
              <a:defRPr/>
            </a:pPr>
            <a:fld id="{C155B29C-CA26-4D70-89A2-6A4057C83158}" type="datetimeFigureOut">
              <a:rPr lang="en-US" smtClean="0">
                <a:solidFill>
                  <a:prstClr val="black">
                    <a:tint val="75000"/>
                  </a:prstClr>
                </a:solidFill>
              </a:rPr>
              <a:pPr>
                <a:defRPr/>
              </a:pPr>
              <a:t>2/20/2025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BFAC4F22-BB5B-41D1-8E48-032BE88163D6}"/>
              </a:ext>
            </a:extLst>
          </p:cNvPr>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4BA47BE3-8182-4C3E-A216-397A4FBE7D7E}"/>
              </a:ext>
            </a:extLst>
          </p:cNvPr>
          <p:cNvSpPr>
            <a:spLocks noGrp="1"/>
          </p:cNvSpPr>
          <p:nvPr>
            <p:ph type="sldNum" sz="quarter" idx="12"/>
          </p:nvPr>
        </p:nvSpPr>
        <p:spPr/>
        <p:txBody>
          <a:bodyPr/>
          <a:lstStyle/>
          <a:p>
            <a:pPr>
              <a:defRPr/>
            </a:pPr>
            <a:fld id="{8DE6A121-38B9-4A9F-8BF9-14776FC66FA8}"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783821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22265-D980-4A9F-93C0-FFBB0E059B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B9925C-D0EB-42C5-B654-AD753CFA74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9DD6587-009E-4052-9FE2-5CE9ED0ED84D}"/>
              </a:ext>
            </a:extLst>
          </p:cNvPr>
          <p:cNvSpPr>
            <a:spLocks noGrp="1"/>
          </p:cNvSpPr>
          <p:nvPr>
            <p:ph type="dt" sz="half" idx="10"/>
          </p:nvPr>
        </p:nvSpPr>
        <p:spPr/>
        <p:txBody>
          <a:bodyPr/>
          <a:lstStyle/>
          <a:p>
            <a:pPr>
              <a:defRPr/>
            </a:pPr>
            <a:fld id="{C155B29C-CA26-4D70-89A2-6A4057C83158}" type="datetimeFigureOut">
              <a:rPr lang="en-US" smtClean="0">
                <a:solidFill>
                  <a:prstClr val="black">
                    <a:tint val="75000"/>
                  </a:prstClr>
                </a:solidFill>
              </a:rPr>
              <a:pPr>
                <a:defRPr/>
              </a:pPr>
              <a:t>2/20/2025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81AC1F6B-68DE-4F3F-97C1-F3F3FD8F142F}"/>
              </a:ext>
            </a:extLst>
          </p:cNvPr>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BB6DEB98-8C0A-47BE-9788-7C60F421073C}"/>
              </a:ext>
            </a:extLst>
          </p:cNvPr>
          <p:cNvSpPr>
            <a:spLocks noGrp="1"/>
          </p:cNvSpPr>
          <p:nvPr>
            <p:ph type="sldNum" sz="quarter" idx="12"/>
          </p:nvPr>
        </p:nvSpPr>
        <p:spPr/>
        <p:txBody>
          <a:bodyPr/>
          <a:lstStyle/>
          <a:p>
            <a:pPr>
              <a:defRPr/>
            </a:pPr>
            <a:fld id="{8DE6A121-38B9-4A9F-8BF9-14776FC66FA8}"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4713211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C4D11-F72E-47F2-A563-52E40396F0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20B4CD-98D8-4B4E-B6A1-01DE908477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CDBA49-C437-4E33-A0EC-EA4943AE57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DF9522-675E-45E5-9943-F559D047331B}"/>
              </a:ext>
            </a:extLst>
          </p:cNvPr>
          <p:cNvSpPr>
            <a:spLocks noGrp="1"/>
          </p:cNvSpPr>
          <p:nvPr>
            <p:ph type="dt" sz="half" idx="10"/>
          </p:nvPr>
        </p:nvSpPr>
        <p:spPr/>
        <p:txBody>
          <a:bodyPr/>
          <a:lstStyle/>
          <a:p>
            <a:pPr>
              <a:defRPr/>
            </a:pPr>
            <a:fld id="{C155B29C-CA26-4D70-89A2-6A4057C83158}" type="datetimeFigureOut">
              <a:rPr lang="en-US" smtClean="0">
                <a:solidFill>
                  <a:prstClr val="black">
                    <a:tint val="75000"/>
                  </a:prstClr>
                </a:solidFill>
              </a:rPr>
              <a:pPr>
                <a:defRPr/>
              </a:pPr>
              <a:t>2/20/2025</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2D91AEC1-1F65-454A-87FE-CB1DAE3508DB}"/>
              </a:ext>
            </a:extLst>
          </p:cNvPr>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5F420CB0-059E-4973-867A-570A6F367386}"/>
              </a:ext>
            </a:extLst>
          </p:cNvPr>
          <p:cNvSpPr>
            <a:spLocks noGrp="1"/>
          </p:cNvSpPr>
          <p:nvPr>
            <p:ph type="sldNum" sz="quarter" idx="12"/>
          </p:nvPr>
        </p:nvSpPr>
        <p:spPr/>
        <p:txBody>
          <a:bodyPr/>
          <a:lstStyle/>
          <a:p>
            <a:pPr>
              <a:defRPr/>
            </a:pPr>
            <a:fld id="{8DE6A121-38B9-4A9F-8BF9-14776FC66FA8}"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344044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1D7C-5EF1-43E3-B71F-12321D85B0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A54892-85F4-4B12-A5E3-D5E4EBF55D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C57835D-4F2C-42A6-BAA1-0F9AA2B14B9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F6265B-0012-4E6C-B84C-1134253AB5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838335F-E1CD-41E4-A106-E81952ED72F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B82FCB-F029-4404-B6F3-5D95C08C06F6}"/>
              </a:ext>
            </a:extLst>
          </p:cNvPr>
          <p:cNvSpPr>
            <a:spLocks noGrp="1"/>
          </p:cNvSpPr>
          <p:nvPr>
            <p:ph type="dt" sz="half" idx="10"/>
          </p:nvPr>
        </p:nvSpPr>
        <p:spPr/>
        <p:txBody>
          <a:bodyPr/>
          <a:lstStyle/>
          <a:p>
            <a:pPr>
              <a:defRPr/>
            </a:pPr>
            <a:fld id="{C155B29C-CA26-4D70-89A2-6A4057C83158}" type="datetimeFigureOut">
              <a:rPr lang="en-US" smtClean="0">
                <a:solidFill>
                  <a:prstClr val="black">
                    <a:tint val="75000"/>
                  </a:prstClr>
                </a:solidFill>
              </a:rPr>
              <a:pPr>
                <a:defRPr/>
              </a:pPr>
              <a:t>2/20/2025</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1D73194E-BEF9-4C1E-83BB-50B69CB97402}"/>
              </a:ext>
            </a:extLst>
          </p:cNvPr>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30D82DB3-05A6-4655-AF85-42266C69326F}"/>
              </a:ext>
            </a:extLst>
          </p:cNvPr>
          <p:cNvSpPr>
            <a:spLocks noGrp="1"/>
          </p:cNvSpPr>
          <p:nvPr>
            <p:ph type="sldNum" sz="quarter" idx="12"/>
          </p:nvPr>
        </p:nvSpPr>
        <p:spPr/>
        <p:txBody>
          <a:bodyPr/>
          <a:lstStyle/>
          <a:p>
            <a:pPr>
              <a:defRPr/>
            </a:pPr>
            <a:fld id="{8DE6A121-38B9-4A9F-8BF9-14776FC66FA8}"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7244940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7B684-7F78-4FCE-832B-0D3E1A3BD4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A789A7-1104-41C2-9721-81E83566A249}"/>
              </a:ext>
            </a:extLst>
          </p:cNvPr>
          <p:cNvSpPr>
            <a:spLocks noGrp="1"/>
          </p:cNvSpPr>
          <p:nvPr>
            <p:ph type="dt" sz="half" idx="10"/>
          </p:nvPr>
        </p:nvSpPr>
        <p:spPr/>
        <p:txBody>
          <a:bodyPr/>
          <a:lstStyle/>
          <a:p>
            <a:pPr>
              <a:defRPr/>
            </a:pPr>
            <a:fld id="{C155B29C-CA26-4D70-89A2-6A4057C83158}" type="datetimeFigureOut">
              <a:rPr lang="en-US" smtClean="0">
                <a:solidFill>
                  <a:prstClr val="black">
                    <a:tint val="75000"/>
                  </a:prstClr>
                </a:solidFill>
              </a:rPr>
              <a:pPr>
                <a:defRPr/>
              </a:pPr>
              <a:t>2/20/2025</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0C6D6D40-CB93-4E7D-8ABE-124F70E3BD9D}"/>
              </a:ext>
            </a:extLst>
          </p:cNvPr>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65065859-6F90-4BA4-A6C4-B8D35B176FDF}"/>
              </a:ext>
            </a:extLst>
          </p:cNvPr>
          <p:cNvSpPr>
            <a:spLocks noGrp="1"/>
          </p:cNvSpPr>
          <p:nvPr>
            <p:ph type="sldNum" sz="quarter" idx="12"/>
          </p:nvPr>
        </p:nvSpPr>
        <p:spPr/>
        <p:txBody>
          <a:bodyPr/>
          <a:lstStyle/>
          <a:p>
            <a:pPr>
              <a:defRPr/>
            </a:pPr>
            <a:fld id="{8DE6A121-38B9-4A9F-8BF9-14776FC66FA8}"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299903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CB54CB-3C2F-4343-9FE2-1F5DBA1F5725}"/>
              </a:ext>
            </a:extLst>
          </p:cNvPr>
          <p:cNvSpPr>
            <a:spLocks noGrp="1"/>
          </p:cNvSpPr>
          <p:nvPr>
            <p:ph type="dt" sz="half" idx="10"/>
          </p:nvPr>
        </p:nvSpPr>
        <p:spPr/>
        <p:txBody>
          <a:bodyPr/>
          <a:lstStyle/>
          <a:p>
            <a:pPr>
              <a:defRPr/>
            </a:pPr>
            <a:fld id="{C155B29C-CA26-4D70-89A2-6A4057C83158}" type="datetimeFigureOut">
              <a:rPr lang="en-US" smtClean="0">
                <a:solidFill>
                  <a:prstClr val="black">
                    <a:tint val="75000"/>
                  </a:prstClr>
                </a:solidFill>
              </a:rPr>
              <a:pPr>
                <a:defRPr/>
              </a:pPr>
              <a:t>2/20/2025</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6DE8E05A-EC75-4482-9DA2-F18304A0D1B1}"/>
              </a:ext>
            </a:extLst>
          </p:cNvPr>
          <p:cNvSpPr>
            <a:spLocks noGrp="1"/>
          </p:cNvSpPr>
          <p:nvPr>
            <p:ph type="ftr" sz="quarter" idx="11"/>
          </p:nvPr>
        </p:nvSpPr>
        <p:spPr/>
        <p:txBody>
          <a:bodyPr/>
          <a:lstStyle/>
          <a:p>
            <a:pPr>
              <a:defRPr/>
            </a:pPr>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B5CB0378-CA51-49A3-BEA3-A5504E42986F}"/>
              </a:ext>
            </a:extLst>
          </p:cNvPr>
          <p:cNvSpPr>
            <a:spLocks noGrp="1"/>
          </p:cNvSpPr>
          <p:nvPr>
            <p:ph type="sldNum" sz="quarter" idx="12"/>
          </p:nvPr>
        </p:nvSpPr>
        <p:spPr/>
        <p:txBody>
          <a:bodyPr/>
          <a:lstStyle/>
          <a:p>
            <a:pPr>
              <a:defRPr/>
            </a:pPr>
            <a:fld id="{8DE6A121-38B9-4A9F-8BF9-14776FC66FA8}"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0358467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4A7DD-51EB-4314-B8A8-8EE116CDE7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C834C-B234-4046-B7DC-57D559E522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9B4EE0-F60A-47F9-8FD8-B7F9DF1C3E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BFEE6E-3304-4C10-B68D-15151FB4B664}"/>
              </a:ext>
            </a:extLst>
          </p:cNvPr>
          <p:cNvSpPr>
            <a:spLocks noGrp="1"/>
          </p:cNvSpPr>
          <p:nvPr>
            <p:ph type="dt" sz="half" idx="10"/>
          </p:nvPr>
        </p:nvSpPr>
        <p:spPr/>
        <p:txBody>
          <a:bodyPr/>
          <a:lstStyle/>
          <a:p>
            <a:pPr>
              <a:defRPr/>
            </a:pPr>
            <a:fld id="{C155B29C-CA26-4D70-89A2-6A4057C83158}" type="datetimeFigureOut">
              <a:rPr lang="en-US" smtClean="0">
                <a:solidFill>
                  <a:prstClr val="black">
                    <a:tint val="75000"/>
                  </a:prstClr>
                </a:solidFill>
              </a:rPr>
              <a:pPr>
                <a:defRPr/>
              </a:pPr>
              <a:t>2/20/2025</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E921C0A3-6FB2-4CB2-A8AB-8EBAC3111B09}"/>
              </a:ext>
            </a:extLst>
          </p:cNvPr>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142BDFA3-7774-47F4-AC37-5D4B330A740E}"/>
              </a:ext>
            </a:extLst>
          </p:cNvPr>
          <p:cNvSpPr>
            <a:spLocks noGrp="1"/>
          </p:cNvSpPr>
          <p:nvPr>
            <p:ph type="sldNum" sz="quarter" idx="12"/>
          </p:nvPr>
        </p:nvSpPr>
        <p:spPr/>
        <p:txBody>
          <a:bodyPr/>
          <a:lstStyle/>
          <a:p>
            <a:pPr>
              <a:defRPr/>
            </a:pPr>
            <a:fld id="{8DE6A121-38B9-4A9F-8BF9-14776FC66FA8}"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144580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A411B-CCA8-4C7E-A2B3-3939ADDFA9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190A3A-1058-4B92-83A4-BD13F8E3BB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9C74D-D0F0-4853-B5D6-1BFF3675CB06}"/>
              </a:ext>
            </a:extLst>
          </p:cNvPr>
          <p:cNvSpPr>
            <a:spLocks noGrp="1"/>
          </p:cNvSpPr>
          <p:nvPr>
            <p:ph type="dt" sz="half" idx="10"/>
          </p:nvPr>
        </p:nvSpPr>
        <p:spPr/>
        <p:txBody>
          <a:bodyPr/>
          <a:lstStyle/>
          <a:p>
            <a:fld id="{C155B29C-CA26-4D70-89A2-6A4057C83158}" type="datetimeFigureOut">
              <a:rPr lang="en-US" smtClean="0">
                <a:solidFill>
                  <a:prstClr val="black">
                    <a:tint val="75000"/>
                  </a:prstClr>
                </a:solidFill>
              </a:rPr>
              <a:pPr/>
              <a:t>2/20/2025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BFAC4F22-BB5B-41D1-8E48-032BE88163D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4BA47BE3-8182-4C3E-A216-397A4FBE7D7E}"/>
              </a:ext>
            </a:extLst>
          </p:cNvPr>
          <p:cNvSpPr>
            <a:spLocks noGrp="1"/>
          </p:cNvSpPr>
          <p:nvPr>
            <p:ph type="sldNum" sz="quarter" idx="12"/>
          </p:nvPr>
        </p:nvSpPr>
        <p:spPr/>
        <p:txBody>
          <a:bodyPr/>
          <a:lstStyle/>
          <a:p>
            <a:fld id="{8DE6A121-38B9-4A9F-8BF9-14776FC66F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9654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0A25B-9DA7-4806-A3FD-E16DA86E40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EF6CEF-982A-465A-8BBA-EF2E72E559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9FE121-980E-4605-8FC9-AAF8F5309F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4C8F85F-902F-4F48-8C17-5FB742814683}"/>
              </a:ext>
            </a:extLst>
          </p:cNvPr>
          <p:cNvSpPr>
            <a:spLocks noGrp="1"/>
          </p:cNvSpPr>
          <p:nvPr>
            <p:ph type="dt" sz="half" idx="10"/>
          </p:nvPr>
        </p:nvSpPr>
        <p:spPr/>
        <p:txBody>
          <a:bodyPr/>
          <a:lstStyle/>
          <a:p>
            <a:pPr>
              <a:defRPr/>
            </a:pPr>
            <a:fld id="{C155B29C-CA26-4D70-89A2-6A4057C83158}" type="datetimeFigureOut">
              <a:rPr lang="en-US" smtClean="0">
                <a:solidFill>
                  <a:prstClr val="black">
                    <a:tint val="75000"/>
                  </a:prstClr>
                </a:solidFill>
              </a:rPr>
              <a:pPr>
                <a:defRPr/>
              </a:pPr>
              <a:t>2/20/2025</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662E5EA6-796D-41B7-A434-090A4B15C7A5}"/>
              </a:ext>
            </a:extLst>
          </p:cNvPr>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3C0D968D-C0E3-484D-A6C4-6830923D74D4}"/>
              </a:ext>
            </a:extLst>
          </p:cNvPr>
          <p:cNvSpPr>
            <a:spLocks noGrp="1"/>
          </p:cNvSpPr>
          <p:nvPr>
            <p:ph type="sldNum" sz="quarter" idx="12"/>
          </p:nvPr>
        </p:nvSpPr>
        <p:spPr/>
        <p:txBody>
          <a:bodyPr/>
          <a:lstStyle/>
          <a:p>
            <a:pPr>
              <a:defRPr/>
            </a:pPr>
            <a:fld id="{8DE6A121-38B9-4A9F-8BF9-14776FC66FA8}"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092978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5C24-E30C-4F6F-A035-C164BDA9A2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19148D-C30A-489F-BDAF-D1E9673CB9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6B8D5-D8B8-4902-9811-82CCB6259712}"/>
              </a:ext>
            </a:extLst>
          </p:cNvPr>
          <p:cNvSpPr>
            <a:spLocks noGrp="1"/>
          </p:cNvSpPr>
          <p:nvPr>
            <p:ph type="dt" sz="half" idx="10"/>
          </p:nvPr>
        </p:nvSpPr>
        <p:spPr/>
        <p:txBody>
          <a:bodyPr/>
          <a:lstStyle/>
          <a:p>
            <a:pPr>
              <a:defRPr/>
            </a:pPr>
            <a:fld id="{C155B29C-CA26-4D70-89A2-6A4057C83158}" type="datetimeFigureOut">
              <a:rPr lang="en-US" smtClean="0">
                <a:solidFill>
                  <a:prstClr val="black">
                    <a:tint val="75000"/>
                  </a:prstClr>
                </a:solidFill>
              </a:rPr>
              <a:pPr>
                <a:defRPr/>
              </a:pPr>
              <a:t>2/20/2025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7BFCECFB-3AC1-431C-AC0C-06169DD0E9D0}"/>
              </a:ext>
            </a:extLst>
          </p:cNvPr>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A4DAA8B1-B371-47EA-BF06-203795C433FA}"/>
              </a:ext>
            </a:extLst>
          </p:cNvPr>
          <p:cNvSpPr>
            <a:spLocks noGrp="1"/>
          </p:cNvSpPr>
          <p:nvPr>
            <p:ph type="sldNum" sz="quarter" idx="12"/>
          </p:nvPr>
        </p:nvSpPr>
        <p:spPr/>
        <p:txBody>
          <a:bodyPr/>
          <a:lstStyle/>
          <a:p>
            <a:pPr>
              <a:defRPr/>
            </a:pPr>
            <a:fld id="{8DE6A121-38B9-4A9F-8BF9-14776FC66FA8}"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65814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53DD22-6EF5-4438-A972-EF193265F2D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F3D993-5BE2-46F7-9AA5-1F56D8EC587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D6D752-F02B-4306-8270-58EFE384A325}"/>
              </a:ext>
            </a:extLst>
          </p:cNvPr>
          <p:cNvSpPr>
            <a:spLocks noGrp="1"/>
          </p:cNvSpPr>
          <p:nvPr>
            <p:ph type="dt" sz="half" idx="10"/>
          </p:nvPr>
        </p:nvSpPr>
        <p:spPr/>
        <p:txBody>
          <a:bodyPr/>
          <a:lstStyle/>
          <a:p>
            <a:pPr>
              <a:defRPr/>
            </a:pPr>
            <a:fld id="{C155B29C-CA26-4D70-89A2-6A4057C83158}" type="datetimeFigureOut">
              <a:rPr lang="en-US" smtClean="0">
                <a:solidFill>
                  <a:prstClr val="black">
                    <a:tint val="75000"/>
                  </a:prstClr>
                </a:solidFill>
              </a:rPr>
              <a:pPr>
                <a:defRPr/>
              </a:pPr>
              <a:t>2/20/2025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5AABAB6D-E21B-4837-B58E-E9E843936C9A}"/>
              </a:ext>
            </a:extLst>
          </p:cNvPr>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346E1481-534C-4A5C-89D4-35B5C96DF1EF}"/>
              </a:ext>
            </a:extLst>
          </p:cNvPr>
          <p:cNvSpPr>
            <a:spLocks noGrp="1"/>
          </p:cNvSpPr>
          <p:nvPr>
            <p:ph type="sldNum" sz="quarter" idx="12"/>
          </p:nvPr>
        </p:nvSpPr>
        <p:spPr/>
        <p:txBody>
          <a:bodyPr/>
          <a:lstStyle/>
          <a:p>
            <a:pPr>
              <a:defRPr/>
            </a:pPr>
            <a:fld id="{8DE6A121-38B9-4A9F-8BF9-14776FC66FA8}"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05197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22265-D980-4A9F-93C0-FFBB0E059B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B9925C-D0EB-42C5-B654-AD753CFA74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9DD6587-009E-4052-9FE2-5CE9ED0ED84D}"/>
              </a:ext>
            </a:extLst>
          </p:cNvPr>
          <p:cNvSpPr>
            <a:spLocks noGrp="1"/>
          </p:cNvSpPr>
          <p:nvPr>
            <p:ph type="dt" sz="half" idx="10"/>
          </p:nvPr>
        </p:nvSpPr>
        <p:spPr/>
        <p:txBody>
          <a:bodyPr/>
          <a:lstStyle/>
          <a:p>
            <a:fld id="{C155B29C-CA26-4D70-89A2-6A4057C83158}" type="datetimeFigureOut">
              <a:rPr lang="en-US" smtClean="0">
                <a:solidFill>
                  <a:prstClr val="black">
                    <a:tint val="75000"/>
                  </a:prstClr>
                </a:solidFill>
              </a:rPr>
              <a:pPr/>
              <a:t>2/20/2025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81AC1F6B-68DE-4F3F-97C1-F3F3FD8F142F}"/>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BB6DEB98-8C0A-47BE-9788-7C60F421073C}"/>
              </a:ext>
            </a:extLst>
          </p:cNvPr>
          <p:cNvSpPr>
            <a:spLocks noGrp="1"/>
          </p:cNvSpPr>
          <p:nvPr>
            <p:ph type="sldNum" sz="quarter" idx="12"/>
          </p:nvPr>
        </p:nvSpPr>
        <p:spPr/>
        <p:txBody>
          <a:bodyPr/>
          <a:lstStyle/>
          <a:p>
            <a:fld id="{8DE6A121-38B9-4A9F-8BF9-14776FC66F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0296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C4D11-F72E-47F2-A563-52E40396F0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20B4CD-98D8-4B4E-B6A1-01DE908477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CDBA49-C437-4E33-A0EC-EA4943AE57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DF9522-675E-45E5-9943-F559D047331B}"/>
              </a:ext>
            </a:extLst>
          </p:cNvPr>
          <p:cNvSpPr>
            <a:spLocks noGrp="1"/>
          </p:cNvSpPr>
          <p:nvPr>
            <p:ph type="dt" sz="half" idx="10"/>
          </p:nvPr>
        </p:nvSpPr>
        <p:spPr/>
        <p:txBody>
          <a:bodyPr/>
          <a:lstStyle/>
          <a:p>
            <a:fld id="{C155B29C-CA26-4D70-89A2-6A4057C83158}" type="datetimeFigureOut">
              <a:rPr lang="en-US" smtClean="0">
                <a:solidFill>
                  <a:prstClr val="black">
                    <a:tint val="75000"/>
                  </a:prstClr>
                </a:solidFill>
              </a:rPr>
              <a:pPr/>
              <a:t>2/20/2025</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2D91AEC1-1F65-454A-87FE-CB1DAE3508DB}"/>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5F420CB0-059E-4973-867A-570A6F367386}"/>
              </a:ext>
            </a:extLst>
          </p:cNvPr>
          <p:cNvSpPr>
            <a:spLocks noGrp="1"/>
          </p:cNvSpPr>
          <p:nvPr>
            <p:ph type="sldNum" sz="quarter" idx="12"/>
          </p:nvPr>
        </p:nvSpPr>
        <p:spPr/>
        <p:txBody>
          <a:bodyPr/>
          <a:lstStyle/>
          <a:p>
            <a:fld id="{8DE6A121-38B9-4A9F-8BF9-14776FC66F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34338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1D7C-5EF1-43E3-B71F-12321D85B0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A54892-85F4-4B12-A5E3-D5E4EBF55D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C57835D-4F2C-42A6-BAA1-0F9AA2B14B9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F6265B-0012-4E6C-B84C-1134253AB5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838335F-E1CD-41E4-A106-E81952ED72F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B82FCB-F029-4404-B6F3-5D95C08C06F6}"/>
              </a:ext>
            </a:extLst>
          </p:cNvPr>
          <p:cNvSpPr>
            <a:spLocks noGrp="1"/>
          </p:cNvSpPr>
          <p:nvPr>
            <p:ph type="dt" sz="half" idx="10"/>
          </p:nvPr>
        </p:nvSpPr>
        <p:spPr/>
        <p:txBody>
          <a:bodyPr/>
          <a:lstStyle/>
          <a:p>
            <a:fld id="{C155B29C-CA26-4D70-89A2-6A4057C83158}" type="datetimeFigureOut">
              <a:rPr lang="en-US" smtClean="0">
                <a:solidFill>
                  <a:prstClr val="black">
                    <a:tint val="75000"/>
                  </a:prstClr>
                </a:solidFill>
              </a:rPr>
              <a:pPr/>
              <a:t>2/20/2025</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1D73194E-BEF9-4C1E-83BB-50B69CB97402}"/>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30D82DB3-05A6-4655-AF85-42266C69326F}"/>
              </a:ext>
            </a:extLst>
          </p:cNvPr>
          <p:cNvSpPr>
            <a:spLocks noGrp="1"/>
          </p:cNvSpPr>
          <p:nvPr>
            <p:ph type="sldNum" sz="quarter" idx="12"/>
          </p:nvPr>
        </p:nvSpPr>
        <p:spPr/>
        <p:txBody>
          <a:bodyPr/>
          <a:lstStyle/>
          <a:p>
            <a:fld id="{8DE6A121-38B9-4A9F-8BF9-14776FC66F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08174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7B684-7F78-4FCE-832B-0D3E1A3BD4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A789A7-1104-41C2-9721-81E83566A249}"/>
              </a:ext>
            </a:extLst>
          </p:cNvPr>
          <p:cNvSpPr>
            <a:spLocks noGrp="1"/>
          </p:cNvSpPr>
          <p:nvPr>
            <p:ph type="dt" sz="half" idx="10"/>
          </p:nvPr>
        </p:nvSpPr>
        <p:spPr/>
        <p:txBody>
          <a:bodyPr/>
          <a:lstStyle/>
          <a:p>
            <a:fld id="{C155B29C-CA26-4D70-89A2-6A4057C83158}" type="datetimeFigureOut">
              <a:rPr lang="en-US" smtClean="0">
                <a:solidFill>
                  <a:prstClr val="black">
                    <a:tint val="75000"/>
                  </a:prstClr>
                </a:solidFill>
              </a:rPr>
              <a:pPr/>
              <a:t>2/20/2025</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0C6D6D40-CB93-4E7D-8ABE-124F70E3BD9D}"/>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65065859-6F90-4BA4-A6C4-B8D35B176FDF}"/>
              </a:ext>
            </a:extLst>
          </p:cNvPr>
          <p:cNvSpPr>
            <a:spLocks noGrp="1"/>
          </p:cNvSpPr>
          <p:nvPr>
            <p:ph type="sldNum" sz="quarter" idx="12"/>
          </p:nvPr>
        </p:nvSpPr>
        <p:spPr/>
        <p:txBody>
          <a:bodyPr/>
          <a:lstStyle/>
          <a:p>
            <a:fld id="{8DE6A121-38B9-4A9F-8BF9-14776FC66F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18156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CB54CB-3C2F-4343-9FE2-1F5DBA1F5725}"/>
              </a:ext>
            </a:extLst>
          </p:cNvPr>
          <p:cNvSpPr>
            <a:spLocks noGrp="1"/>
          </p:cNvSpPr>
          <p:nvPr>
            <p:ph type="dt" sz="half" idx="10"/>
          </p:nvPr>
        </p:nvSpPr>
        <p:spPr/>
        <p:txBody>
          <a:bodyPr/>
          <a:lstStyle/>
          <a:p>
            <a:fld id="{C155B29C-CA26-4D70-89A2-6A4057C83158}" type="datetimeFigureOut">
              <a:rPr lang="en-US" smtClean="0">
                <a:solidFill>
                  <a:prstClr val="black">
                    <a:tint val="75000"/>
                  </a:prstClr>
                </a:solidFill>
              </a:rPr>
              <a:pPr/>
              <a:t>2/20/2025</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6DE8E05A-EC75-4482-9DA2-F18304A0D1B1}"/>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B5CB0378-CA51-49A3-BEA3-A5504E42986F}"/>
              </a:ext>
            </a:extLst>
          </p:cNvPr>
          <p:cNvSpPr>
            <a:spLocks noGrp="1"/>
          </p:cNvSpPr>
          <p:nvPr>
            <p:ph type="sldNum" sz="quarter" idx="12"/>
          </p:nvPr>
        </p:nvSpPr>
        <p:spPr/>
        <p:txBody>
          <a:bodyPr/>
          <a:lstStyle/>
          <a:p>
            <a:fld id="{8DE6A121-38B9-4A9F-8BF9-14776FC66F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0863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4A7DD-51EB-4314-B8A8-8EE116CDE7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C834C-B234-4046-B7DC-57D559E522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9B4EE0-F60A-47F9-8FD8-B7F9DF1C3E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BFEE6E-3304-4C10-B68D-15151FB4B664}"/>
              </a:ext>
            </a:extLst>
          </p:cNvPr>
          <p:cNvSpPr>
            <a:spLocks noGrp="1"/>
          </p:cNvSpPr>
          <p:nvPr>
            <p:ph type="dt" sz="half" idx="10"/>
          </p:nvPr>
        </p:nvSpPr>
        <p:spPr/>
        <p:txBody>
          <a:bodyPr/>
          <a:lstStyle/>
          <a:p>
            <a:fld id="{C155B29C-CA26-4D70-89A2-6A4057C83158}" type="datetimeFigureOut">
              <a:rPr lang="en-US" smtClean="0">
                <a:solidFill>
                  <a:prstClr val="black">
                    <a:tint val="75000"/>
                  </a:prstClr>
                </a:solidFill>
              </a:rPr>
              <a:pPr/>
              <a:t>2/20/2025</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E921C0A3-6FB2-4CB2-A8AB-8EBAC3111B09}"/>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142BDFA3-7774-47F4-AC37-5D4B330A740E}"/>
              </a:ext>
            </a:extLst>
          </p:cNvPr>
          <p:cNvSpPr>
            <a:spLocks noGrp="1"/>
          </p:cNvSpPr>
          <p:nvPr>
            <p:ph type="sldNum" sz="quarter" idx="12"/>
          </p:nvPr>
        </p:nvSpPr>
        <p:spPr/>
        <p:txBody>
          <a:bodyPr/>
          <a:lstStyle/>
          <a:p>
            <a:fld id="{8DE6A121-38B9-4A9F-8BF9-14776FC66F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90121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0A25B-9DA7-4806-A3FD-E16DA86E40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EF6CEF-982A-465A-8BBA-EF2E72E559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9FE121-980E-4605-8FC9-AAF8F5309F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4C8F85F-902F-4F48-8C17-5FB742814683}"/>
              </a:ext>
            </a:extLst>
          </p:cNvPr>
          <p:cNvSpPr>
            <a:spLocks noGrp="1"/>
          </p:cNvSpPr>
          <p:nvPr>
            <p:ph type="dt" sz="half" idx="10"/>
          </p:nvPr>
        </p:nvSpPr>
        <p:spPr/>
        <p:txBody>
          <a:bodyPr/>
          <a:lstStyle/>
          <a:p>
            <a:fld id="{C155B29C-CA26-4D70-89A2-6A4057C83158}" type="datetimeFigureOut">
              <a:rPr lang="en-US" smtClean="0">
                <a:solidFill>
                  <a:prstClr val="black">
                    <a:tint val="75000"/>
                  </a:prstClr>
                </a:solidFill>
              </a:rPr>
              <a:pPr/>
              <a:t>2/20/2025</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662E5EA6-796D-41B7-A434-090A4B15C7A5}"/>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3C0D968D-C0E3-484D-A6C4-6830923D74D4}"/>
              </a:ext>
            </a:extLst>
          </p:cNvPr>
          <p:cNvSpPr>
            <a:spLocks noGrp="1"/>
          </p:cNvSpPr>
          <p:nvPr>
            <p:ph type="sldNum" sz="quarter" idx="12"/>
          </p:nvPr>
        </p:nvSpPr>
        <p:spPr/>
        <p:txBody>
          <a:bodyPr/>
          <a:lstStyle/>
          <a:p>
            <a:fld id="{8DE6A121-38B9-4A9F-8BF9-14776FC66F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43344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DF4EB1-78C3-4DB1-B32E-B5FDAEC3D2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AA0C61-265C-4035-BB6D-EC86A056F9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4837D6-CDFE-41E1-AD77-83E5DFED96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55B29C-CA26-4D70-89A2-6A4057C83158}" type="datetimeFigureOut">
              <a:rPr lang="en-US" smtClean="0">
                <a:solidFill>
                  <a:prstClr val="black">
                    <a:tint val="75000"/>
                  </a:prstClr>
                </a:solidFill>
              </a:rPr>
              <a:pPr/>
              <a:t>2/20/2025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65FED6A-DA7A-459F-88AF-697C8B12BB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75ABCEC0-535B-48A5-B1A8-C41D4AA313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E6A121-38B9-4A9F-8BF9-14776FC66F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64163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DF4EB1-78C3-4DB1-B32E-B5FDAEC3D2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AA0C61-265C-4035-BB6D-EC86A056F9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4837D6-CDFE-41E1-AD77-83E5DFED96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C155B29C-CA26-4D70-89A2-6A4057C83158}" type="datetimeFigureOut">
              <a:rPr lang="en-US" smtClean="0">
                <a:solidFill>
                  <a:prstClr val="black">
                    <a:tint val="75000"/>
                  </a:prstClr>
                </a:solidFill>
              </a:rPr>
              <a:pPr>
                <a:defRPr/>
              </a:pPr>
              <a:t>2/20/2025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65FED6A-DA7A-459F-88AF-697C8B12BB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75ABCEC0-535B-48A5-B1A8-C41D4AA313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8DE6A121-38B9-4A9F-8BF9-14776FC66FA8}"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614427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3.xml"/><Relationship Id="rId4" Type="http://schemas.openxmlformats.org/officeDocument/2006/relationships/image" Target="../media/image105.png"/></Relationships>
</file>

<file path=ppt/slides/_rels/slide1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6.png"/><Relationship Id="rId1" Type="http://schemas.openxmlformats.org/officeDocument/2006/relationships/slideLayout" Target="../slideLayouts/slideLayout13.xml"/><Relationship Id="rId4" Type="http://schemas.openxmlformats.org/officeDocument/2006/relationships/image" Target="../media/image111.png"/></Relationships>
</file>

<file path=ppt/slides/_rels/slide10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3.xml"/><Relationship Id="rId4" Type="http://schemas.openxmlformats.org/officeDocument/2006/relationships/image" Target="../media/image124.png"/></Relationships>
</file>

<file path=ppt/slides/_rels/slide11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hyperlink" Target="https://github.com/matplotlib/matplotlib"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12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13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9.png"/></Relationships>
</file>

<file path=ppt/slides/_rels/slide1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14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14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15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15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15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7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174.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17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188.png"/></Relationships>
</file>

<file path=ppt/slides/_rels/slide17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199.sv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3.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www.w3schools.com/python/python_tuples.asp" TargetMode="External"/><Relationship Id="rId2" Type="http://schemas.openxmlformats.org/officeDocument/2006/relationships/hyperlink" Target="https://www.w3schools.com/python/python_lists.asp" TargetMode="External"/><Relationship Id="rId1" Type="http://schemas.openxmlformats.org/officeDocument/2006/relationships/slideLayout" Target="../slideLayouts/slideLayout6.xml"/><Relationship Id="rId4" Type="http://schemas.openxmlformats.org/officeDocument/2006/relationships/hyperlink" Target="https://www.w3schools.com/python/python_sets.asp"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7.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hyperlink" Target="https://www.python.org/download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7.xml"/><Relationship Id="rId5" Type="http://schemas.openxmlformats.org/officeDocument/2006/relationships/image" Target="../media/image52.png"/><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7.xml"/><Relationship Id="rId5" Type="http://schemas.openxmlformats.org/officeDocument/2006/relationships/image" Target="../media/image56.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7.xml"/><Relationship Id="rId4" Type="http://schemas.openxmlformats.org/officeDocument/2006/relationships/image" Target="../media/image70.png"/></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2" Type="http://schemas.openxmlformats.org/officeDocument/2006/relationships/hyperlink" Target="https://github.com/pandas-dev/pandas" TargetMode="Externa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3.xml"/><Relationship Id="rId4" Type="http://schemas.openxmlformats.org/officeDocument/2006/relationships/image" Target="../media/image87.png"/></Relationships>
</file>

<file path=ppt/slides/_rels/slide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F43A1-A8B8-4C02-8C59-0A52EAF1B555}"/>
              </a:ext>
            </a:extLst>
          </p:cNvPr>
          <p:cNvSpPr>
            <a:spLocks noGrp="1"/>
          </p:cNvSpPr>
          <p:nvPr>
            <p:ph type="ctrTitle"/>
          </p:nvPr>
        </p:nvSpPr>
        <p:spPr>
          <a:xfrm>
            <a:off x="1524000" y="2245809"/>
            <a:ext cx="9144000" cy="1564716"/>
          </a:xfrm>
        </p:spPr>
        <p:txBody>
          <a:bodyPr>
            <a:normAutofit/>
          </a:bodyPr>
          <a:lstStyle/>
          <a:p>
            <a:pPr algn="l"/>
            <a:r>
              <a:rPr lang="en-US" sz="4800"/>
              <a:t>Introduction to python</a:t>
            </a:r>
          </a:p>
        </p:txBody>
      </p:sp>
      <p:sp>
        <p:nvSpPr>
          <p:cNvPr id="3" name="Subtitle 2">
            <a:extLst>
              <a:ext uri="{FF2B5EF4-FFF2-40B4-BE49-F238E27FC236}">
                <a16:creationId xmlns:a16="http://schemas.microsoft.com/office/drawing/2014/main" id="{BFAFFCCB-A5B3-4561-840D-B04D8E32CA81}"/>
              </a:ext>
            </a:extLst>
          </p:cNvPr>
          <p:cNvSpPr>
            <a:spLocks noGrp="1"/>
          </p:cNvSpPr>
          <p:nvPr>
            <p:ph type="subTitle" idx="1"/>
          </p:nvPr>
        </p:nvSpPr>
        <p:spPr>
          <a:xfrm>
            <a:off x="1524000" y="3947050"/>
            <a:ext cx="9144000" cy="572583"/>
          </a:xfrm>
        </p:spPr>
        <p:txBody>
          <a:bodyPr>
            <a:normAutofit/>
          </a:bodyPr>
          <a:lstStyle/>
          <a:p>
            <a:pPr algn="l"/>
            <a:endParaRPr lang="en-US" sz="2000"/>
          </a:p>
        </p:txBody>
      </p:sp>
      <p:sp>
        <p:nvSpPr>
          <p:cNvPr id="15"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17"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18" name="Freeform: Shape 11">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solidFill>
                <a:prstClr val="white"/>
              </a:solidFill>
            </a:endParaRPr>
          </a:p>
        </p:txBody>
      </p:sp>
      <p:sp>
        <p:nvSpPr>
          <p:cNvPr id="14"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16"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820449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 name="Title 1">
            <a:extLst>
              <a:ext uri="{FF2B5EF4-FFF2-40B4-BE49-F238E27FC236}">
                <a16:creationId xmlns:a16="http://schemas.microsoft.com/office/drawing/2014/main" id="{504A18B7-F6B2-4F65-BB4F-CB86AFC9CE39}"/>
              </a:ext>
            </a:extLst>
          </p:cNvPr>
          <p:cNvSpPr>
            <a:spLocks noGrp="1"/>
          </p:cNvSpPr>
          <p:nvPr>
            <p:ph type="title"/>
          </p:nvPr>
        </p:nvSpPr>
        <p:spPr>
          <a:xfrm>
            <a:off x="556532" y="643467"/>
            <a:ext cx="11210925" cy="744836"/>
          </a:xfrm>
        </p:spPr>
        <p:txBody>
          <a:bodyPr>
            <a:normAutofit/>
          </a:bodyPr>
          <a:lstStyle/>
          <a:p>
            <a:pPr algn="ctr"/>
            <a:r>
              <a:rPr lang="en-US" sz="3200" dirty="0">
                <a:solidFill>
                  <a:schemeClr val="bg1"/>
                </a:solidFill>
              </a:rPr>
              <a:t>Basic Data types</a:t>
            </a:r>
          </a:p>
        </p:txBody>
      </p:sp>
      <p:pic>
        <p:nvPicPr>
          <p:cNvPr id="3" name="Picture 2">
            <a:extLst>
              <a:ext uri="{FF2B5EF4-FFF2-40B4-BE49-F238E27FC236}">
                <a16:creationId xmlns:a16="http://schemas.microsoft.com/office/drawing/2014/main" id="{91811175-A702-470C-971A-670D613CDBF7}"/>
              </a:ext>
            </a:extLst>
          </p:cNvPr>
          <p:cNvPicPr>
            <a:picLocks noChangeAspect="1"/>
          </p:cNvPicPr>
          <p:nvPr/>
        </p:nvPicPr>
        <p:blipFill rotWithShape="1">
          <a:blip r:embed="rId2"/>
          <a:srcRect l="18322"/>
          <a:stretch/>
        </p:blipFill>
        <p:spPr>
          <a:xfrm>
            <a:off x="2173356" y="1595714"/>
            <a:ext cx="7845288" cy="4994655"/>
          </a:xfrm>
          <a:prstGeom prst="rect">
            <a:avLst/>
          </a:prstGeom>
        </p:spPr>
      </p:pic>
    </p:spTree>
    <p:extLst>
      <p:ext uri="{BB962C8B-B14F-4D97-AF65-F5344CB8AC3E}">
        <p14:creationId xmlns:p14="http://schemas.microsoft.com/office/powerpoint/2010/main" val="9969827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Panadas – Data Cleaning</a:t>
            </a:r>
          </a:p>
        </p:txBody>
      </p:sp>
      <p:sp>
        <p:nvSpPr>
          <p:cNvPr id="3" name="Content Placeholder 2"/>
          <p:cNvSpPr>
            <a:spLocks noGrp="1"/>
          </p:cNvSpPr>
          <p:nvPr>
            <p:ph idx="1"/>
          </p:nvPr>
        </p:nvSpPr>
        <p:spPr>
          <a:xfrm>
            <a:off x="838200" y="1828800"/>
            <a:ext cx="5543550" cy="4664075"/>
          </a:xfrm>
        </p:spPr>
        <p:txBody>
          <a:bodyPr>
            <a:normAutofit/>
          </a:bodyPr>
          <a:lstStyle/>
          <a:p>
            <a:pPr algn="just"/>
            <a:r>
              <a:rPr lang="en-US" sz="2400" dirty="0">
                <a:solidFill>
                  <a:srgbClr val="0070C0"/>
                </a:solidFill>
                <a:latin typeface="Verdana" panose="020B0604030504040204" pitchFamily="34" charset="0"/>
              </a:rPr>
              <a:t>Replace Empty Value</a:t>
            </a:r>
          </a:p>
          <a:p>
            <a:pPr algn="just"/>
            <a:r>
              <a:rPr lang="en-US" sz="2400" dirty="0">
                <a:solidFill>
                  <a:srgbClr val="000000"/>
                </a:solidFill>
                <a:latin typeface="Verdana" panose="020B0604030504040204" pitchFamily="34" charset="0"/>
              </a:rPr>
              <a:t>Another way of dealing with empty cells is to insert a new value instead.</a:t>
            </a:r>
          </a:p>
          <a:p>
            <a:pPr algn="just"/>
            <a:endParaRPr lang="en-US" sz="2400" dirty="0">
              <a:solidFill>
                <a:srgbClr val="000000"/>
              </a:solidFill>
              <a:latin typeface="Verdana" panose="020B0604030504040204" pitchFamily="34" charset="0"/>
            </a:endParaRPr>
          </a:p>
          <a:p>
            <a:pPr algn="just"/>
            <a:r>
              <a:rPr lang="en-US" sz="2400" dirty="0">
                <a:solidFill>
                  <a:srgbClr val="000000"/>
                </a:solidFill>
                <a:latin typeface="Verdana" panose="020B0604030504040204" pitchFamily="34" charset="0"/>
              </a:rPr>
              <a:t>This way you do not have to delete entire rows just because of some empty cells.</a:t>
            </a:r>
          </a:p>
          <a:p>
            <a:pPr algn="just"/>
            <a:endParaRPr lang="en-US" sz="2400" dirty="0">
              <a:solidFill>
                <a:srgbClr val="000000"/>
              </a:solidFill>
              <a:latin typeface="Verdana" panose="020B0604030504040204" pitchFamily="34" charset="0"/>
            </a:endParaRPr>
          </a:p>
          <a:p>
            <a:pPr algn="just"/>
            <a:r>
              <a:rPr lang="en-US" sz="2400" dirty="0">
                <a:solidFill>
                  <a:srgbClr val="000000"/>
                </a:solidFill>
                <a:latin typeface="Verdana" panose="020B0604030504040204" pitchFamily="34" charset="0"/>
              </a:rPr>
              <a:t>The </a:t>
            </a:r>
            <a:r>
              <a:rPr lang="en-US" sz="2400" i="1" dirty="0" err="1">
                <a:solidFill>
                  <a:srgbClr val="FF0000"/>
                </a:solidFill>
                <a:latin typeface="Verdana" panose="020B0604030504040204" pitchFamily="34" charset="0"/>
              </a:rPr>
              <a:t>fillna</a:t>
            </a:r>
            <a:r>
              <a:rPr lang="en-US" sz="2400" i="1" dirty="0">
                <a:solidFill>
                  <a:srgbClr val="FF0000"/>
                </a:solidFill>
                <a:latin typeface="Verdana" panose="020B0604030504040204" pitchFamily="34" charset="0"/>
              </a:rPr>
              <a:t>()</a:t>
            </a:r>
            <a:r>
              <a:rPr lang="en-US" sz="2400" dirty="0">
                <a:solidFill>
                  <a:srgbClr val="000000"/>
                </a:solidFill>
                <a:latin typeface="Verdana" panose="020B0604030504040204" pitchFamily="34" charset="0"/>
              </a:rPr>
              <a:t> method allows us to replace empty cells with a value:</a:t>
            </a:r>
          </a:p>
          <a:p>
            <a:pPr algn="just"/>
            <a:endParaRPr lang="en-US" sz="2400" dirty="0">
              <a:solidFill>
                <a:srgbClr val="000000"/>
              </a:solidFill>
              <a:latin typeface="Verdana" panose="020B0604030504040204" pitchFamily="34" charset="0"/>
            </a:endParaRPr>
          </a:p>
          <a:p>
            <a:pPr algn="just"/>
            <a:endParaRPr lang="en-US" sz="2400" dirty="0">
              <a:solidFill>
                <a:srgbClr val="000000"/>
              </a:solidFill>
              <a:latin typeface="Verdana" panose="020B0604030504040204" pitchFamily="34" charset="0"/>
            </a:endParaRPr>
          </a:p>
          <a:p>
            <a:pPr algn="just"/>
            <a:endParaRPr lang="en-US" sz="2400" dirty="0"/>
          </a:p>
        </p:txBody>
      </p:sp>
      <p:pic>
        <p:nvPicPr>
          <p:cNvPr id="5" name="Picture 4">
            <a:extLst>
              <a:ext uri="{FF2B5EF4-FFF2-40B4-BE49-F238E27FC236}">
                <a16:creationId xmlns:a16="http://schemas.microsoft.com/office/drawing/2014/main" id="{02F0A50E-0679-431F-9301-E5B99B9267D6}"/>
              </a:ext>
            </a:extLst>
          </p:cNvPr>
          <p:cNvPicPr>
            <a:picLocks noChangeAspect="1"/>
          </p:cNvPicPr>
          <p:nvPr/>
        </p:nvPicPr>
        <p:blipFill>
          <a:blip r:embed="rId2"/>
          <a:stretch>
            <a:fillRect/>
          </a:stretch>
        </p:blipFill>
        <p:spPr>
          <a:xfrm>
            <a:off x="6645662" y="0"/>
            <a:ext cx="5444738" cy="6858000"/>
          </a:xfrm>
          <a:prstGeom prst="rect">
            <a:avLst/>
          </a:prstGeom>
        </p:spPr>
      </p:pic>
    </p:spTree>
    <p:extLst>
      <p:ext uri="{BB962C8B-B14F-4D97-AF65-F5344CB8AC3E}">
        <p14:creationId xmlns:p14="http://schemas.microsoft.com/office/powerpoint/2010/main" val="26078935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Panadas – Data Cleaning</a:t>
            </a:r>
          </a:p>
        </p:txBody>
      </p:sp>
      <p:sp>
        <p:nvSpPr>
          <p:cNvPr id="3" name="Content Placeholder 2"/>
          <p:cNvSpPr>
            <a:spLocks noGrp="1"/>
          </p:cNvSpPr>
          <p:nvPr>
            <p:ph idx="1"/>
          </p:nvPr>
        </p:nvSpPr>
        <p:spPr>
          <a:xfrm>
            <a:off x="838199" y="1828800"/>
            <a:ext cx="10582275" cy="4664075"/>
          </a:xfrm>
        </p:spPr>
        <p:txBody>
          <a:bodyPr>
            <a:normAutofit/>
          </a:bodyPr>
          <a:lstStyle/>
          <a:p>
            <a:pPr algn="just"/>
            <a:r>
              <a:rPr lang="en-US" sz="2400" dirty="0">
                <a:solidFill>
                  <a:srgbClr val="0070C0"/>
                </a:solidFill>
                <a:latin typeface="Verdana" panose="020B0604030504040204" pitchFamily="34" charset="0"/>
              </a:rPr>
              <a:t>Replace only specified column</a:t>
            </a:r>
          </a:p>
          <a:p>
            <a:pPr algn="just"/>
            <a:r>
              <a:rPr lang="en-US" sz="2400" dirty="0">
                <a:solidFill>
                  <a:srgbClr val="000000"/>
                </a:solidFill>
                <a:latin typeface="Verdana" panose="020B0604030504040204" pitchFamily="34" charset="0"/>
              </a:rPr>
              <a:t>The previous example replaces all empty cells in the whole Data Frame.</a:t>
            </a:r>
          </a:p>
          <a:p>
            <a:pPr algn="just"/>
            <a:r>
              <a:rPr lang="en-US" sz="2400" dirty="0">
                <a:solidFill>
                  <a:srgbClr val="000000"/>
                </a:solidFill>
                <a:latin typeface="Verdana" panose="020B0604030504040204" pitchFamily="34" charset="0"/>
              </a:rPr>
              <a:t>To only replace empty values for one column, specify the column name for the DataFrame:</a:t>
            </a:r>
          </a:p>
          <a:p>
            <a:pPr algn="just"/>
            <a:endParaRPr lang="en-US" sz="2400" dirty="0"/>
          </a:p>
        </p:txBody>
      </p:sp>
      <p:pic>
        <p:nvPicPr>
          <p:cNvPr id="6" name="Picture 5">
            <a:extLst>
              <a:ext uri="{FF2B5EF4-FFF2-40B4-BE49-F238E27FC236}">
                <a16:creationId xmlns:a16="http://schemas.microsoft.com/office/drawing/2014/main" id="{DBA5F6E7-B907-4837-B0A1-88C08A24FEBA}"/>
              </a:ext>
            </a:extLst>
          </p:cNvPr>
          <p:cNvPicPr>
            <a:picLocks noChangeAspect="1"/>
          </p:cNvPicPr>
          <p:nvPr/>
        </p:nvPicPr>
        <p:blipFill>
          <a:blip r:embed="rId2"/>
          <a:stretch>
            <a:fillRect/>
          </a:stretch>
        </p:blipFill>
        <p:spPr>
          <a:xfrm>
            <a:off x="1595437" y="3857625"/>
            <a:ext cx="7599363" cy="2455504"/>
          </a:xfrm>
          <a:prstGeom prst="rect">
            <a:avLst/>
          </a:prstGeom>
        </p:spPr>
      </p:pic>
    </p:spTree>
    <p:extLst>
      <p:ext uri="{BB962C8B-B14F-4D97-AF65-F5344CB8AC3E}">
        <p14:creationId xmlns:p14="http://schemas.microsoft.com/office/powerpoint/2010/main" val="18660538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Panadas – Data Cleaning</a:t>
            </a:r>
          </a:p>
        </p:txBody>
      </p:sp>
      <p:sp>
        <p:nvSpPr>
          <p:cNvPr id="3" name="Content Placeholder 2"/>
          <p:cNvSpPr>
            <a:spLocks noGrp="1"/>
          </p:cNvSpPr>
          <p:nvPr>
            <p:ph idx="1"/>
          </p:nvPr>
        </p:nvSpPr>
        <p:spPr>
          <a:xfrm>
            <a:off x="838199" y="1828800"/>
            <a:ext cx="5715001" cy="4521200"/>
          </a:xfrm>
        </p:spPr>
        <p:txBody>
          <a:bodyPr>
            <a:normAutofit fontScale="70000" lnSpcReduction="20000"/>
          </a:bodyPr>
          <a:lstStyle/>
          <a:p>
            <a:pPr algn="just"/>
            <a:r>
              <a:rPr lang="en-US" sz="2400" dirty="0">
                <a:solidFill>
                  <a:srgbClr val="0070C0"/>
                </a:solidFill>
                <a:latin typeface="Verdana" panose="020B0604030504040204" pitchFamily="34" charset="0"/>
              </a:rPr>
              <a:t>Replace using mean, median and mode</a:t>
            </a:r>
          </a:p>
          <a:p>
            <a:pPr algn="just"/>
            <a:endParaRPr lang="en-US" sz="2400" dirty="0">
              <a:solidFill>
                <a:srgbClr val="000000"/>
              </a:solidFill>
              <a:latin typeface="Verdana" panose="020B0604030504040204" pitchFamily="34" charset="0"/>
            </a:endParaRPr>
          </a:p>
          <a:p>
            <a:pPr algn="just"/>
            <a:r>
              <a:rPr lang="en-US" sz="2400" dirty="0">
                <a:solidFill>
                  <a:srgbClr val="000000"/>
                </a:solidFill>
                <a:latin typeface="Verdana" panose="020B0604030504040204" pitchFamily="34" charset="0"/>
              </a:rPr>
              <a:t>A common way to replace empty cells, is to calculate the mean, median or mode value of the column.</a:t>
            </a:r>
          </a:p>
          <a:p>
            <a:pPr algn="just"/>
            <a:endParaRPr lang="en-US" sz="2400" dirty="0">
              <a:solidFill>
                <a:srgbClr val="000000"/>
              </a:solidFill>
              <a:latin typeface="Verdana" panose="020B0604030504040204" pitchFamily="34" charset="0"/>
            </a:endParaRPr>
          </a:p>
          <a:p>
            <a:pPr algn="just"/>
            <a:r>
              <a:rPr lang="en-US" sz="2400" dirty="0">
                <a:solidFill>
                  <a:srgbClr val="000000"/>
                </a:solidFill>
                <a:latin typeface="Verdana" panose="020B0604030504040204" pitchFamily="34" charset="0"/>
              </a:rPr>
              <a:t>Pandas uses the </a:t>
            </a:r>
            <a:r>
              <a:rPr lang="en-US" sz="2400" i="1" dirty="0">
                <a:solidFill>
                  <a:srgbClr val="FF0000"/>
                </a:solidFill>
                <a:latin typeface="Verdana" panose="020B0604030504040204" pitchFamily="34" charset="0"/>
              </a:rPr>
              <a:t>mean()</a:t>
            </a:r>
            <a:r>
              <a:rPr lang="en-US" sz="2400" dirty="0">
                <a:solidFill>
                  <a:srgbClr val="000000"/>
                </a:solidFill>
                <a:latin typeface="Verdana" panose="020B0604030504040204" pitchFamily="34" charset="0"/>
              </a:rPr>
              <a:t>, </a:t>
            </a:r>
            <a:r>
              <a:rPr lang="en-US" sz="2400" i="1" dirty="0">
                <a:solidFill>
                  <a:srgbClr val="FF0000"/>
                </a:solidFill>
                <a:latin typeface="Verdana" panose="020B0604030504040204" pitchFamily="34" charset="0"/>
              </a:rPr>
              <a:t>median()</a:t>
            </a:r>
            <a:r>
              <a:rPr lang="en-US" sz="2400" dirty="0">
                <a:solidFill>
                  <a:srgbClr val="000000"/>
                </a:solidFill>
                <a:latin typeface="Verdana" panose="020B0604030504040204" pitchFamily="34" charset="0"/>
              </a:rPr>
              <a:t>, and </a:t>
            </a:r>
            <a:r>
              <a:rPr lang="en-US" sz="2400" i="1" dirty="0">
                <a:solidFill>
                  <a:srgbClr val="FF0000"/>
                </a:solidFill>
                <a:latin typeface="Verdana" panose="020B0604030504040204" pitchFamily="34" charset="0"/>
              </a:rPr>
              <a:t>mode()</a:t>
            </a:r>
            <a:r>
              <a:rPr lang="en-US" sz="2400" dirty="0">
                <a:solidFill>
                  <a:srgbClr val="000000"/>
                </a:solidFill>
                <a:latin typeface="Verdana" panose="020B0604030504040204" pitchFamily="34" charset="0"/>
              </a:rPr>
              <a:t> methods to calculate the respective values for a specified column:</a:t>
            </a:r>
          </a:p>
          <a:p>
            <a:pPr algn="just"/>
            <a:endParaRPr lang="en-US" sz="2400" dirty="0">
              <a:solidFill>
                <a:srgbClr val="000000"/>
              </a:solidFill>
              <a:latin typeface="Verdana" panose="020B0604030504040204" pitchFamily="34" charset="0"/>
            </a:endParaRPr>
          </a:p>
          <a:p>
            <a:pPr algn="just"/>
            <a:r>
              <a:rPr lang="en-US" sz="2400" i="1" dirty="0">
                <a:solidFill>
                  <a:srgbClr val="FF0000"/>
                </a:solidFill>
                <a:latin typeface="Verdana" panose="020B0604030504040204" pitchFamily="34" charset="0"/>
              </a:rPr>
              <a:t>Mean =</a:t>
            </a:r>
            <a:r>
              <a:rPr lang="en-US" sz="2400" dirty="0">
                <a:solidFill>
                  <a:srgbClr val="000000"/>
                </a:solidFill>
                <a:latin typeface="Verdana" panose="020B0604030504040204" pitchFamily="34" charset="0"/>
              </a:rPr>
              <a:t> the average value (the sum of all values divided by number of values).</a:t>
            </a:r>
          </a:p>
          <a:p>
            <a:pPr algn="just"/>
            <a:endParaRPr lang="en-US" sz="2400" dirty="0">
              <a:solidFill>
                <a:srgbClr val="000000"/>
              </a:solidFill>
              <a:latin typeface="Verdana" panose="020B0604030504040204" pitchFamily="34" charset="0"/>
            </a:endParaRPr>
          </a:p>
          <a:p>
            <a:pPr algn="just"/>
            <a:r>
              <a:rPr lang="en-US" sz="2400" i="1" dirty="0">
                <a:solidFill>
                  <a:srgbClr val="FF0000"/>
                </a:solidFill>
                <a:latin typeface="Verdana" panose="020B0604030504040204" pitchFamily="34" charset="0"/>
              </a:rPr>
              <a:t>Median =</a:t>
            </a:r>
            <a:r>
              <a:rPr lang="en-US" sz="2400" dirty="0">
                <a:solidFill>
                  <a:srgbClr val="000000"/>
                </a:solidFill>
                <a:latin typeface="Verdana" panose="020B0604030504040204" pitchFamily="34" charset="0"/>
              </a:rPr>
              <a:t> the value in the middle, after you have sorted all values ascending.</a:t>
            </a:r>
          </a:p>
          <a:p>
            <a:pPr algn="just"/>
            <a:endParaRPr lang="en-US" sz="2400" dirty="0">
              <a:solidFill>
                <a:srgbClr val="000000"/>
              </a:solidFill>
              <a:latin typeface="Verdana" panose="020B0604030504040204" pitchFamily="34" charset="0"/>
            </a:endParaRPr>
          </a:p>
          <a:p>
            <a:pPr algn="just"/>
            <a:r>
              <a:rPr lang="en-US" sz="2400" i="1" dirty="0">
                <a:solidFill>
                  <a:srgbClr val="FF0000"/>
                </a:solidFill>
                <a:latin typeface="Verdana" panose="020B0604030504040204" pitchFamily="34" charset="0"/>
              </a:rPr>
              <a:t>Mode =</a:t>
            </a:r>
            <a:r>
              <a:rPr lang="en-US" sz="2400" dirty="0">
                <a:solidFill>
                  <a:srgbClr val="000000"/>
                </a:solidFill>
                <a:latin typeface="Verdana" panose="020B0604030504040204" pitchFamily="34" charset="0"/>
              </a:rPr>
              <a:t> the value that appears most frequently.</a:t>
            </a:r>
          </a:p>
          <a:p>
            <a:pPr algn="just"/>
            <a:endParaRPr lang="en-US" sz="2400" dirty="0">
              <a:solidFill>
                <a:srgbClr val="000000"/>
              </a:solidFill>
              <a:latin typeface="Verdana" panose="020B0604030504040204" pitchFamily="34" charset="0"/>
            </a:endParaRPr>
          </a:p>
          <a:p>
            <a:pPr algn="just"/>
            <a:endParaRPr lang="en-US" sz="2400" dirty="0">
              <a:solidFill>
                <a:srgbClr val="000000"/>
              </a:solidFill>
              <a:latin typeface="Verdana" panose="020B0604030504040204" pitchFamily="34" charset="0"/>
            </a:endParaRPr>
          </a:p>
          <a:p>
            <a:pPr algn="just"/>
            <a:endParaRPr lang="en-US" sz="2400" dirty="0">
              <a:solidFill>
                <a:srgbClr val="000000"/>
              </a:solidFill>
              <a:latin typeface="Verdana" panose="020B0604030504040204" pitchFamily="34" charset="0"/>
            </a:endParaRPr>
          </a:p>
          <a:p>
            <a:pPr algn="just"/>
            <a:endParaRPr lang="en-US" sz="2400" dirty="0"/>
          </a:p>
        </p:txBody>
      </p:sp>
      <p:pic>
        <p:nvPicPr>
          <p:cNvPr id="5" name="Picture 4">
            <a:extLst>
              <a:ext uri="{FF2B5EF4-FFF2-40B4-BE49-F238E27FC236}">
                <a16:creationId xmlns:a16="http://schemas.microsoft.com/office/drawing/2014/main" id="{3A205340-4FA1-491A-8A59-1C9571A21057}"/>
              </a:ext>
            </a:extLst>
          </p:cNvPr>
          <p:cNvPicPr>
            <a:picLocks noChangeAspect="1"/>
          </p:cNvPicPr>
          <p:nvPr/>
        </p:nvPicPr>
        <p:blipFill>
          <a:blip r:embed="rId2"/>
          <a:stretch>
            <a:fillRect/>
          </a:stretch>
        </p:blipFill>
        <p:spPr>
          <a:xfrm>
            <a:off x="7388542" y="344325"/>
            <a:ext cx="3976375" cy="1782129"/>
          </a:xfrm>
          <a:prstGeom prst="rect">
            <a:avLst/>
          </a:prstGeom>
        </p:spPr>
      </p:pic>
      <p:pic>
        <p:nvPicPr>
          <p:cNvPr id="8" name="Picture 7">
            <a:extLst>
              <a:ext uri="{FF2B5EF4-FFF2-40B4-BE49-F238E27FC236}">
                <a16:creationId xmlns:a16="http://schemas.microsoft.com/office/drawing/2014/main" id="{EBB5723A-95B2-4700-B90A-88420B7E596C}"/>
              </a:ext>
            </a:extLst>
          </p:cNvPr>
          <p:cNvPicPr>
            <a:picLocks noChangeAspect="1"/>
          </p:cNvPicPr>
          <p:nvPr/>
        </p:nvPicPr>
        <p:blipFill>
          <a:blip r:embed="rId3"/>
          <a:stretch>
            <a:fillRect/>
          </a:stretch>
        </p:blipFill>
        <p:spPr>
          <a:xfrm>
            <a:off x="7388542" y="2573495"/>
            <a:ext cx="3691047" cy="1711010"/>
          </a:xfrm>
          <a:prstGeom prst="rect">
            <a:avLst/>
          </a:prstGeom>
        </p:spPr>
      </p:pic>
      <p:pic>
        <p:nvPicPr>
          <p:cNvPr id="10" name="Picture 9">
            <a:extLst>
              <a:ext uri="{FF2B5EF4-FFF2-40B4-BE49-F238E27FC236}">
                <a16:creationId xmlns:a16="http://schemas.microsoft.com/office/drawing/2014/main" id="{61C3CC3E-11B5-4583-BFCB-E4CD47245618}"/>
              </a:ext>
            </a:extLst>
          </p:cNvPr>
          <p:cNvPicPr>
            <a:picLocks noChangeAspect="1"/>
          </p:cNvPicPr>
          <p:nvPr/>
        </p:nvPicPr>
        <p:blipFill>
          <a:blip r:embed="rId4"/>
          <a:stretch>
            <a:fillRect/>
          </a:stretch>
        </p:blipFill>
        <p:spPr>
          <a:xfrm>
            <a:off x="7388542" y="4802665"/>
            <a:ext cx="3799775" cy="1711010"/>
          </a:xfrm>
          <a:prstGeom prst="rect">
            <a:avLst/>
          </a:prstGeom>
        </p:spPr>
      </p:pic>
    </p:spTree>
    <p:extLst>
      <p:ext uri="{BB962C8B-B14F-4D97-AF65-F5344CB8AC3E}">
        <p14:creationId xmlns:p14="http://schemas.microsoft.com/office/powerpoint/2010/main" val="34503560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Panadas – Data Cleaning</a:t>
            </a:r>
          </a:p>
        </p:txBody>
      </p:sp>
      <p:sp>
        <p:nvSpPr>
          <p:cNvPr id="3" name="Content Placeholder 2"/>
          <p:cNvSpPr>
            <a:spLocks noGrp="1"/>
          </p:cNvSpPr>
          <p:nvPr>
            <p:ph idx="1"/>
          </p:nvPr>
        </p:nvSpPr>
        <p:spPr>
          <a:xfrm>
            <a:off x="838199" y="1828799"/>
            <a:ext cx="6257926" cy="4924425"/>
          </a:xfrm>
        </p:spPr>
        <p:txBody>
          <a:bodyPr>
            <a:normAutofit fontScale="47500" lnSpcReduction="20000"/>
          </a:bodyPr>
          <a:lstStyle/>
          <a:p>
            <a:pPr algn="just"/>
            <a:r>
              <a:rPr lang="en-US" sz="3800" dirty="0">
                <a:solidFill>
                  <a:srgbClr val="0070C0"/>
                </a:solidFill>
                <a:latin typeface="Verdana" panose="020B0604030504040204" pitchFamily="34" charset="0"/>
              </a:rPr>
              <a:t>Cleaning data of wrong format</a:t>
            </a:r>
          </a:p>
          <a:p>
            <a:pPr algn="just"/>
            <a:r>
              <a:rPr lang="en-US" sz="3800" dirty="0">
                <a:solidFill>
                  <a:srgbClr val="000000"/>
                </a:solidFill>
                <a:latin typeface="Verdana" panose="020B0604030504040204" pitchFamily="34" charset="0"/>
              </a:rPr>
              <a:t>Cells with data of wrong format can make it difficult, or even impossible, to analyze data.</a:t>
            </a:r>
          </a:p>
          <a:p>
            <a:pPr algn="just"/>
            <a:r>
              <a:rPr lang="en-US" sz="3800" dirty="0">
                <a:solidFill>
                  <a:srgbClr val="000000"/>
                </a:solidFill>
                <a:latin typeface="Verdana" panose="020B0604030504040204" pitchFamily="34" charset="0"/>
              </a:rPr>
              <a:t>To fix it, you have two options: remove the rows, or convert all cells in the columns into the same format.</a:t>
            </a:r>
          </a:p>
          <a:p>
            <a:pPr algn="just"/>
            <a:r>
              <a:rPr lang="en-US" sz="3800" dirty="0">
                <a:solidFill>
                  <a:srgbClr val="000000"/>
                </a:solidFill>
                <a:latin typeface="Verdana" panose="020B0604030504040204" pitchFamily="34" charset="0"/>
              </a:rPr>
              <a:t>In our Data Frame, we have two cells with the wrong format. Check out row 22 and 26, the 'Date' column should be a string that represents a date:</a:t>
            </a:r>
          </a:p>
          <a:p>
            <a:pPr algn="just"/>
            <a:r>
              <a:rPr lang="en-US" sz="3800" dirty="0">
                <a:solidFill>
                  <a:srgbClr val="000000"/>
                </a:solidFill>
                <a:latin typeface="Verdana" panose="020B0604030504040204" pitchFamily="34" charset="0"/>
              </a:rPr>
              <a:t>To convert all cells in the 'Date' column into dates, Pandas has a </a:t>
            </a:r>
            <a:r>
              <a:rPr lang="en-US" sz="3800" dirty="0" err="1">
                <a:solidFill>
                  <a:srgbClr val="FF0000"/>
                </a:solidFill>
                <a:latin typeface="Verdana" panose="020B0604030504040204" pitchFamily="34" charset="0"/>
              </a:rPr>
              <a:t>to_</a:t>
            </a:r>
            <a:r>
              <a:rPr lang="en-US" sz="3800" i="1" dirty="0" err="1">
                <a:solidFill>
                  <a:srgbClr val="FF0000"/>
                </a:solidFill>
                <a:latin typeface="Verdana" panose="020B0604030504040204" pitchFamily="34" charset="0"/>
              </a:rPr>
              <a:t>datetime</a:t>
            </a:r>
            <a:r>
              <a:rPr lang="en-US" sz="3800" i="1" dirty="0">
                <a:solidFill>
                  <a:srgbClr val="FF0000"/>
                </a:solidFill>
                <a:latin typeface="Verdana" panose="020B0604030504040204" pitchFamily="34" charset="0"/>
              </a:rPr>
              <a:t>()</a:t>
            </a:r>
            <a:r>
              <a:rPr lang="en-US" sz="3800" i="1" dirty="0">
                <a:solidFill>
                  <a:srgbClr val="000000"/>
                </a:solidFill>
                <a:latin typeface="Verdana" panose="020B0604030504040204" pitchFamily="34" charset="0"/>
              </a:rPr>
              <a:t> </a:t>
            </a:r>
            <a:r>
              <a:rPr lang="en-US" sz="3800" dirty="0"/>
              <a:t>method.</a:t>
            </a:r>
          </a:p>
          <a:p>
            <a:pPr algn="just"/>
            <a:r>
              <a:rPr lang="en-US" sz="3800" dirty="0">
                <a:solidFill>
                  <a:srgbClr val="000000"/>
                </a:solidFill>
                <a:latin typeface="Verdana" panose="020B0604030504040204" pitchFamily="34" charset="0"/>
              </a:rPr>
              <a:t>As you can see from the result, the date in row 26 was fixed, but the empty date in row 22 got a </a:t>
            </a:r>
            <a:r>
              <a:rPr lang="en-US" sz="3800" dirty="0" err="1">
                <a:solidFill>
                  <a:srgbClr val="000000"/>
                </a:solidFill>
                <a:latin typeface="Verdana" panose="020B0604030504040204" pitchFamily="34" charset="0"/>
              </a:rPr>
              <a:t>NaT</a:t>
            </a:r>
            <a:r>
              <a:rPr lang="en-US" sz="3800" dirty="0">
                <a:solidFill>
                  <a:srgbClr val="000000"/>
                </a:solidFill>
                <a:latin typeface="Verdana" panose="020B0604030504040204" pitchFamily="34" charset="0"/>
              </a:rPr>
              <a:t> (Not a Time) value, in other words an empty value. </a:t>
            </a:r>
          </a:p>
          <a:p>
            <a:pPr algn="just"/>
            <a:r>
              <a:rPr lang="en-US" sz="3800" dirty="0">
                <a:solidFill>
                  <a:srgbClr val="000000"/>
                </a:solidFill>
                <a:latin typeface="Verdana" panose="020B0604030504040204" pitchFamily="34" charset="0"/>
              </a:rPr>
              <a:t>One way to deal with empty values is simply removing the entire row.</a:t>
            </a:r>
          </a:p>
          <a:p>
            <a:pPr algn="just"/>
            <a:endParaRPr lang="en-US" sz="2400" dirty="0">
              <a:solidFill>
                <a:srgbClr val="000000"/>
              </a:solidFill>
              <a:latin typeface="Verdana" panose="020B0604030504040204" pitchFamily="34" charset="0"/>
            </a:endParaRPr>
          </a:p>
          <a:p>
            <a:pPr algn="just"/>
            <a:r>
              <a:rPr lang="en-US" sz="3800" b="0" i="0" dirty="0" err="1">
                <a:solidFill>
                  <a:srgbClr val="000000"/>
                </a:solidFill>
                <a:effectLst/>
                <a:latin typeface="Consolas" panose="020B0609020204030204" pitchFamily="49" charset="0"/>
              </a:rPr>
              <a:t>df.dropna</a:t>
            </a:r>
            <a:r>
              <a:rPr lang="en-US" sz="3800" b="0" i="0" dirty="0">
                <a:solidFill>
                  <a:srgbClr val="000000"/>
                </a:solidFill>
                <a:effectLst/>
                <a:latin typeface="Consolas" panose="020B0609020204030204" pitchFamily="49" charset="0"/>
              </a:rPr>
              <a:t>(subset=[</a:t>
            </a:r>
            <a:r>
              <a:rPr lang="en-US" sz="3800" b="0" i="0" dirty="0">
                <a:solidFill>
                  <a:srgbClr val="A52A2A"/>
                </a:solidFill>
                <a:effectLst/>
                <a:latin typeface="Consolas" panose="020B0609020204030204" pitchFamily="49" charset="0"/>
              </a:rPr>
              <a:t>'Date'</a:t>
            </a:r>
            <a:r>
              <a:rPr lang="en-US" sz="3800" b="0" i="0" dirty="0">
                <a:solidFill>
                  <a:srgbClr val="000000"/>
                </a:solidFill>
                <a:effectLst/>
                <a:latin typeface="Consolas" panose="020B0609020204030204" pitchFamily="49" charset="0"/>
              </a:rPr>
              <a:t>], </a:t>
            </a:r>
            <a:r>
              <a:rPr lang="en-US" sz="3800" b="0" i="0" dirty="0" err="1">
                <a:solidFill>
                  <a:srgbClr val="000000"/>
                </a:solidFill>
                <a:effectLst/>
                <a:latin typeface="Consolas" panose="020B0609020204030204" pitchFamily="49" charset="0"/>
              </a:rPr>
              <a:t>inplace</a:t>
            </a:r>
            <a:r>
              <a:rPr lang="en-US" sz="3800" b="0" i="0" dirty="0">
                <a:solidFill>
                  <a:srgbClr val="000000"/>
                </a:solidFill>
                <a:effectLst/>
                <a:latin typeface="Consolas" panose="020B0609020204030204" pitchFamily="49" charset="0"/>
              </a:rPr>
              <a:t> = </a:t>
            </a:r>
            <a:r>
              <a:rPr lang="en-US" sz="3800" b="0" i="0" dirty="0">
                <a:solidFill>
                  <a:srgbClr val="0000CD"/>
                </a:solidFill>
                <a:effectLst/>
                <a:latin typeface="Consolas" panose="020B0609020204030204" pitchFamily="49" charset="0"/>
              </a:rPr>
              <a:t>True</a:t>
            </a:r>
            <a:r>
              <a:rPr lang="en-US" sz="3800" b="0" i="0" dirty="0">
                <a:solidFill>
                  <a:srgbClr val="000000"/>
                </a:solidFill>
                <a:effectLst/>
                <a:latin typeface="Consolas" panose="020B0609020204030204" pitchFamily="49" charset="0"/>
              </a:rPr>
              <a:t>)</a:t>
            </a:r>
            <a:endParaRPr lang="en-US" sz="5900" dirty="0">
              <a:solidFill>
                <a:srgbClr val="000000"/>
              </a:solidFill>
              <a:latin typeface="Verdana" panose="020B0604030504040204" pitchFamily="34" charset="0"/>
            </a:endParaRPr>
          </a:p>
        </p:txBody>
      </p:sp>
      <p:pic>
        <p:nvPicPr>
          <p:cNvPr id="6" name="Picture 5">
            <a:extLst>
              <a:ext uri="{FF2B5EF4-FFF2-40B4-BE49-F238E27FC236}">
                <a16:creationId xmlns:a16="http://schemas.microsoft.com/office/drawing/2014/main" id="{4A6A7687-77BB-44C3-910A-59C19D854EE3}"/>
              </a:ext>
            </a:extLst>
          </p:cNvPr>
          <p:cNvPicPr>
            <a:picLocks noChangeAspect="1"/>
          </p:cNvPicPr>
          <p:nvPr/>
        </p:nvPicPr>
        <p:blipFill>
          <a:blip r:embed="rId2"/>
          <a:stretch>
            <a:fillRect/>
          </a:stretch>
        </p:blipFill>
        <p:spPr>
          <a:xfrm>
            <a:off x="7237035" y="0"/>
            <a:ext cx="4271129" cy="6858000"/>
          </a:xfrm>
          <a:prstGeom prst="rect">
            <a:avLst/>
          </a:prstGeom>
        </p:spPr>
      </p:pic>
    </p:spTree>
    <p:extLst>
      <p:ext uri="{BB962C8B-B14F-4D97-AF65-F5344CB8AC3E}">
        <p14:creationId xmlns:p14="http://schemas.microsoft.com/office/powerpoint/2010/main" val="20735842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Panadas – Data Cleaning</a:t>
            </a:r>
          </a:p>
        </p:txBody>
      </p:sp>
      <p:sp>
        <p:nvSpPr>
          <p:cNvPr id="3" name="Content Placeholder 2"/>
          <p:cNvSpPr>
            <a:spLocks noGrp="1"/>
          </p:cNvSpPr>
          <p:nvPr>
            <p:ph idx="1"/>
          </p:nvPr>
        </p:nvSpPr>
        <p:spPr>
          <a:xfrm>
            <a:off x="838199" y="1828799"/>
            <a:ext cx="6257926" cy="4924425"/>
          </a:xfrm>
        </p:spPr>
        <p:txBody>
          <a:bodyPr>
            <a:normAutofit fontScale="40000" lnSpcReduction="20000"/>
          </a:bodyPr>
          <a:lstStyle/>
          <a:p>
            <a:pPr algn="just"/>
            <a:r>
              <a:rPr lang="en-US" sz="8000" dirty="0">
                <a:solidFill>
                  <a:srgbClr val="0070C0"/>
                </a:solidFill>
                <a:latin typeface="Verdana" panose="020B0604030504040204" pitchFamily="34" charset="0"/>
              </a:rPr>
              <a:t>Wrong Data</a:t>
            </a:r>
          </a:p>
          <a:p>
            <a:pPr algn="just"/>
            <a:r>
              <a:rPr lang="en-US" sz="3800" dirty="0">
                <a:solidFill>
                  <a:srgbClr val="000000"/>
                </a:solidFill>
                <a:latin typeface="Verdana" panose="020B0604030504040204" pitchFamily="34" charset="0"/>
              </a:rPr>
              <a:t>"Wrong data" does not have to be "empty cells" or "wrong format", it can just be wrong, like if someone registered "199" instead of "1.99".</a:t>
            </a:r>
          </a:p>
          <a:p>
            <a:pPr algn="just"/>
            <a:endParaRPr lang="en-US" sz="3800" dirty="0">
              <a:solidFill>
                <a:srgbClr val="000000"/>
              </a:solidFill>
              <a:latin typeface="Verdana" panose="020B0604030504040204" pitchFamily="34" charset="0"/>
            </a:endParaRPr>
          </a:p>
          <a:p>
            <a:pPr algn="just"/>
            <a:r>
              <a:rPr lang="en-US" sz="3800" dirty="0">
                <a:solidFill>
                  <a:srgbClr val="000000"/>
                </a:solidFill>
                <a:latin typeface="Verdana" panose="020B0604030504040204" pitchFamily="34" charset="0"/>
              </a:rPr>
              <a:t>Sometimes you can spot wrong data by looking at the data set, because you have an expectation of what it should be.</a:t>
            </a:r>
          </a:p>
          <a:p>
            <a:pPr algn="just"/>
            <a:endParaRPr lang="en-US" sz="3800" dirty="0">
              <a:solidFill>
                <a:srgbClr val="000000"/>
              </a:solidFill>
              <a:latin typeface="Verdana" panose="020B0604030504040204" pitchFamily="34" charset="0"/>
            </a:endParaRPr>
          </a:p>
          <a:p>
            <a:pPr algn="just"/>
            <a:r>
              <a:rPr lang="en-US" sz="3800" dirty="0">
                <a:solidFill>
                  <a:srgbClr val="000000"/>
                </a:solidFill>
                <a:latin typeface="Verdana" panose="020B0604030504040204" pitchFamily="34" charset="0"/>
              </a:rPr>
              <a:t>If you take a look at our data set, you can see that in row 7, the duration is 450, but for all the other rows the duration is between 30 and 60.</a:t>
            </a:r>
          </a:p>
          <a:p>
            <a:pPr algn="just"/>
            <a:endParaRPr lang="en-US" sz="3800" dirty="0">
              <a:solidFill>
                <a:srgbClr val="000000"/>
              </a:solidFill>
              <a:latin typeface="Verdana" panose="020B0604030504040204" pitchFamily="34" charset="0"/>
            </a:endParaRPr>
          </a:p>
          <a:p>
            <a:pPr algn="just"/>
            <a:r>
              <a:rPr lang="en-US" sz="3800" dirty="0">
                <a:solidFill>
                  <a:srgbClr val="000000"/>
                </a:solidFill>
                <a:latin typeface="Verdana" panose="020B0604030504040204" pitchFamily="34" charset="0"/>
              </a:rPr>
              <a:t>It doesn't have to be wrong, but taking in consideration that this is the data set of someone's workout sessions, we conclude with the fact that this person did not work out in 450 minutes.</a:t>
            </a:r>
          </a:p>
          <a:p>
            <a:pPr algn="just"/>
            <a:endParaRPr lang="en-US" sz="3800" dirty="0">
              <a:solidFill>
                <a:srgbClr val="000000"/>
              </a:solidFill>
              <a:latin typeface="Verdana" panose="020B0604030504040204" pitchFamily="34" charset="0"/>
            </a:endParaRPr>
          </a:p>
          <a:p>
            <a:pPr algn="just"/>
            <a:r>
              <a:rPr lang="en-US" sz="3800" dirty="0">
                <a:solidFill>
                  <a:srgbClr val="000000"/>
                </a:solidFill>
                <a:latin typeface="Verdana" panose="020B0604030504040204" pitchFamily="34" charset="0"/>
              </a:rPr>
              <a:t>How can we fix wrong values, like the one for "Duration" in row 7?</a:t>
            </a:r>
          </a:p>
        </p:txBody>
      </p:sp>
      <p:pic>
        <p:nvPicPr>
          <p:cNvPr id="6" name="Picture 5">
            <a:extLst>
              <a:ext uri="{FF2B5EF4-FFF2-40B4-BE49-F238E27FC236}">
                <a16:creationId xmlns:a16="http://schemas.microsoft.com/office/drawing/2014/main" id="{4A6A7687-77BB-44C3-910A-59C19D854EE3}"/>
              </a:ext>
            </a:extLst>
          </p:cNvPr>
          <p:cNvPicPr>
            <a:picLocks noChangeAspect="1"/>
          </p:cNvPicPr>
          <p:nvPr/>
        </p:nvPicPr>
        <p:blipFill>
          <a:blip r:embed="rId2"/>
          <a:stretch>
            <a:fillRect/>
          </a:stretch>
        </p:blipFill>
        <p:spPr>
          <a:xfrm>
            <a:off x="7237035" y="0"/>
            <a:ext cx="4271129" cy="6858000"/>
          </a:xfrm>
          <a:prstGeom prst="rect">
            <a:avLst/>
          </a:prstGeom>
        </p:spPr>
      </p:pic>
    </p:spTree>
    <p:extLst>
      <p:ext uri="{BB962C8B-B14F-4D97-AF65-F5344CB8AC3E}">
        <p14:creationId xmlns:p14="http://schemas.microsoft.com/office/powerpoint/2010/main" val="14148395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Panadas – Data Cleaning</a:t>
            </a:r>
          </a:p>
        </p:txBody>
      </p:sp>
      <p:sp>
        <p:nvSpPr>
          <p:cNvPr id="3" name="Content Placeholder 2"/>
          <p:cNvSpPr>
            <a:spLocks noGrp="1"/>
          </p:cNvSpPr>
          <p:nvPr>
            <p:ph idx="1"/>
          </p:nvPr>
        </p:nvSpPr>
        <p:spPr>
          <a:xfrm>
            <a:off x="838199" y="1828799"/>
            <a:ext cx="6257926" cy="4924425"/>
          </a:xfrm>
        </p:spPr>
        <p:txBody>
          <a:bodyPr>
            <a:normAutofit fontScale="55000" lnSpcReduction="20000"/>
          </a:bodyPr>
          <a:lstStyle/>
          <a:p>
            <a:pPr algn="just"/>
            <a:r>
              <a:rPr lang="en-US" sz="4400">
                <a:solidFill>
                  <a:srgbClr val="0070C0"/>
                </a:solidFill>
                <a:latin typeface="Verdana" panose="020B0604030504040204" pitchFamily="34" charset="0"/>
              </a:rPr>
              <a:t>Correcting the Wrong Data by replacing the value</a:t>
            </a:r>
          </a:p>
          <a:p>
            <a:pPr algn="just"/>
            <a:r>
              <a:rPr lang="en-US" sz="4400">
                <a:solidFill>
                  <a:srgbClr val="000000"/>
                </a:solidFill>
                <a:latin typeface="Verdana" panose="020B0604030504040204" pitchFamily="34" charset="0"/>
              </a:rPr>
              <a:t>One way to fix wrong values is to replace them with something else.</a:t>
            </a:r>
          </a:p>
          <a:p>
            <a:pPr algn="just"/>
            <a:endParaRPr lang="en-US" sz="4400">
              <a:solidFill>
                <a:srgbClr val="000000"/>
              </a:solidFill>
              <a:latin typeface="Verdana" panose="020B0604030504040204" pitchFamily="34" charset="0"/>
            </a:endParaRPr>
          </a:p>
          <a:p>
            <a:pPr algn="just"/>
            <a:r>
              <a:rPr lang="en-US" sz="4400">
                <a:solidFill>
                  <a:srgbClr val="000000"/>
                </a:solidFill>
                <a:latin typeface="Verdana" panose="020B0604030504040204" pitchFamily="34" charset="0"/>
              </a:rPr>
              <a:t>In our example, it is most likely a typo, and the value should be "45" instead of "450", and we could just insert "45" in row 7:</a:t>
            </a:r>
          </a:p>
          <a:p>
            <a:pPr algn="just"/>
            <a:endParaRPr lang="en-US" sz="4400">
              <a:solidFill>
                <a:srgbClr val="000000"/>
              </a:solidFill>
              <a:latin typeface="Verdana" panose="020B0604030504040204" pitchFamily="34" charset="0"/>
            </a:endParaRPr>
          </a:p>
          <a:p>
            <a:pPr algn="just"/>
            <a:r>
              <a:rPr lang="en-US" sz="4400">
                <a:solidFill>
                  <a:srgbClr val="000000"/>
                </a:solidFill>
                <a:latin typeface="Verdana" panose="020B0604030504040204" pitchFamily="34" charset="0"/>
              </a:rPr>
              <a:t>Hence, to set "Duration" = 45 in row 7, we need to write:</a:t>
            </a:r>
          </a:p>
          <a:p>
            <a:pPr algn="just"/>
            <a:endParaRPr lang="en-MY" sz="4500" b="0" i="0">
              <a:solidFill>
                <a:srgbClr val="000000"/>
              </a:solidFill>
              <a:effectLst/>
              <a:latin typeface="Consolas" panose="020B0609020204030204" pitchFamily="49" charset="0"/>
            </a:endParaRPr>
          </a:p>
          <a:p>
            <a:pPr algn="just"/>
            <a:r>
              <a:rPr lang="en-MY" sz="4500" b="0" i="0">
                <a:solidFill>
                  <a:srgbClr val="000000"/>
                </a:solidFill>
                <a:effectLst/>
                <a:latin typeface="Consolas" panose="020B0609020204030204" pitchFamily="49" charset="0"/>
              </a:rPr>
              <a:t>df.loc[</a:t>
            </a:r>
            <a:r>
              <a:rPr lang="en-MY" sz="4500" b="0" i="0">
                <a:solidFill>
                  <a:srgbClr val="FF0000"/>
                </a:solidFill>
                <a:effectLst/>
                <a:latin typeface="Consolas" panose="020B0609020204030204" pitchFamily="49" charset="0"/>
              </a:rPr>
              <a:t>7</a:t>
            </a:r>
            <a:r>
              <a:rPr lang="en-MY" sz="4500" b="0" i="0">
                <a:solidFill>
                  <a:srgbClr val="000000"/>
                </a:solidFill>
                <a:effectLst/>
                <a:latin typeface="Consolas" panose="020B0609020204030204" pitchFamily="49" charset="0"/>
              </a:rPr>
              <a:t>, </a:t>
            </a:r>
            <a:r>
              <a:rPr lang="en-MY" sz="4500" b="0" i="0">
                <a:solidFill>
                  <a:srgbClr val="A52A2A"/>
                </a:solidFill>
                <a:effectLst/>
                <a:latin typeface="Consolas" panose="020B0609020204030204" pitchFamily="49" charset="0"/>
              </a:rPr>
              <a:t>'Duration'</a:t>
            </a:r>
            <a:r>
              <a:rPr lang="en-MY" sz="4500" b="0" i="0">
                <a:solidFill>
                  <a:srgbClr val="000000"/>
                </a:solidFill>
                <a:effectLst/>
                <a:latin typeface="Consolas" panose="020B0609020204030204" pitchFamily="49" charset="0"/>
              </a:rPr>
              <a:t>] = </a:t>
            </a:r>
            <a:r>
              <a:rPr lang="en-MY" sz="4500" b="0" i="0">
                <a:solidFill>
                  <a:srgbClr val="FF0000"/>
                </a:solidFill>
                <a:effectLst/>
                <a:latin typeface="Consolas" panose="020B0609020204030204" pitchFamily="49" charset="0"/>
              </a:rPr>
              <a:t>45</a:t>
            </a:r>
            <a:endParaRPr lang="en-US" sz="6400" dirty="0">
              <a:solidFill>
                <a:srgbClr val="000000"/>
              </a:solidFill>
              <a:latin typeface="Verdana" panose="020B0604030504040204" pitchFamily="34" charset="0"/>
            </a:endParaRPr>
          </a:p>
        </p:txBody>
      </p:sp>
      <p:pic>
        <p:nvPicPr>
          <p:cNvPr id="5" name="Picture 4">
            <a:extLst>
              <a:ext uri="{FF2B5EF4-FFF2-40B4-BE49-F238E27FC236}">
                <a16:creationId xmlns:a16="http://schemas.microsoft.com/office/drawing/2014/main" id="{472DC82C-A669-460F-AF37-E3834C31112B}"/>
              </a:ext>
            </a:extLst>
          </p:cNvPr>
          <p:cNvPicPr>
            <a:picLocks noChangeAspect="1"/>
          </p:cNvPicPr>
          <p:nvPr/>
        </p:nvPicPr>
        <p:blipFill>
          <a:blip r:embed="rId2"/>
          <a:stretch>
            <a:fillRect/>
          </a:stretch>
        </p:blipFill>
        <p:spPr>
          <a:xfrm>
            <a:off x="7324725" y="1914524"/>
            <a:ext cx="4628020" cy="4445635"/>
          </a:xfrm>
          <a:prstGeom prst="rect">
            <a:avLst/>
          </a:prstGeom>
        </p:spPr>
      </p:pic>
    </p:spTree>
    <p:extLst>
      <p:ext uri="{BB962C8B-B14F-4D97-AF65-F5344CB8AC3E}">
        <p14:creationId xmlns:p14="http://schemas.microsoft.com/office/powerpoint/2010/main" val="692313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Panadas – Data Cleaning</a:t>
            </a:r>
          </a:p>
        </p:txBody>
      </p:sp>
      <p:sp>
        <p:nvSpPr>
          <p:cNvPr id="3" name="Content Placeholder 2"/>
          <p:cNvSpPr>
            <a:spLocks noGrp="1"/>
          </p:cNvSpPr>
          <p:nvPr>
            <p:ph idx="1"/>
          </p:nvPr>
        </p:nvSpPr>
        <p:spPr>
          <a:xfrm>
            <a:off x="838199" y="1828799"/>
            <a:ext cx="4790441" cy="4924425"/>
          </a:xfrm>
        </p:spPr>
        <p:txBody>
          <a:bodyPr>
            <a:normAutofit lnSpcReduction="10000"/>
          </a:bodyPr>
          <a:lstStyle/>
          <a:p>
            <a:pPr algn="just"/>
            <a:r>
              <a:rPr lang="en-US" sz="2400" dirty="0">
                <a:solidFill>
                  <a:srgbClr val="0070C0"/>
                </a:solidFill>
                <a:latin typeface="Verdana" panose="020B0604030504040204" pitchFamily="34" charset="0"/>
              </a:rPr>
              <a:t>Correcting the Wrong Data by replacing the value</a:t>
            </a:r>
          </a:p>
          <a:p>
            <a:pPr algn="just"/>
            <a:r>
              <a:rPr lang="en-US" sz="2400" dirty="0">
                <a:solidFill>
                  <a:srgbClr val="000000"/>
                </a:solidFill>
                <a:latin typeface="Verdana" panose="020B0604030504040204" pitchFamily="34" charset="0"/>
              </a:rPr>
              <a:t>For small data sets you might be able to replace the wrong data one by one, but not for big data sets.</a:t>
            </a:r>
          </a:p>
          <a:p>
            <a:pPr algn="just"/>
            <a:endParaRPr lang="en-US" sz="2400" dirty="0">
              <a:solidFill>
                <a:srgbClr val="000000"/>
              </a:solidFill>
              <a:latin typeface="Verdana" panose="020B0604030504040204" pitchFamily="34" charset="0"/>
            </a:endParaRPr>
          </a:p>
          <a:p>
            <a:pPr algn="just"/>
            <a:r>
              <a:rPr lang="en-US" sz="2400" dirty="0">
                <a:solidFill>
                  <a:srgbClr val="000000"/>
                </a:solidFill>
                <a:latin typeface="Verdana" panose="020B0604030504040204" pitchFamily="34" charset="0"/>
              </a:rPr>
              <a:t>To replace wrong data for larger data sets you can create some rules, e.g. set some boundaries for legal values, and replace any values that are outside of the boundaries.</a:t>
            </a:r>
          </a:p>
        </p:txBody>
      </p:sp>
      <p:pic>
        <p:nvPicPr>
          <p:cNvPr id="6" name="Picture 5">
            <a:extLst>
              <a:ext uri="{FF2B5EF4-FFF2-40B4-BE49-F238E27FC236}">
                <a16:creationId xmlns:a16="http://schemas.microsoft.com/office/drawing/2014/main" id="{508F4F77-F24A-4510-AC6E-F198E833DC52}"/>
              </a:ext>
            </a:extLst>
          </p:cNvPr>
          <p:cNvPicPr>
            <a:picLocks noChangeAspect="1"/>
          </p:cNvPicPr>
          <p:nvPr/>
        </p:nvPicPr>
        <p:blipFill>
          <a:blip r:embed="rId2"/>
          <a:stretch>
            <a:fillRect/>
          </a:stretch>
        </p:blipFill>
        <p:spPr>
          <a:xfrm>
            <a:off x="5897244" y="2438398"/>
            <a:ext cx="5747269" cy="3119121"/>
          </a:xfrm>
          <a:prstGeom prst="rect">
            <a:avLst/>
          </a:prstGeom>
        </p:spPr>
      </p:pic>
    </p:spTree>
    <p:extLst>
      <p:ext uri="{BB962C8B-B14F-4D97-AF65-F5344CB8AC3E}">
        <p14:creationId xmlns:p14="http://schemas.microsoft.com/office/powerpoint/2010/main" val="13488482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Panadas – Data Cleaning</a:t>
            </a:r>
          </a:p>
        </p:txBody>
      </p:sp>
      <p:sp>
        <p:nvSpPr>
          <p:cNvPr id="3" name="Content Placeholder 2"/>
          <p:cNvSpPr>
            <a:spLocks noGrp="1"/>
          </p:cNvSpPr>
          <p:nvPr>
            <p:ph idx="1"/>
          </p:nvPr>
        </p:nvSpPr>
        <p:spPr>
          <a:xfrm>
            <a:off x="838199" y="1828799"/>
            <a:ext cx="4790441" cy="4924425"/>
          </a:xfrm>
        </p:spPr>
        <p:txBody>
          <a:bodyPr>
            <a:normAutofit/>
          </a:bodyPr>
          <a:lstStyle/>
          <a:p>
            <a:pPr algn="just"/>
            <a:r>
              <a:rPr lang="en-US" sz="2400" dirty="0">
                <a:solidFill>
                  <a:srgbClr val="0070C0"/>
                </a:solidFill>
                <a:latin typeface="Verdana" panose="020B0604030504040204" pitchFamily="34" charset="0"/>
              </a:rPr>
              <a:t>Correcting the Wrong Data by removing the rows</a:t>
            </a:r>
          </a:p>
          <a:p>
            <a:pPr algn="just"/>
            <a:r>
              <a:rPr lang="en-US" sz="2400" dirty="0">
                <a:solidFill>
                  <a:srgbClr val="000000"/>
                </a:solidFill>
                <a:latin typeface="Verdana" panose="020B0604030504040204" pitchFamily="34" charset="0"/>
              </a:rPr>
              <a:t>Another way of handling wrong data is to remove the rows that contains wrong data.</a:t>
            </a:r>
          </a:p>
          <a:p>
            <a:pPr algn="just"/>
            <a:endParaRPr lang="en-US" sz="2400" dirty="0">
              <a:solidFill>
                <a:srgbClr val="000000"/>
              </a:solidFill>
              <a:latin typeface="Verdana" panose="020B0604030504040204" pitchFamily="34" charset="0"/>
            </a:endParaRPr>
          </a:p>
          <a:p>
            <a:pPr algn="just"/>
            <a:r>
              <a:rPr lang="en-US" sz="2400" dirty="0">
                <a:solidFill>
                  <a:srgbClr val="000000"/>
                </a:solidFill>
                <a:latin typeface="Verdana" panose="020B0604030504040204" pitchFamily="34" charset="0"/>
              </a:rPr>
              <a:t>This way you do not have to find out what to replace them with, and there is a good chance you do not need them to do your analyses.</a:t>
            </a:r>
          </a:p>
        </p:txBody>
      </p:sp>
      <p:pic>
        <p:nvPicPr>
          <p:cNvPr id="5" name="Picture 4">
            <a:extLst>
              <a:ext uri="{FF2B5EF4-FFF2-40B4-BE49-F238E27FC236}">
                <a16:creationId xmlns:a16="http://schemas.microsoft.com/office/drawing/2014/main" id="{191F6352-7FD6-4F35-9705-78D108255E6D}"/>
              </a:ext>
            </a:extLst>
          </p:cNvPr>
          <p:cNvPicPr>
            <a:picLocks noChangeAspect="1"/>
          </p:cNvPicPr>
          <p:nvPr/>
        </p:nvPicPr>
        <p:blipFill>
          <a:blip r:embed="rId2"/>
          <a:stretch>
            <a:fillRect/>
          </a:stretch>
        </p:blipFill>
        <p:spPr>
          <a:xfrm>
            <a:off x="5841047" y="2568574"/>
            <a:ext cx="6166775" cy="2704465"/>
          </a:xfrm>
          <a:prstGeom prst="rect">
            <a:avLst/>
          </a:prstGeom>
        </p:spPr>
      </p:pic>
    </p:spTree>
    <p:extLst>
      <p:ext uri="{BB962C8B-B14F-4D97-AF65-F5344CB8AC3E}">
        <p14:creationId xmlns:p14="http://schemas.microsoft.com/office/powerpoint/2010/main" val="3099423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Panadas – Data Cleaning</a:t>
            </a:r>
          </a:p>
        </p:txBody>
      </p:sp>
      <p:sp>
        <p:nvSpPr>
          <p:cNvPr id="3" name="Content Placeholder 2"/>
          <p:cNvSpPr>
            <a:spLocks noGrp="1"/>
          </p:cNvSpPr>
          <p:nvPr>
            <p:ph idx="1"/>
          </p:nvPr>
        </p:nvSpPr>
        <p:spPr>
          <a:xfrm>
            <a:off x="838199" y="1828799"/>
            <a:ext cx="3683001" cy="4924425"/>
          </a:xfrm>
        </p:spPr>
        <p:txBody>
          <a:bodyPr>
            <a:normAutofit fontScale="92500" lnSpcReduction="10000"/>
          </a:bodyPr>
          <a:lstStyle/>
          <a:p>
            <a:pPr algn="just"/>
            <a:r>
              <a:rPr lang="en-US" sz="2400" dirty="0">
                <a:solidFill>
                  <a:srgbClr val="0070C0"/>
                </a:solidFill>
                <a:latin typeface="Verdana" panose="020B0604030504040204" pitchFamily="34" charset="0"/>
              </a:rPr>
              <a:t>Removing Duplicate rows</a:t>
            </a:r>
          </a:p>
          <a:p>
            <a:pPr algn="just"/>
            <a:r>
              <a:rPr lang="en-US" sz="2400" dirty="0">
                <a:solidFill>
                  <a:srgbClr val="000000"/>
                </a:solidFill>
                <a:latin typeface="Verdana" panose="020B0604030504040204" pitchFamily="34" charset="0"/>
              </a:rPr>
              <a:t>Duplicate rows are rows that have been registered more than one time.</a:t>
            </a:r>
          </a:p>
          <a:p>
            <a:pPr algn="just"/>
            <a:r>
              <a:rPr lang="en-US" sz="2400" dirty="0">
                <a:solidFill>
                  <a:srgbClr val="000000"/>
                </a:solidFill>
                <a:latin typeface="Verdana" panose="020B0604030504040204" pitchFamily="34" charset="0"/>
              </a:rPr>
              <a:t>For instance, see row 11, and 12.</a:t>
            </a:r>
          </a:p>
          <a:p>
            <a:pPr algn="just"/>
            <a:r>
              <a:rPr lang="en-US" sz="2400" dirty="0">
                <a:solidFill>
                  <a:srgbClr val="000000"/>
                </a:solidFill>
                <a:latin typeface="Verdana" panose="020B0604030504040204" pitchFamily="34" charset="0"/>
              </a:rPr>
              <a:t>To discover duplicates, we can use the </a:t>
            </a:r>
            <a:r>
              <a:rPr lang="en-US" sz="2400" i="1" dirty="0">
                <a:solidFill>
                  <a:srgbClr val="FF0000"/>
                </a:solidFill>
                <a:latin typeface="Verdana" panose="020B0604030504040204" pitchFamily="34" charset="0"/>
              </a:rPr>
              <a:t>duplicated()</a:t>
            </a:r>
            <a:r>
              <a:rPr lang="en-US" sz="2400" dirty="0">
                <a:solidFill>
                  <a:srgbClr val="000000"/>
                </a:solidFill>
                <a:latin typeface="Verdana" panose="020B0604030504040204" pitchFamily="34" charset="0"/>
              </a:rPr>
              <a:t> method.</a:t>
            </a:r>
          </a:p>
          <a:p>
            <a:pPr algn="just"/>
            <a:r>
              <a:rPr lang="en-US" sz="2400" dirty="0">
                <a:solidFill>
                  <a:srgbClr val="000000"/>
                </a:solidFill>
                <a:latin typeface="Verdana" panose="020B0604030504040204" pitchFamily="34" charset="0"/>
              </a:rPr>
              <a:t>The </a:t>
            </a:r>
            <a:r>
              <a:rPr lang="en-US" sz="2400" i="1" dirty="0">
                <a:solidFill>
                  <a:srgbClr val="FF0000"/>
                </a:solidFill>
                <a:latin typeface="Verdana" panose="020B0604030504040204" pitchFamily="34" charset="0"/>
              </a:rPr>
              <a:t>duplicated()</a:t>
            </a:r>
            <a:r>
              <a:rPr lang="en-US" sz="2400" dirty="0">
                <a:solidFill>
                  <a:srgbClr val="000000"/>
                </a:solidFill>
                <a:latin typeface="Verdana" panose="020B0604030504040204" pitchFamily="34" charset="0"/>
              </a:rPr>
              <a:t> method returns a Boolean values for each row:</a:t>
            </a:r>
          </a:p>
          <a:p>
            <a:pPr algn="just"/>
            <a:endParaRPr lang="en-US" sz="2400" dirty="0">
              <a:solidFill>
                <a:srgbClr val="000000"/>
              </a:solidFill>
              <a:latin typeface="Verdana" panose="020B0604030504040204" pitchFamily="34" charset="0"/>
            </a:endParaRPr>
          </a:p>
        </p:txBody>
      </p:sp>
      <p:pic>
        <p:nvPicPr>
          <p:cNvPr id="6" name="Picture 5">
            <a:extLst>
              <a:ext uri="{FF2B5EF4-FFF2-40B4-BE49-F238E27FC236}">
                <a16:creationId xmlns:a16="http://schemas.microsoft.com/office/drawing/2014/main" id="{94E0C240-2FC1-4C5C-A5BF-1EEC9C6FC6E1}"/>
              </a:ext>
            </a:extLst>
          </p:cNvPr>
          <p:cNvPicPr>
            <a:picLocks noChangeAspect="1"/>
          </p:cNvPicPr>
          <p:nvPr/>
        </p:nvPicPr>
        <p:blipFill>
          <a:blip r:embed="rId2"/>
          <a:stretch>
            <a:fillRect/>
          </a:stretch>
        </p:blipFill>
        <p:spPr>
          <a:xfrm>
            <a:off x="8174182" y="0"/>
            <a:ext cx="3179618" cy="5105400"/>
          </a:xfrm>
          <a:prstGeom prst="rect">
            <a:avLst/>
          </a:prstGeom>
        </p:spPr>
      </p:pic>
      <p:pic>
        <p:nvPicPr>
          <p:cNvPr id="7" name="Picture 6">
            <a:extLst>
              <a:ext uri="{FF2B5EF4-FFF2-40B4-BE49-F238E27FC236}">
                <a16:creationId xmlns:a16="http://schemas.microsoft.com/office/drawing/2014/main" id="{B881861E-F814-405C-BC5E-652DCBD30DF8}"/>
              </a:ext>
            </a:extLst>
          </p:cNvPr>
          <p:cNvPicPr>
            <a:picLocks noChangeAspect="1"/>
          </p:cNvPicPr>
          <p:nvPr/>
        </p:nvPicPr>
        <p:blipFill>
          <a:blip r:embed="rId3"/>
          <a:stretch>
            <a:fillRect/>
          </a:stretch>
        </p:blipFill>
        <p:spPr>
          <a:xfrm>
            <a:off x="6819582" y="5197475"/>
            <a:ext cx="5286375" cy="1295400"/>
          </a:xfrm>
          <a:prstGeom prst="rect">
            <a:avLst/>
          </a:prstGeom>
        </p:spPr>
      </p:pic>
      <p:pic>
        <p:nvPicPr>
          <p:cNvPr id="9" name="Picture 8">
            <a:extLst>
              <a:ext uri="{FF2B5EF4-FFF2-40B4-BE49-F238E27FC236}">
                <a16:creationId xmlns:a16="http://schemas.microsoft.com/office/drawing/2014/main" id="{95723C27-2675-4F84-BAA6-303603D94D13}"/>
              </a:ext>
            </a:extLst>
          </p:cNvPr>
          <p:cNvPicPr>
            <a:picLocks noChangeAspect="1"/>
          </p:cNvPicPr>
          <p:nvPr/>
        </p:nvPicPr>
        <p:blipFill>
          <a:blip r:embed="rId4"/>
          <a:stretch>
            <a:fillRect/>
          </a:stretch>
        </p:blipFill>
        <p:spPr>
          <a:xfrm>
            <a:off x="5052432" y="1906906"/>
            <a:ext cx="1502037" cy="4540249"/>
          </a:xfrm>
          <a:prstGeom prst="rect">
            <a:avLst/>
          </a:prstGeom>
        </p:spPr>
      </p:pic>
    </p:spTree>
    <p:extLst>
      <p:ext uri="{BB962C8B-B14F-4D97-AF65-F5344CB8AC3E}">
        <p14:creationId xmlns:p14="http://schemas.microsoft.com/office/powerpoint/2010/main" val="29592196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Panadas – Data Cleaning</a:t>
            </a:r>
          </a:p>
        </p:txBody>
      </p:sp>
      <p:sp>
        <p:nvSpPr>
          <p:cNvPr id="3" name="Content Placeholder 2"/>
          <p:cNvSpPr>
            <a:spLocks noGrp="1"/>
          </p:cNvSpPr>
          <p:nvPr>
            <p:ph idx="1"/>
          </p:nvPr>
        </p:nvSpPr>
        <p:spPr>
          <a:xfrm>
            <a:off x="838199" y="1828799"/>
            <a:ext cx="5257801" cy="4924425"/>
          </a:xfrm>
        </p:spPr>
        <p:txBody>
          <a:bodyPr>
            <a:normAutofit/>
          </a:bodyPr>
          <a:lstStyle/>
          <a:p>
            <a:pPr algn="just"/>
            <a:r>
              <a:rPr lang="en-US" sz="2400" dirty="0">
                <a:solidFill>
                  <a:srgbClr val="0070C0"/>
                </a:solidFill>
                <a:latin typeface="Verdana" panose="020B0604030504040204" pitchFamily="34" charset="0"/>
              </a:rPr>
              <a:t>Removing Duplicate rows</a:t>
            </a:r>
          </a:p>
          <a:p>
            <a:pPr algn="just"/>
            <a:r>
              <a:rPr lang="en-US" sz="2400" dirty="0">
                <a:solidFill>
                  <a:srgbClr val="000000"/>
                </a:solidFill>
                <a:latin typeface="Verdana" panose="020B0604030504040204" pitchFamily="34" charset="0"/>
              </a:rPr>
              <a:t>To remove duplicates, use the </a:t>
            </a:r>
            <a:r>
              <a:rPr lang="en-US" sz="2400" i="1" dirty="0" err="1">
                <a:solidFill>
                  <a:srgbClr val="FF0000"/>
                </a:solidFill>
                <a:latin typeface="Verdana" panose="020B0604030504040204" pitchFamily="34" charset="0"/>
              </a:rPr>
              <a:t>drop_duplicates</a:t>
            </a:r>
            <a:r>
              <a:rPr lang="en-US" sz="2400" i="1" dirty="0">
                <a:solidFill>
                  <a:srgbClr val="FF0000"/>
                </a:solidFill>
                <a:latin typeface="Verdana" panose="020B0604030504040204" pitchFamily="34" charset="0"/>
              </a:rPr>
              <a:t>() </a:t>
            </a:r>
            <a:r>
              <a:rPr lang="en-US" sz="2400" dirty="0">
                <a:solidFill>
                  <a:srgbClr val="000000"/>
                </a:solidFill>
                <a:latin typeface="Verdana" panose="020B0604030504040204" pitchFamily="34" charset="0"/>
              </a:rPr>
              <a:t>method.</a:t>
            </a:r>
          </a:p>
          <a:p>
            <a:pPr algn="just"/>
            <a:endParaRPr lang="en-US" sz="2400" dirty="0">
              <a:solidFill>
                <a:srgbClr val="000000"/>
              </a:solidFill>
              <a:latin typeface="Verdana" panose="020B0604030504040204" pitchFamily="34" charset="0"/>
            </a:endParaRPr>
          </a:p>
          <a:p>
            <a:pPr algn="just"/>
            <a:r>
              <a:rPr lang="en-US" sz="2400" dirty="0">
                <a:solidFill>
                  <a:srgbClr val="000000"/>
                </a:solidFill>
                <a:latin typeface="Verdana" panose="020B0604030504040204" pitchFamily="34" charset="0"/>
              </a:rPr>
              <a:t>Remember: The </a:t>
            </a:r>
            <a:r>
              <a:rPr lang="en-US" sz="2400" i="1" dirty="0">
                <a:solidFill>
                  <a:srgbClr val="FF0000"/>
                </a:solidFill>
                <a:latin typeface="Verdana" panose="020B0604030504040204" pitchFamily="34" charset="0"/>
              </a:rPr>
              <a:t>(</a:t>
            </a:r>
            <a:r>
              <a:rPr lang="en-US" sz="2400" i="1" dirty="0" err="1">
                <a:solidFill>
                  <a:srgbClr val="FF0000"/>
                </a:solidFill>
                <a:latin typeface="Verdana" panose="020B0604030504040204" pitchFamily="34" charset="0"/>
              </a:rPr>
              <a:t>inplace</a:t>
            </a:r>
            <a:r>
              <a:rPr lang="en-US" sz="2400" i="1" dirty="0">
                <a:solidFill>
                  <a:srgbClr val="FF0000"/>
                </a:solidFill>
                <a:latin typeface="Verdana" panose="020B0604030504040204" pitchFamily="34" charset="0"/>
              </a:rPr>
              <a:t> = True)</a:t>
            </a:r>
            <a:r>
              <a:rPr lang="en-US" sz="2400" dirty="0">
                <a:solidFill>
                  <a:srgbClr val="000000"/>
                </a:solidFill>
                <a:latin typeface="Verdana" panose="020B0604030504040204" pitchFamily="34" charset="0"/>
              </a:rPr>
              <a:t> will make sure that the method does NOT return a new DataFrame, but it will remove all duplicates from the original DataFrame.</a:t>
            </a:r>
          </a:p>
        </p:txBody>
      </p:sp>
      <p:pic>
        <p:nvPicPr>
          <p:cNvPr id="5" name="Picture 4">
            <a:extLst>
              <a:ext uri="{FF2B5EF4-FFF2-40B4-BE49-F238E27FC236}">
                <a16:creationId xmlns:a16="http://schemas.microsoft.com/office/drawing/2014/main" id="{5BDF6DD9-C885-4A93-9911-D6BCBF3E982B}"/>
              </a:ext>
            </a:extLst>
          </p:cNvPr>
          <p:cNvPicPr>
            <a:picLocks noChangeAspect="1"/>
          </p:cNvPicPr>
          <p:nvPr/>
        </p:nvPicPr>
        <p:blipFill>
          <a:blip r:embed="rId2"/>
          <a:stretch>
            <a:fillRect/>
          </a:stretch>
        </p:blipFill>
        <p:spPr>
          <a:xfrm>
            <a:off x="6552245" y="1690688"/>
            <a:ext cx="3882075" cy="5147556"/>
          </a:xfrm>
          <a:prstGeom prst="rect">
            <a:avLst/>
          </a:prstGeom>
        </p:spPr>
      </p:pic>
    </p:spTree>
    <p:extLst>
      <p:ext uri="{BB962C8B-B14F-4D97-AF65-F5344CB8AC3E}">
        <p14:creationId xmlns:p14="http://schemas.microsoft.com/office/powerpoint/2010/main" val="2107076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 name="Title 1">
            <a:extLst>
              <a:ext uri="{FF2B5EF4-FFF2-40B4-BE49-F238E27FC236}">
                <a16:creationId xmlns:a16="http://schemas.microsoft.com/office/drawing/2014/main" id="{B2A2FCCD-96DE-4A91-B9DF-D569FF151AD2}"/>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dirty="0">
                <a:solidFill>
                  <a:schemeClr val="bg1"/>
                </a:solidFill>
                <a:latin typeface="+mj-lt"/>
                <a:ea typeface="+mj-ea"/>
                <a:cs typeface="+mj-cs"/>
              </a:rPr>
              <a:t>Integers</a:t>
            </a:r>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endParaRPr>
          </a:p>
        </p:txBody>
      </p:sp>
      <p:sp>
        <p:nvSpPr>
          <p:cNvPr id="12" name="Freeform: Shape 11">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endParaRPr>
          </a:p>
        </p:txBody>
      </p:sp>
      <p:pic>
        <p:nvPicPr>
          <p:cNvPr id="3" name="Picture 2">
            <a:extLst>
              <a:ext uri="{FF2B5EF4-FFF2-40B4-BE49-F238E27FC236}">
                <a16:creationId xmlns:a16="http://schemas.microsoft.com/office/drawing/2014/main" id="{72AC3141-BC71-4B5A-91FC-B5333C416609}"/>
              </a:ext>
            </a:extLst>
          </p:cNvPr>
          <p:cNvPicPr>
            <a:picLocks noChangeAspect="1"/>
          </p:cNvPicPr>
          <p:nvPr/>
        </p:nvPicPr>
        <p:blipFill>
          <a:blip r:embed="rId2"/>
          <a:stretch>
            <a:fillRect/>
          </a:stretch>
        </p:blipFill>
        <p:spPr>
          <a:xfrm>
            <a:off x="419382" y="659970"/>
            <a:ext cx="4047843" cy="4169888"/>
          </a:xfrm>
          <a:prstGeom prst="rect">
            <a:avLst/>
          </a:prstGeom>
        </p:spPr>
      </p:pic>
    </p:spTree>
    <p:extLst>
      <p:ext uri="{BB962C8B-B14F-4D97-AF65-F5344CB8AC3E}">
        <p14:creationId xmlns:p14="http://schemas.microsoft.com/office/powerpoint/2010/main" val="34963638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Panadas – Data Correlation</a:t>
            </a:r>
          </a:p>
        </p:txBody>
      </p:sp>
      <p:sp>
        <p:nvSpPr>
          <p:cNvPr id="3" name="Content Placeholder 2"/>
          <p:cNvSpPr>
            <a:spLocks noGrp="1"/>
          </p:cNvSpPr>
          <p:nvPr>
            <p:ph idx="1"/>
          </p:nvPr>
        </p:nvSpPr>
        <p:spPr>
          <a:xfrm>
            <a:off x="838199" y="1828799"/>
            <a:ext cx="4191001" cy="4924425"/>
          </a:xfrm>
        </p:spPr>
        <p:txBody>
          <a:bodyPr>
            <a:normAutofit fontScale="85000" lnSpcReduction="10000"/>
          </a:bodyPr>
          <a:lstStyle/>
          <a:p>
            <a:pPr algn="just"/>
            <a:r>
              <a:rPr lang="en-US" sz="2400" dirty="0">
                <a:solidFill>
                  <a:srgbClr val="0070C0"/>
                </a:solidFill>
                <a:latin typeface="Verdana" panose="020B0604030504040204" pitchFamily="34" charset="0"/>
              </a:rPr>
              <a:t>Finding Relationships</a:t>
            </a:r>
          </a:p>
          <a:p>
            <a:pPr algn="just"/>
            <a:r>
              <a:rPr lang="en-US" sz="2400" dirty="0">
                <a:solidFill>
                  <a:srgbClr val="000000"/>
                </a:solidFill>
                <a:latin typeface="Verdana" panose="020B0604030504040204" pitchFamily="34" charset="0"/>
              </a:rPr>
              <a:t>A great aspect of the Pandas module is the </a:t>
            </a:r>
            <a:r>
              <a:rPr lang="en-US" sz="2400" i="1" dirty="0" err="1">
                <a:solidFill>
                  <a:srgbClr val="FF0000"/>
                </a:solidFill>
                <a:latin typeface="Verdana" panose="020B0604030504040204" pitchFamily="34" charset="0"/>
              </a:rPr>
              <a:t>corr</a:t>
            </a:r>
            <a:r>
              <a:rPr lang="en-US" sz="2400" i="1" dirty="0">
                <a:solidFill>
                  <a:srgbClr val="FF0000"/>
                </a:solidFill>
                <a:latin typeface="Verdana" panose="020B0604030504040204" pitchFamily="34" charset="0"/>
              </a:rPr>
              <a:t>()</a:t>
            </a:r>
            <a:r>
              <a:rPr lang="en-US" sz="2400" dirty="0">
                <a:solidFill>
                  <a:srgbClr val="000000"/>
                </a:solidFill>
                <a:latin typeface="Verdana" panose="020B0604030504040204" pitchFamily="34" charset="0"/>
              </a:rPr>
              <a:t> method.</a:t>
            </a:r>
          </a:p>
          <a:p>
            <a:pPr algn="just"/>
            <a:endParaRPr lang="en-US" sz="2400" dirty="0">
              <a:solidFill>
                <a:srgbClr val="000000"/>
              </a:solidFill>
              <a:latin typeface="Verdana" panose="020B0604030504040204" pitchFamily="34" charset="0"/>
            </a:endParaRPr>
          </a:p>
          <a:p>
            <a:pPr algn="just"/>
            <a:r>
              <a:rPr lang="en-US" sz="2400" dirty="0">
                <a:solidFill>
                  <a:srgbClr val="000000"/>
                </a:solidFill>
                <a:latin typeface="Verdana" panose="020B0604030504040204" pitchFamily="34" charset="0"/>
              </a:rPr>
              <a:t>The </a:t>
            </a:r>
            <a:r>
              <a:rPr lang="en-US" sz="2400" i="1" dirty="0" err="1">
                <a:solidFill>
                  <a:srgbClr val="FF0000"/>
                </a:solidFill>
                <a:latin typeface="Verdana" panose="020B0604030504040204" pitchFamily="34" charset="0"/>
              </a:rPr>
              <a:t>corr</a:t>
            </a:r>
            <a:r>
              <a:rPr lang="en-US" sz="2400" i="1" dirty="0">
                <a:solidFill>
                  <a:srgbClr val="FF0000"/>
                </a:solidFill>
                <a:latin typeface="Verdana" panose="020B0604030504040204" pitchFamily="34" charset="0"/>
              </a:rPr>
              <a:t>() </a:t>
            </a:r>
            <a:r>
              <a:rPr lang="en-US" sz="2400" dirty="0">
                <a:solidFill>
                  <a:srgbClr val="000000"/>
                </a:solidFill>
                <a:latin typeface="Verdana" panose="020B0604030504040204" pitchFamily="34" charset="0"/>
              </a:rPr>
              <a:t>method calculates the relationship between each column in your data set.</a:t>
            </a:r>
          </a:p>
          <a:p>
            <a:pPr algn="just"/>
            <a:endParaRPr lang="en-US" sz="2400" dirty="0">
              <a:solidFill>
                <a:srgbClr val="000000"/>
              </a:solidFill>
              <a:latin typeface="Verdana" panose="020B0604030504040204" pitchFamily="34" charset="0"/>
            </a:endParaRPr>
          </a:p>
          <a:p>
            <a:pPr algn="just"/>
            <a:r>
              <a:rPr lang="en-US" sz="2400" dirty="0">
                <a:solidFill>
                  <a:srgbClr val="000000"/>
                </a:solidFill>
                <a:latin typeface="Verdana" panose="020B0604030504040204" pitchFamily="34" charset="0"/>
              </a:rPr>
              <a:t>The examples in this page uses a CSV file called: </a:t>
            </a:r>
            <a:r>
              <a:rPr lang="en-US" sz="2400" dirty="0">
                <a:solidFill>
                  <a:srgbClr val="FF0000"/>
                </a:solidFill>
                <a:latin typeface="Verdana" panose="020B0604030504040204" pitchFamily="34" charset="0"/>
              </a:rPr>
              <a:t>'data.csv’</a:t>
            </a:r>
            <a:r>
              <a:rPr lang="en-US" sz="2400" dirty="0">
                <a:solidFill>
                  <a:srgbClr val="000000"/>
                </a:solidFill>
                <a:latin typeface="Verdana" panose="020B0604030504040204" pitchFamily="34" charset="0"/>
              </a:rPr>
              <a:t>.</a:t>
            </a:r>
          </a:p>
          <a:p>
            <a:pPr algn="just"/>
            <a:endParaRPr lang="en-US" sz="2400" dirty="0">
              <a:solidFill>
                <a:srgbClr val="000000"/>
              </a:solidFill>
              <a:latin typeface="Verdana" panose="020B0604030504040204" pitchFamily="34" charset="0"/>
            </a:endParaRPr>
          </a:p>
          <a:p>
            <a:pPr algn="just"/>
            <a:r>
              <a:rPr lang="en-US" sz="2400" dirty="0">
                <a:solidFill>
                  <a:srgbClr val="000000"/>
                </a:solidFill>
                <a:latin typeface="Verdana" panose="020B0604030504040204" pitchFamily="34" charset="0"/>
              </a:rPr>
              <a:t>Note: The </a:t>
            </a:r>
            <a:r>
              <a:rPr lang="en-US" sz="2400" i="1" dirty="0" err="1">
                <a:solidFill>
                  <a:srgbClr val="FF0000"/>
                </a:solidFill>
                <a:latin typeface="Verdana" panose="020B0604030504040204" pitchFamily="34" charset="0"/>
              </a:rPr>
              <a:t>corr</a:t>
            </a:r>
            <a:r>
              <a:rPr lang="en-US" sz="2400" i="1" dirty="0">
                <a:solidFill>
                  <a:srgbClr val="FF0000"/>
                </a:solidFill>
                <a:latin typeface="Verdana" panose="020B0604030504040204" pitchFamily="34" charset="0"/>
              </a:rPr>
              <a:t>() </a:t>
            </a:r>
            <a:r>
              <a:rPr lang="en-US" sz="2400" dirty="0">
                <a:solidFill>
                  <a:srgbClr val="000000"/>
                </a:solidFill>
                <a:latin typeface="Verdana" panose="020B0604030504040204" pitchFamily="34" charset="0"/>
              </a:rPr>
              <a:t>method ignores "not numeric" columns.</a:t>
            </a:r>
          </a:p>
        </p:txBody>
      </p:sp>
      <p:pic>
        <p:nvPicPr>
          <p:cNvPr id="6" name="Picture 5">
            <a:extLst>
              <a:ext uri="{FF2B5EF4-FFF2-40B4-BE49-F238E27FC236}">
                <a16:creationId xmlns:a16="http://schemas.microsoft.com/office/drawing/2014/main" id="{59F08B40-F384-4357-84AA-93B3030A43CF}"/>
              </a:ext>
            </a:extLst>
          </p:cNvPr>
          <p:cNvPicPr>
            <a:picLocks noChangeAspect="1"/>
          </p:cNvPicPr>
          <p:nvPr/>
        </p:nvPicPr>
        <p:blipFill>
          <a:blip r:embed="rId2"/>
          <a:stretch>
            <a:fillRect/>
          </a:stretch>
        </p:blipFill>
        <p:spPr>
          <a:xfrm>
            <a:off x="5493702" y="2118677"/>
            <a:ext cx="6415381" cy="3296603"/>
          </a:xfrm>
          <a:prstGeom prst="rect">
            <a:avLst/>
          </a:prstGeom>
        </p:spPr>
      </p:pic>
    </p:spTree>
    <p:extLst>
      <p:ext uri="{BB962C8B-B14F-4D97-AF65-F5344CB8AC3E}">
        <p14:creationId xmlns:p14="http://schemas.microsoft.com/office/powerpoint/2010/main" val="22959119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Panadas – Data Correlation</a:t>
            </a:r>
          </a:p>
        </p:txBody>
      </p:sp>
      <p:pic>
        <p:nvPicPr>
          <p:cNvPr id="6" name="Picture 5">
            <a:extLst>
              <a:ext uri="{FF2B5EF4-FFF2-40B4-BE49-F238E27FC236}">
                <a16:creationId xmlns:a16="http://schemas.microsoft.com/office/drawing/2014/main" id="{59F08B40-F384-4357-84AA-93B3030A43CF}"/>
              </a:ext>
            </a:extLst>
          </p:cNvPr>
          <p:cNvPicPr>
            <a:picLocks noChangeAspect="1"/>
          </p:cNvPicPr>
          <p:nvPr/>
        </p:nvPicPr>
        <p:blipFill rotWithShape="1">
          <a:blip r:embed="rId2"/>
          <a:srcRect t="41547"/>
          <a:stretch/>
        </p:blipFill>
        <p:spPr>
          <a:xfrm>
            <a:off x="3520440" y="1818640"/>
            <a:ext cx="5969000" cy="1792885"/>
          </a:xfrm>
          <a:prstGeom prst="rect">
            <a:avLst/>
          </a:prstGeom>
        </p:spPr>
      </p:pic>
      <p:pic>
        <p:nvPicPr>
          <p:cNvPr id="8" name="Picture 7">
            <a:extLst>
              <a:ext uri="{FF2B5EF4-FFF2-40B4-BE49-F238E27FC236}">
                <a16:creationId xmlns:a16="http://schemas.microsoft.com/office/drawing/2014/main" id="{A93C17F1-988E-41EE-AB89-0B46458198FE}"/>
              </a:ext>
            </a:extLst>
          </p:cNvPr>
          <p:cNvPicPr>
            <a:picLocks noChangeAspect="1"/>
          </p:cNvPicPr>
          <p:nvPr/>
        </p:nvPicPr>
        <p:blipFill>
          <a:blip r:embed="rId3"/>
          <a:stretch>
            <a:fillRect/>
          </a:stretch>
        </p:blipFill>
        <p:spPr>
          <a:xfrm>
            <a:off x="0" y="3607529"/>
            <a:ext cx="12192000" cy="2885346"/>
          </a:xfrm>
          <a:prstGeom prst="rect">
            <a:avLst/>
          </a:prstGeom>
        </p:spPr>
      </p:pic>
    </p:spTree>
    <p:extLst>
      <p:ext uri="{BB962C8B-B14F-4D97-AF65-F5344CB8AC3E}">
        <p14:creationId xmlns:p14="http://schemas.microsoft.com/office/powerpoint/2010/main" val="31723611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Panadas – Data Correlation</a:t>
            </a:r>
          </a:p>
        </p:txBody>
      </p:sp>
      <p:pic>
        <p:nvPicPr>
          <p:cNvPr id="4" name="Picture 3">
            <a:extLst>
              <a:ext uri="{FF2B5EF4-FFF2-40B4-BE49-F238E27FC236}">
                <a16:creationId xmlns:a16="http://schemas.microsoft.com/office/drawing/2014/main" id="{23BAEF38-5A1D-42CA-BDFC-2A0BE0E4BB0A}"/>
              </a:ext>
            </a:extLst>
          </p:cNvPr>
          <p:cNvPicPr>
            <a:picLocks noChangeAspect="1"/>
          </p:cNvPicPr>
          <p:nvPr/>
        </p:nvPicPr>
        <p:blipFill>
          <a:blip r:embed="rId2"/>
          <a:stretch>
            <a:fillRect/>
          </a:stretch>
        </p:blipFill>
        <p:spPr>
          <a:xfrm>
            <a:off x="457200" y="1969764"/>
            <a:ext cx="11125200" cy="3831252"/>
          </a:xfrm>
          <a:prstGeom prst="rect">
            <a:avLst/>
          </a:prstGeom>
        </p:spPr>
      </p:pic>
    </p:spTree>
    <p:extLst>
      <p:ext uri="{BB962C8B-B14F-4D97-AF65-F5344CB8AC3E}">
        <p14:creationId xmlns:p14="http://schemas.microsoft.com/office/powerpoint/2010/main" val="5674961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1209" y="1702888"/>
            <a:ext cx="3744695" cy="3716837"/>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Panadas – Selecting Data: Selecting specific columns</a:t>
            </a:r>
          </a:p>
        </p:txBody>
      </p:sp>
      <p:pic>
        <p:nvPicPr>
          <p:cNvPr id="5" name="Picture 4">
            <a:extLst>
              <a:ext uri="{FF2B5EF4-FFF2-40B4-BE49-F238E27FC236}">
                <a16:creationId xmlns:a16="http://schemas.microsoft.com/office/drawing/2014/main" id="{E063F8C8-782E-41AA-88F9-5FC0BC5C9A53}"/>
              </a:ext>
            </a:extLst>
          </p:cNvPr>
          <p:cNvPicPr>
            <a:picLocks noChangeAspect="1"/>
          </p:cNvPicPr>
          <p:nvPr/>
        </p:nvPicPr>
        <p:blipFill>
          <a:blip r:embed="rId2"/>
          <a:stretch>
            <a:fillRect/>
          </a:stretch>
        </p:blipFill>
        <p:spPr>
          <a:xfrm>
            <a:off x="4384775" y="206731"/>
            <a:ext cx="4495065" cy="6444538"/>
          </a:xfrm>
          <a:prstGeom prst="rect">
            <a:avLst/>
          </a:prstGeom>
        </p:spPr>
      </p:pic>
    </p:spTree>
    <p:extLst>
      <p:ext uri="{BB962C8B-B14F-4D97-AF65-F5344CB8AC3E}">
        <p14:creationId xmlns:p14="http://schemas.microsoft.com/office/powerpoint/2010/main" val="14216710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sz="4400" kern="1200" dirty="0">
                <a:solidFill>
                  <a:srgbClr val="FFFFFF"/>
                </a:solidFill>
                <a:latin typeface="+mj-lt"/>
                <a:ea typeface="+mj-ea"/>
                <a:cs typeface="+mj-cs"/>
              </a:rPr>
              <a:t>Panadas – Selecting Data: Selecting specific columns</a:t>
            </a:r>
            <a:endParaRPr lang="en-US" dirty="0">
              <a:solidFill>
                <a:schemeClr val="bg1"/>
              </a:solidFill>
            </a:endParaRPr>
          </a:p>
        </p:txBody>
      </p:sp>
      <p:sp>
        <p:nvSpPr>
          <p:cNvPr id="3" name="Content Placeholder 2"/>
          <p:cNvSpPr>
            <a:spLocks noGrp="1"/>
          </p:cNvSpPr>
          <p:nvPr>
            <p:ph idx="1"/>
          </p:nvPr>
        </p:nvSpPr>
        <p:spPr>
          <a:xfrm>
            <a:off x="838199" y="1828799"/>
            <a:ext cx="4191001" cy="4924425"/>
          </a:xfrm>
        </p:spPr>
        <p:txBody>
          <a:bodyPr>
            <a:normAutofit/>
          </a:bodyPr>
          <a:lstStyle/>
          <a:p>
            <a:pPr algn="just"/>
            <a:r>
              <a:rPr lang="en-US" sz="2400" dirty="0">
                <a:solidFill>
                  <a:srgbClr val="000000"/>
                </a:solidFill>
                <a:latin typeface="Verdana" panose="020B0604030504040204" pitchFamily="34" charset="0"/>
              </a:rPr>
              <a:t>What will happen when you flip the order or columns?</a:t>
            </a:r>
          </a:p>
          <a:p>
            <a:pPr algn="just"/>
            <a:endParaRPr lang="en-US" sz="2400" dirty="0">
              <a:solidFill>
                <a:srgbClr val="000000"/>
              </a:solidFill>
              <a:latin typeface="Verdana" panose="020B0604030504040204" pitchFamily="34" charset="0"/>
            </a:endParaRPr>
          </a:p>
          <a:p>
            <a:pPr algn="just"/>
            <a:r>
              <a:rPr lang="en-US" sz="2400" dirty="0">
                <a:solidFill>
                  <a:srgbClr val="000000"/>
                </a:solidFill>
                <a:latin typeface="Verdana" panose="020B0604030504040204" pitchFamily="34" charset="0"/>
              </a:rPr>
              <a:t>What will happen when you entered the wrong column name?</a:t>
            </a:r>
          </a:p>
        </p:txBody>
      </p:sp>
      <p:pic>
        <p:nvPicPr>
          <p:cNvPr id="5" name="Picture 4">
            <a:extLst>
              <a:ext uri="{FF2B5EF4-FFF2-40B4-BE49-F238E27FC236}">
                <a16:creationId xmlns:a16="http://schemas.microsoft.com/office/drawing/2014/main" id="{36981C9C-48F1-4360-8CB1-38E6B1AA898E}"/>
              </a:ext>
            </a:extLst>
          </p:cNvPr>
          <p:cNvPicPr>
            <a:picLocks noChangeAspect="1"/>
          </p:cNvPicPr>
          <p:nvPr/>
        </p:nvPicPr>
        <p:blipFill>
          <a:blip r:embed="rId2"/>
          <a:stretch>
            <a:fillRect/>
          </a:stretch>
        </p:blipFill>
        <p:spPr>
          <a:xfrm>
            <a:off x="1575435" y="4616605"/>
            <a:ext cx="7362518" cy="1919289"/>
          </a:xfrm>
          <a:prstGeom prst="rect">
            <a:avLst/>
          </a:prstGeom>
        </p:spPr>
      </p:pic>
      <p:pic>
        <p:nvPicPr>
          <p:cNvPr id="1026" name="Picture 2" descr="Rethink Your Thoughts about Thinking - Scientific American">
            <a:extLst>
              <a:ext uri="{FF2B5EF4-FFF2-40B4-BE49-F238E27FC236}">
                <a16:creationId xmlns:a16="http://schemas.microsoft.com/office/drawing/2014/main" id="{209DB50E-8E55-4062-BACF-534D4C2AB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170036" y="2448560"/>
            <a:ext cx="2458052" cy="331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6952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sz="4400" kern="1200" dirty="0">
                <a:solidFill>
                  <a:srgbClr val="FFFFFF"/>
                </a:solidFill>
                <a:latin typeface="+mj-lt"/>
                <a:ea typeface="+mj-ea"/>
                <a:cs typeface="+mj-cs"/>
              </a:rPr>
              <a:t>Panadas – Selecting Data: Selecting specific Rows</a:t>
            </a:r>
            <a:endParaRPr lang="en-US" dirty="0">
              <a:solidFill>
                <a:schemeClr val="bg1"/>
              </a:solidFill>
            </a:endParaRPr>
          </a:p>
        </p:txBody>
      </p:sp>
      <p:sp>
        <p:nvSpPr>
          <p:cNvPr id="3" name="Content Placeholder 2"/>
          <p:cNvSpPr>
            <a:spLocks noGrp="1"/>
          </p:cNvSpPr>
          <p:nvPr>
            <p:ph idx="1"/>
          </p:nvPr>
        </p:nvSpPr>
        <p:spPr>
          <a:xfrm>
            <a:off x="838199" y="1828799"/>
            <a:ext cx="4191001" cy="3352801"/>
          </a:xfrm>
        </p:spPr>
        <p:txBody>
          <a:bodyPr>
            <a:normAutofit/>
          </a:bodyPr>
          <a:lstStyle/>
          <a:p>
            <a:pPr algn="just"/>
            <a:r>
              <a:rPr lang="en-US" sz="2400" dirty="0">
                <a:solidFill>
                  <a:srgbClr val="000000"/>
                </a:solidFill>
                <a:latin typeface="Verdana" panose="020B0604030504040204" pitchFamily="34" charset="0"/>
              </a:rPr>
              <a:t>Select first 5 rows</a:t>
            </a:r>
          </a:p>
          <a:p>
            <a:pPr algn="just"/>
            <a:endParaRPr lang="en-US" sz="2400" dirty="0">
              <a:solidFill>
                <a:srgbClr val="000000"/>
              </a:solidFill>
              <a:latin typeface="Verdana" panose="020B0604030504040204" pitchFamily="34" charset="0"/>
            </a:endParaRPr>
          </a:p>
          <a:p>
            <a:pPr algn="just"/>
            <a:r>
              <a:rPr lang="en-US" sz="2400" dirty="0">
                <a:solidFill>
                  <a:srgbClr val="000000"/>
                </a:solidFill>
                <a:latin typeface="Verdana" panose="020B0604030504040204" pitchFamily="34" charset="0"/>
              </a:rPr>
              <a:t>How will you select last row?</a:t>
            </a:r>
          </a:p>
          <a:p>
            <a:pPr algn="just"/>
            <a:endParaRPr lang="en-US" sz="2400" dirty="0">
              <a:solidFill>
                <a:srgbClr val="000000"/>
              </a:solidFill>
              <a:latin typeface="Verdana" panose="020B0604030504040204" pitchFamily="34" charset="0"/>
            </a:endParaRPr>
          </a:p>
        </p:txBody>
      </p:sp>
      <p:pic>
        <p:nvPicPr>
          <p:cNvPr id="6" name="Picture 5">
            <a:extLst>
              <a:ext uri="{FF2B5EF4-FFF2-40B4-BE49-F238E27FC236}">
                <a16:creationId xmlns:a16="http://schemas.microsoft.com/office/drawing/2014/main" id="{49534F73-F921-4031-B2A5-E03E506512A0}"/>
              </a:ext>
            </a:extLst>
          </p:cNvPr>
          <p:cNvPicPr>
            <a:picLocks noChangeAspect="1"/>
          </p:cNvPicPr>
          <p:nvPr/>
        </p:nvPicPr>
        <p:blipFill>
          <a:blip r:embed="rId2"/>
          <a:stretch>
            <a:fillRect/>
          </a:stretch>
        </p:blipFill>
        <p:spPr>
          <a:xfrm>
            <a:off x="6096000" y="2299335"/>
            <a:ext cx="4648200" cy="3257550"/>
          </a:xfrm>
          <a:prstGeom prst="rect">
            <a:avLst/>
          </a:prstGeom>
        </p:spPr>
      </p:pic>
    </p:spTree>
    <p:extLst>
      <p:ext uri="{BB962C8B-B14F-4D97-AF65-F5344CB8AC3E}">
        <p14:creationId xmlns:p14="http://schemas.microsoft.com/office/powerpoint/2010/main" val="36652159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sz="4400" kern="1200" dirty="0">
                <a:solidFill>
                  <a:srgbClr val="FFFFFF"/>
                </a:solidFill>
                <a:latin typeface="+mj-lt"/>
                <a:ea typeface="+mj-ea"/>
                <a:cs typeface="+mj-cs"/>
              </a:rPr>
              <a:t>Panadas – Selecting Data: Selecting specific Rows</a:t>
            </a:r>
            <a:endParaRPr lang="en-US" dirty="0">
              <a:solidFill>
                <a:schemeClr val="bg1"/>
              </a:solidFill>
            </a:endParaRPr>
          </a:p>
        </p:txBody>
      </p:sp>
      <p:sp>
        <p:nvSpPr>
          <p:cNvPr id="3" name="Content Placeholder 2"/>
          <p:cNvSpPr>
            <a:spLocks noGrp="1"/>
          </p:cNvSpPr>
          <p:nvPr>
            <p:ph idx="1"/>
          </p:nvPr>
        </p:nvSpPr>
        <p:spPr>
          <a:xfrm>
            <a:off x="838199" y="1828799"/>
            <a:ext cx="4191001" cy="3352801"/>
          </a:xfrm>
        </p:spPr>
        <p:txBody>
          <a:bodyPr>
            <a:normAutofit/>
          </a:bodyPr>
          <a:lstStyle/>
          <a:p>
            <a:pPr algn="just"/>
            <a:r>
              <a:rPr lang="en-US" sz="2400" dirty="0">
                <a:solidFill>
                  <a:srgbClr val="000000"/>
                </a:solidFill>
                <a:latin typeface="Verdana" panose="020B0604030504040204" pitchFamily="34" charset="0"/>
              </a:rPr>
              <a:t>Select first 5 rows</a:t>
            </a:r>
          </a:p>
          <a:p>
            <a:pPr algn="just"/>
            <a:endParaRPr lang="en-US" sz="2400" dirty="0">
              <a:solidFill>
                <a:srgbClr val="000000"/>
              </a:solidFill>
              <a:latin typeface="Verdana" panose="020B0604030504040204" pitchFamily="34" charset="0"/>
            </a:endParaRPr>
          </a:p>
          <a:p>
            <a:pPr algn="just"/>
            <a:r>
              <a:rPr lang="en-US" sz="2400" dirty="0">
                <a:solidFill>
                  <a:srgbClr val="000000"/>
                </a:solidFill>
                <a:latin typeface="Verdana" panose="020B0604030504040204" pitchFamily="34" charset="0"/>
              </a:rPr>
              <a:t>How will you select last row?</a:t>
            </a:r>
          </a:p>
          <a:p>
            <a:pPr algn="just"/>
            <a:endParaRPr lang="en-US" sz="2400" dirty="0">
              <a:solidFill>
                <a:srgbClr val="000000"/>
              </a:solidFill>
              <a:latin typeface="Verdana" panose="020B0604030504040204" pitchFamily="34" charset="0"/>
            </a:endParaRPr>
          </a:p>
        </p:txBody>
      </p:sp>
      <p:pic>
        <p:nvPicPr>
          <p:cNvPr id="6" name="Picture 5">
            <a:extLst>
              <a:ext uri="{FF2B5EF4-FFF2-40B4-BE49-F238E27FC236}">
                <a16:creationId xmlns:a16="http://schemas.microsoft.com/office/drawing/2014/main" id="{49534F73-F921-4031-B2A5-E03E506512A0}"/>
              </a:ext>
            </a:extLst>
          </p:cNvPr>
          <p:cNvPicPr>
            <a:picLocks noChangeAspect="1"/>
          </p:cNvPicPr>
          <p:nvPr/>
        </p:nvPicPr>
        <p:blipFill>
          <a:blip r:embed="rId2"/>
          <a:stretch>
            <a:fillRect/>
          </a:stretch>
        </p:blipFill>
        <p:spPr>
          <a:xfrm>
            <a:off x="7071360" y="2299335"/>
            <a:ext cx="4648200" cy="3257550"/>
          </a:xfrm>
          <a:prstGeom prst="rect">
            <a:avLst/>
          </a:prstGeom>
        </p:spPr>
      </p:pic>
      <p:pic>
        <p:nvPicPr>
          <p:cNvPr id="5" name="Picture 4">
            <a:extLst>
              <a:ext uri="{FF2B5EF4-FFF2-40B4-BE49-F238E27FC236}">
                <a16:creationId xmlns:a16="http://schemas.microsoft.com/office/drawing/2014/main" id="{925E2CF4-CC69-4514-9B84-2D865A40F592}"/>
              </a:ext>
            </a:extLst>
          </p:cNvPr>
          <p:cNvPicPr>
            <a:picLocks noChangeAspect="1"/>
          </p:cNvPicPr>
          <p:nvPr/>
        </p:nvPicPr>
        <p:blipFill>
          <a:blip r:embed="rId3"/>
          <a:stretch>
            <a:fillRect/>
          </a:stretch>
        </p:blipFill>
        <p:spPr>
          <a:xfrm>
            <a:off x="1118870" y="3928110"/>
            <a:ext cx="5493900" cy="2066290"/>
          </a:xfrm>
          <a:prstGeom prst="rect">
            <a:avLst/>
          </a:prstGeom>
        </p:spPr>
      </p:pic>
    </p:spTree>
    <p:extLst>
      <p:ext uri="{BB962C8B-B14F-4D97-AF65-F5344CB8AC3E}">
        <p14:creationId xmlns:p14="http://schemas.microsoft.com/office/powerpoint/2010/main" val="32768936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sz="4400" kern="1200" dirty="0">
                <a:solidFill>
                  <a:srgbClr val="FFFFFF"/>
                </a:solidFill>
                <a:latin typeface="+mj-lt"/>
                <a:ea typeface="+mj-ea"/>
                <a:cs typeface="+mj-cs"/>
              </a:rPr>
              <a:t>Panadas – Selecting Data: Selecting specific Rows</a:t>
            </a:r>
            <a:endParaRPr lang="en-US" dirty="0">
              <a:solidFill>
                <a:schemeClr val="bg1"/>
              </a:solidFill>
            </a:endParaRPr>
          </a:p>
        </p:txBody>
      </p:sp>
      <p:sp>
        <p:nvSpPr>
          <p:cNvPr id="3" name="Content Placeholder 2"/>
          <p:cNvSpPr>
            <a:spLocks noGrp="1"/>
          </p:cNvSpPr>
          <p:nvPr>
            <p:ph idx="1"/>
          </p:nvPr>
        </p:nvSpPr>
        <p:spPr>
          <a:xfrm>
            <a:off x="838199" y="1828799"/>
            <a:ext cx="4191001" cy="3352801"/>
          </a:xfrm>
        </p:spPr>
        <p:txBody>
          <a:bodyPr>
            <a:normAutofit/>
          </a:bodyPr>
          <a:lstStyle/>
          <a:p>
            <a:pPr algn="just"/>
            <a:r>
              <a:rPr lang="en-US" sz="2400" dirty="0">
                <a:solidFill>
                  <a:srgbClr val="000000"/>
                </a:solidFill>
                <a:latin typeface="Verdana" panose="020B0604030504040204" pitchFamily="34" charset="0"/>
              </a:rPr>
              <a:t>Select first 3 rows but with column 2, 3, and 4.</a:t>
            </a:r>
          </a:p>
          <a:p>
            <a:pPr algn="just"/>
            <a:endParaRPr lang="en-US" sz="2400" dirty="0">
              <a:solidFill>
                <a:srgbClr val="000000"/>
              </a:solidFill>
              <a:latin typeface="Verdana" panose="020B0604030504040204" pitchFamily="34" charset="0"/>
            </a:endParaRPr>
          </a:p>
        </p:txBody>
      </p:sp>
      <p:pic>
        <p:nvPicPr>
          <p:cNvPr id="7" name="Picture 6">
            <a:extLst>
              <a:ext uri="{FF2B5EF4-FFF2-40B4-BE49-F238E27FC236}">
                <a16:creationId xmlns:a16="http://schemas.microsoft.com/office/drawing/2014/main" id="{37B1A3EA-446C-4D40-92F2-FBB1953B0A79}"/>
              </a:ext>
            </a:extLst>
          </p:cNvPr>
          <p:cNvPicPr>
            <a:picLocks noChangeAspect="1"/>
          </p:cNvPicPr>
          <p:nvPr/>
        </p:nvPicPr>
        <p:blipFill>
          <a:blip r:embed="rId2"/>
          <a:stretch>
            <a:fillRect/>
          </a:stretch>
        </p:blipFill>
        <p:spPr>
          <a:xfrm>
            <a:off x="5528310" y="2030729"/>
            <a:ext cx="5654724" cy="3352801"/>
          </a:xfrm>
          <a:prstGeom prst="rect">
            <a:avLst/>
          </a:prstGeom>
        </p:spPr>
      </p:pic>
    </p:spTree>
    <p:extLst>
      <p:ext uri="{BB962C8B-B14F-4D97-AF65-F5344CB8AC3E}">
        <p14:creationId xmlns:p14="http://schemas.microsoft.com/office/powerpoint/2010/main" val="24371508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sz="4400" kern="1200" dirty="0">
                <a:solidFill>
                  <a:srgbClr val="FFFFFF"/>
                </a:solidFill>
                <a:latin typeface="+mj-lt"/>
                <a:ea typeface="+mj-ea"/>
                <a:cs typeface="+mj-cs"/>
              </a:rPr>
              <a:t>Panadas – Selecting Data: Selecting specific Rows</a:t>
            </a:r>
            <a:endParaRPr lang="en-US" dirty="0">
              <a:solidFill>
                <a:schemeClr val="bg1"/>
              </a:solidFill>
            </a:endParaRPr>
          </a:p>
        </p:txBody>
      </p:sp>
      <p:pic>
        <p:nvPicPr>
          <p:cNvPr id="10" name="Picture 9">
            <a:extLst>
              <a:ext uri="{FF2B5EF4-FFF2-40B4-BE49-F238E27FC236}">
                <a16:creationId xmlns:a16="http://schemas.microsoft.com/office/drawing/2014/main" id="{D40B9058-71DF-405C-9266-F103D72E286B}"/>
              </a:ext>
            </a:extLst>
          </p:cNvPr>
          <p:cNvPicPr>
            <a:picLocks noChangeAspect="1"/>
          </p:cNvPicPr>
          <p:nvPr/>
        </p:nvPicPr>
        <p:blipFill>
          <a:blip r:embed="rId2"/>
          <a:stretch>
            <a:fillRect/>
          </a:stretch>
        </p:blipFill>
        <p:spPr>
          <a:xfrm>
            <a:off x="838200" y="1749425"/>
            <a:ext cx="4261961" cy="4153535"/>
          </a:xfrm>
          <a:prstGeom prst="rect">
            <a:avLst/>
          </a:prstGeom>
        </p:spPr>
      </p:pic>
      <p:pic>
        <p:nvPicPr>
          <p:cNvPr id="12" name="Picture 11">
            <a:extLst>
              <a:ext uri="{FF2B5EF4-FFF2-40B4-BE49-F238E27FC236}">
                <a16:creationId xmlns:a16="http://schemas.microsoft.com/office/drawing/2014/main" id="{500C2F77-0E5C-4833-904C-6A53810E144F}"/>
              </a:ext>
            </a:extLst>
          </p:cNvPr>
          <p:cNvPicPr>
            <a:picLocks noChangeAspect="1"/>
          </p:cNvPicPr>
          <p:nvPr/>
        </p:nvPicPr>
        <p:blipFill>
          <a:blip r:embed="rId3"/>
          <a:stretch>
            <a:fillRect/>
          </a:stretch>
        </p:blipFill>
        <p:spPr>
          <a:xfrm>
            <a:off x="4047792" y="1749425"/>
            <a:ext cx="3405535" cy="4212272"/>
          </a:xfrm>
          <a:prstGeom prst="rect">
            <a:avLst/>
          </a:prstGeom>
        </p:spPr>
      </p:pic>
      <p:pic>
        <p:nvPicPr>
          <p:cNvPr id="14" name="Picture 13">
            <a:extLst>
              <a:ext uri="{FF2B5EF4-FFF2-40B4-BE49-F238E27FC236}">
                <a16:creationId xmlns:a16="http://schemas.microsoft.com/office/drawing/2014/main" id="{224BD1EE-A051-434A-8D8D-2537F152678D}"/>
              </a:ext>
            </a:extLst>
          </p:cNvPr>
          <p:cNvPicPr>
            <a:picLocks noChangeAspect="1"/>
          </p:cNvPicPr>
          <p:nvPr/>
        </p:nvPicPr>
        <p:blipFill>
          <a:blip r:embed="rId4"/>
          <a:stretch>
            <a:fillRect/>
          </a:stretch>
        </p:blipFill>
        <p:spPr>
          <a:xfrm>
            <a:off x="7592510" y="2722880"/>
            <a:ext cx="4362295" cy="2651760"/>
          </a:xfrm>
          <a:prstGeom prst="rect">
            <a:avLst/>
          </a:prstGeom>
        </p:spPr>
      </p:pic>
    </p:spTree>
    <p:extLst>
      <p:ext uri="{BB962C8B-B14F-4D97-AF65-F5344CB8AC3E}">
        <p14:creationId xmlns:p14="http://schemas.microsoft.com/office/powerpoint/2010/main" val="4114143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sz="4400" kern="1200" dirty="0">
                <a:solidFill>
                  <a:srgbClr val="FFFFFF"/>
                </a:solidFill>
                <a:latin typeface="+mj-lt"/>
                <a:ea typeface="+mj-ea"/>
                <a:cs typeface="+mj-cs"/>
              </a:rPr>
              <a:t>Panadas – Filtering Data</a:t>
            </a:r>
            <a:endParaRPr lang="en-US" dirty="0">
              <a:solidFill>
                <a:schemeClr val="bg1"/>
              </a:solidFill>
            </a:endParaRPr>
          </a:p>
        </p:txBody>
      </p:sp>
      <p:pic>
        <p:nvPicPr>
          <p:cNvPr id="4" name="Picture 3">
            <a:extLst>
              <a:ext uri="{FF2B5EF4-FFF2-40B4-BE49-F238E27FC236}">
                <a16:creationId xmlns:a16="http://schemas.microsoft.com/office/drawing/2014/main" id="{7469296F-E74D-424E-BB78-BC52F8EE2B3A}"/>
              </a:ext>
            </a:extLst>
          </p:cNvPr>
          <p:cNvPicPr>
            <a:picLocks noChangeAspect="1"/>
          </p:cNvPicPr>
          <p:nvPr/>
        </p:nvPicPr>
        <p:blipFill>
          <a:blip r:embed="rId2"/>
          <a:stretch>
            <a:fillRect/>
          </a:stretch>
        </p:blipFill>
        <p:spPr>
          <a:xfrm>
            <a:off x="775247" y="2015808"/>
            <a:ext cx="10641505" cy="4222432"/>
          </a:xfrm>
          <a:prstGeom prst="rect">
            <a:avLst/>
          </a:prstGeom>
        </p:spPr>
      </p:pic>
    </p:spTree>
    <p:extLst>
      <p:ext uri="{BB962C8B-B14F-4D97-AF65-F5344CB8AC3E}">
        <p14:creationId xmlns:p14="http://schemas.microsoft.com/office/powerpoint/2010/main" val="264683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 name="Title 1">
            <a:extLst>
              <a:ext uri="{FF2B5EF4-FFF2-40B4-BE49-F238E27FC236}">
                <a16:creationId xmlns:a16="http://schemas.microsoft.com/office/drawing/2014/main" id="{B2A2FCCD-96DE-4A91-B9DF-D569FF151AD2}"/>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dirty="0">
                <a:solidFill>
                  <a:schemeClr val="bg1"/>
                </a:solidFill>
                <a:latin typeface="+mj-lt"/>
                <a:ea typeface="+mj-ea"/>
                <a:cs typeface="+mj-cs"/>
              </a:rPr>
              <a:t>Float</a:t>
            </a:r>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endParaRPr>
          </a:p>
        </p:txBody>
      </p:sp>
      <p:sp>
        <p:nvSpPr>
          <p:cNvPr id="12" name="Freeform: Shape 11">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endParaRPr>
          </a:p>
        </p:txBody>
      </p:sp>
      <p:pic>
        <p:nvPicPr>
          <p:cNvPr id="7" name="Picture 6">
            <a:extLst>
              <a:ext uri="{FF2B5EF4-FFF2-40B4-BE49-F238E27FC236}">
                <a16:creationId xmlns:a16="http://schemas.microsoft.com/office/drawing/2014/main" id="{535B374E-F8CD-4A0C-8027-16BB9FB35F48}"/>
              </a:ext>
            </a:extLst>
          </p:cNvPr>
          <p:cNvPicPr>
            <a:picLocks noChangeAspect="1"/>
          </p:cNvPicPr>
          <p:nvPr/>
        </p:nvPicPr>
        <p:blipFill>
          <a:blip r:embed="rId2"/>
          <a:stretch>
            <a:fillRect/>
          </a:stretch>
        </p:blipFill>
        <p:spPr>
          <a:xfrm>
            <a:off x="341313" y="604009"/>
            <a:ext cx="4726338" cy="3655035"/>
          </a:xfrm>
          <a:prstGeom prst="rect">
            <a:avLst/>
          </a:prstGeom>
        </p:spPr>
      </p:pic>
    </p:spTree>
    <p:extLst>
      <p:ext uri="{BB962C8B-B14F-4D97-AF65-F5344CB8AC3E}">
        <p14:creationId xmlns:p14="http://schemas.microsoft.com/office/powerpoint/2010/main" val="23025977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sz="4400" kern="1200" dirty="0">
                <a:solidFill>
                  <a:srgbClr val="FFFFFF"/>
                </a:solidFill>
                <a:latin typeface="+mj-lt"/>
                <a:ea typeface="+mj-ea"/>
                <a:cs typeface="+mj-cs"/>
              </a:rPr>
              <a:t>Panadas – Filtering Data</a:t>
            </a:r>
            <a:endParaRPr lang="en-US" dirty="0">
              <a:solidFill>
                <a:schemeClr val="bg1"/>
              </a:solidFill>
            </a:endParaRPr>
          </a:p>
        </p:txBody>
      </p:sp>
      <p:pic>
        <p:nvPicPr>
          <p:cNvPr id="5" name="Picture 4">
            <a:extLst>
              <a:ext uri="{FF2B5EF4-FFF2-40B4-BE49-F238E27FC236}">
                <a16:creationId xmlns:a16="http://schemas.microsoft.com/office/drawing/2014/main" id="{02D948CB-108F-4FE0-8CDC-140739A46B81}"/>
              </a:ext>
            </a:extLst>
          </p:cNvPr>
          <p:cNvPicPr>
            <a:picLocks noChangeAspect="1"/>
          </p:cNvPicPr>
          <p:nvPr/>
        </p:nvPicPr>
        <p:blipFill>
          <a:blip r:embed="rId2"/>
          <a:stretch>
            <a:fillRect/>
          </a:stretch>
        </p:blipFill>
        <p:spPr>
          <a:xfrm>
            <a:off x="1143000" y="1811020"/>
            <a:ext cx="9403080" cy="4413930"/>
          </a:xfrm>
          <a:prstGeom prst="rect">
            <a:avLst/>
          </a:prstGeom>
        </p:spPr>
      </p:pic>
    </p:spTree>
    <p:extLst>
      <p:ext uri="{BB962C8B-B14F-4D97-AF65-F5344CB8AC3E}">
        <p14:creationId xmlns:p14="http://schemas.microsoft.com/office/powerpoint/2010/main" val="32460889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74C00-D89E-4C77-AED3-4886BE26175F}"/>
              </a:ext>
            </a:extLst>
          </p:cNvPr>
          <p:cNvSpPr>
            <a:spLocks noGrp="1"/>
          </p:cNvSpPr>
          <p:nvPr>
            <p:ph type="ctrTitle"/>
          </p:nvPr>
        </p:nvSpPr>
        <p:spPr>
          <a:xfrm>
            <a:off x="1524000" y="2245809"/>
            <a:ext cx="9144000" cy="1564716"/>
          </a:xfrm>
        </p:spPr>
        <p:txBody>
          <a:bodyPr>
            <a:noAutofit/>
          </a:bodyPr>
          <a:lstStyle/>
          <a:p>
            <a:pPr algn="l"/>
            <a:r>
              <a:rPr lang="en-US" sz="4800" dirty="0"/>
              <a:t>Working with Data Visualization</a:t>
            </a:r>
          </a:p>
        </p:txBody>
      </p:sp>
      <p:sp>
        <p:nvSpPr>
          <p:cNvPr id="22"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endParaRPr>
          </a:p>
        </p:txBody>
      </p:sp>
      <p:sp>
        <p:nvSpPr>
          <p:cNvPr id="10"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useBgFill="1">
        <p:nvSpPr>
          <p:cNvPr id="12" name="Freeform: Shape 11">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b="1">
              <a:solidFill>
                <a:prstClr val="white"/>
              </a:solidFill>
            </a:endParaRPr>
          </a:p>
        </p:txBody>
      </p:sp>
      <p:sp>
        <p:nvSpPr>
          <p:cNvPr id="14"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endParaRPr>
          </a:p>
        </p:txBody>
      </p:sp>
      <p:sp>
        <p:nvSpPr>
          <p:cNvPr id="16"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Tree>
    <p:extLst>
      <p:ext uri="{BB962C8B-B14F-4D97-AF65-F5344CB8AC3E}">
        <p14:creationId xmlns:p14="http://schemas.microsoft.com/office/powerpoint/2010/main" val="320042813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idx="4294967295"/>
          </p:nvPr>
        </p:nvSpPr>
        <p:spPr>
          <a:xfrm>
            <a:off x="426721" y="282111"/>
            <a:ext cx="11120846" cy="1311128"/>
          </a:xfrm>
          <a:solidFill>
            <a:schemeClr val="tx1"/>
          </a:solidFill>
        </p:spPr>
        <p:txBody>
          <a:bodyPr wrap="square">
            <a:spAutoFit/>
          </a:bodyPr>
          <a:lstStyle/>
          <a:p>
            <a:pPr lvl="0"/>
            <a:r>
              <a:rPr lang="en-US" dirty="0">
                <a:solidFill>
                  <a:schemeClr val="bg1"/>
                </a:solidFill>
              </a:rPr>
              <a:t>Why Build Visuals</a:t>
            </a:r>
            <a:br>
              <a:rPr lang="en-US" dirty="0">
                <a:solidFill>
                  <a:schemeClr val="bg1"/>
                </a:solidFill>
              </a:rPr>
            </a:br>
            <a:r>
              <a:rPr lang="en-US" dirty="0">
                <a:solidFill>
                  <a:schemeClr val="bg1"/>
                </a:solidFill>
              </a:rPr>
              <a:t>	</a:t>
            </a:r>
          </a:p>
        </p:txBody>
      </p:sp>
      <p:sp>
        <p:nvSpPr>
          <p:cNvPr id="4" name="Text Placeholder 2"/>
          <p:cNvSpPr txBox="1">
            <a:spLocks noGrp="1"/>
          </p:cNvSpPr>
          <p:nvPr>
            <p:ph type="body" idx="4294967295"/>
          </p:nvPr>
        </p:nvSpPr>
        <p:spPr>
          <a:xfrm>
            <a:off x="765876" y="1853457"/>
            <a:ext cx="10597449" cy="4039622"/>
          </a:xfrm>
        </p:spPr>
        <p:txBody>
          <a:bodyPr>
            <a:noAutofit/>
          </a:bodyPr>
          <a:lstStyle/>
          <a:p>
            <a:pPr lvl="0">
              <a:buClr>
                <a:srgbClr val="666666"/>
              </a:buClr>
              <a:buSzPct val="45000"/>
              <a:buFont typeface="StarSymbol"/>
              <a:buChar char="●"/>
            </a:pPr>
            <a:r>
              <a:rPr lang="en-US" dirty="0"/>
              <a:t>For exploratory data analysis</a:t>
            </a:r>
          </a:p>
          <a:p>
            <a:pPr lvl="0">
              <a:buClr>
                <a:srgbClr val="666666"/>
              </a:buClr>
              <a:buSzPct val="45000"/>
              <a:buFont typeface="StarSymbol"/>
              <a:buChar char="●"/>
            </a:pPr>
            <a:r>
              <a:rPr lang="en-US" dirty="0"/>
              <a:t>Communicate data clearly	</a:t>
            </a:r>
          </a:p>
          <a:p>
            <a:pPr lvl="0">
              <a:buClr>
                <a:srgbClr val="666666"/>
              </a:buClr>
              <a:buSzPct val="45000"/>
              <a:buFont typeface="StarSymbol"/>
              <a:buChar char="●"/>
            </a:pPr>
            <a:r>
              <a:rPr lang="en-US" dirty="0"/>
              <a:t>Share unbiased representation of data</a:t>
            </a:r>
          </a:p>
          <a:p>
            <a:pPr lvl="0">
              <a:buClr>
                <a:srgbClr val="666666"/>
              </a:buClr>
              <a:buSzPct val="45000"/>
              <a:buFont typeface="StarSymbol"/>
              <a:buChar char="●"/>
            </a:pPr>
            <a:r>
              <a:rPr lang="en-US" dirty="0"/>
              <a:t>Use them to support recommendations to different stakeholders</a:t>
            </a:r>
          </a:p>
          <a:p>
            <a:pPr lvl="0">
              <a:buClr>
                <a:srgbClr val="666666"/>
              </a:buClr>
              <a:buSzPct val="45000"/>
              <a:buFont typeface="StarSymbol"/>
              <a:buChar char="●"/>
            </a:pPr>
            <a:r>
              <a:rPr lang="en-US" dirty="0"/>
              <a:t>Several data visualization libraries in Python</a:t>
            </a:r>
          </a:p>
          <a:p>
            <a:pPr lvl="1">
              <a:buClr>
                <a:srgbClr val="666666"/>
              </a:buClr>
              <a:buSzPct val="45000"/>
              <a:buFont typeface="StarSymbol"/>
              <a:buChar char="●"/>
            </a:pPr>
            <a:r>
              <a:rPr lang="en-US" sz="2800" dirty="0"/>
              <a:t>Matplotlib</a:t>
            </a:r>
          </a:p>
          <a:p>
            <a:pPr lvl="1">
              <a:buClr>
                <a:srgbClr val="666666"/>
              </a:buClr>
              <a:buSzPct val="45000"/>
              <a:buFont typeface="StarSymbol"/>
              <a:buChar char="●"/>
            </a:pPr>
            <a:r>
              <a:rPr lang="en-US" sz="2800" dirty="0"/>
              <a:t>Pandas Visualization</a:t>
            </a:r>
          </a:p>
          <a:p>
            <a:pPr lvl="1">
              <a:buClr>
                <a:srgbClr val="666666"/>
              </a:buClr>
              <a:buSzPct val="45000"/>
              <a:buFont typeface="StarSymbol"/>
              <a:buChar char="●"/>
            </a:pPr>
            <a:r>
              <a:rPr lang="en-US" sz="2800" dirty="0"/>
              <a:t>Seaborn</a:t>
            </a:r>
          </a:p>
          <a:p>
            <a:pPr lvl="1">
              <a:buClr>
                <a:srgbClr val="666666"/>
              </a:buClr>
              <a:buSzPct val="45000"/>
              <a:buFont typeface="StarSymbol"/>
              <a:buChar char="●"/>
            </a:pPr>
            <a:r>
              <a:rPr lang="en-US" sz="2800" dirty="0" err="1"/>
              <a:t>Ggplot</a:t>
            </a:r>
            <a:endParaRPr lang="en-US" sz="2800" dirty="0"/>
          </a:p>
          <a:p>
            <a:pPr lvl="1">
              <a:buClr>
                <a:srgbClr val="666666"/>
              </a:buClr>
              <a:buSzPct val="45000"/>
              <a:buFont typeface="StarSymbol"/>
              <a:buChar char="●"/>
            </a:pPr>
            <a:r>
              <a:rPr lang="en-US" sz="2800" dirty="0" err="1"/>
              <a:t>Plotly</a:t>
            </a:r>
            <a:endParaRPr lang="en-US" sz="2800" dirty="0"/>
          </a:p>
          <a:p>
            <a:pPr lvl="0">
              <a:buClr>
                <a:srgbClr val="666666"/>
              </a:buClr>
              <a:buSzPct val="45000"/>
              <a:buFont typeface="StarSymbol"/>
              <a:buChar char="●"/>
            </a:pPr>
            <a:endParaRPr lang="en-US" dirty="0"/>
          </a:p>
          <a:p>
            <a:pPr lvl="1">
              <a:buClr>
                <a:srgbClr val="666666"/>
              </a:buClr>
              <a:buSzPct val="45000"/>
              <a:buFont typeface="StarSymbol"/>
              <a:buChar char="●"/>
            </a:pPr>
            <a:endParaRPr lang="en-US" sz="2800" dirty="0"/>
          </a:p>
        </p:txBody>
      </p:sp>
    </p:spTree>
    <p:extLst>
      <p:ext uri="{BB962C8B-B14F-4D97-AF65-F5344CB8AC3E}">
        <p14:creationId xmlns:p14="http://schemas.microsoft.com/office/powerpoint/2010/main" val="2661411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idx="4294967295"/>
          </p:nvPr>
        </p:nvSpPr>
        <p:spPr>
          <a:xfrm>
            <a:off x="426721" y="282111"/>
            <a:ext cx="11120846" cy="1311128"/>
          </a:xfrm>
          <a:solidFill>
            <a:schemeClr val="tx1"/>
          </a:solidFill>
        </p:spPr>
        <p:txBody>
          <a:bodyPr wrap="square">
            <a:spAutoFit/>
          </a:bodyPr>
          <a:lstStyle/>
          <a:p>
            <a:pPr lvl="0"/>
            <a:r>
              <a:rPr lang="en-US" dirty="0">
                <a:solidFill>
                  <a:schemeClr val="bg1"/>
                </a:solidFill>
              </a:rPr>
              <a:t>About Matplotlib</a:t>
            </a:r>
            <a:br>
              <a:rPr lang="en-US" dirty="0">
                <a:solidFill>
                  <a:schemeClr val="bg1"/>
                </a:solidFill>
              </a:rPr>
            </a:br>
            <a:r>
              <a:rPr lang="en-US" dirty="0">
                <a:solidFill>
                  <a:schemeClr val="bg1"/>
                </a:solidFill>
              </a:rPr>
              <a:t>	</a:t>
            </a:r>
          </a:p>
        </p:txBody>
      </p:sp>
      <p:sp>
        <p:nvSpPr>
          <p:cNvPr id="4" name="Text Placeholder 2"/>
          <p:cNvSpPr txBox="1">
            <a:spLocks noGrp="1"/>
          </p:cNvSpPr>
          <p:nvPr>
            <p:ph type="body" idx="4294967295"/>
          </p:nvPr>
        </p:nvSpPr>
        <p:spPr>
          <a:xfrm>
            <a:off x="765876" y="1853457"/>
            <a:ext cx="10597449" cy="4039622"/>
          </a:xfrm>
        </p:spPr>
        <p:txBody>
          <a:bodyPr>
            <a:noAutofit/>
          </a:bodyPr>
          <a:lstStyle/>
          <a:p>
            <a:pPr lvl="0">
              <a:buClr>
                <a:srgbClr val="666666"/>
              </a:buClr>
              <a:buSzPct val="45000"/>
              <a:buFont typeface="StarSymbol"/>
              <a:buChar char="●"/>
            </a:pPr>
            <a:r>
              <a:rPr lang="en-US" sz="2000" dirty="0"/>
              <a:t>Matplotlib is a low-level graph plotting library in python that serves as a visualization utility.</a:t>
            </a:r>
          </a:p>
          <a:p>
            <a:pPr lvl="0">
              <a:buClr>
                <a:srgbClr val="666666"/>
              </a:buClr>
              <a:buSzPct val="45000"/>
              <a:buFont typeface="StarSymbol"/>
              <a:buChar char="●"/>
            </a:pPr>
            <a:endParaRPr lang="en-US" sz="2000" dirty="0"/>
          </a:p>
          <a:p>
            <a:pPr lvl="0">
              <a:buClr>
                <a:srgbClr val="666666"/>
              </a:buClr>
              <a:buSzPct val="45000"/>
              <a:buFont typeface="StarSymbol"/>
              <a:buChar char="●"/>
            </a:pPr>
            <a:r>
              <a:rPr lang="en-US" sz="2000" dirty="0"/>
              <a:t>Matplotlib was created by John D. Hunter.</a:t>
            </a:r>
          </a:p>
          <a:p>
            <a:pPr lvl="0">
              <a:buClr>
                <a:srgbClr val="666666"/>
              </a:buClr>
              <a:buSzPct val="45000"/>
              <a:buFont typeface="StarSymbol"/>
              <a:buChar char="●"/>
            </a:pPr>
            <a:endParaRPr lang="en-US" sz="2000" dirty="0"/>
          </a:p>
          <a:p>
            <a:pPr lvl="0">
              <a:buClr>
                <a:srgbClr val="666666"/>
              </a:buClr>
              <a:buSzPct val="45000"/>
              <a:buFont typeface="StarSymbol"/>
              <a:buChar char="●"/>
            </a:pPr>
            <a:r>
              <a:rPr lang="en-US" sz="2000" dirty="0"/>
              <a:t>Matplotlib is opensource and we can use it freely.</a:t>
            </a:r>
          </a:p>
          <a:p>
            <a:pPr lvl="0">
              <a:buClr>
                <a:srgbClr val="666666"/>
              </a:buClr>
              <a:buSzPct val="45000"/>
              <a:buFont typeface="StarSymbol"/>
              <a:buChar char="●"/>
            </a:pPr>
            <a:endParaRPr lang="en-US" sz="2000" dirty="0"/>
          </a:p>
          <a:p>
            <a:pPr lvl="0">
              <a:buClr>
                <a:srgbClr val="666666"/>
              </a:buClr>
              <a:buSzPct val="45000"/>
              <a:buFont typeface="StarSymbol"/>
              <a:buChar char="●"/>
            </a:pPr>
            <a:r>
              <a:rPr lang="en-US" sz="2000" dirty="0"/>
              <a:t>Matplotlib is mostly written in python, a few segments are written in C, Objective-C and Java script for Platform compatibility.</a:t>
            </a:r>
          </a:p>
          <a:p>
            <a:pPr lvl="0">
              <a:buClr>
                <a:srgbClr val="666666"/>
              </a:buClr>
              <a:buSzPct val="45000"/>
              <a:buFont typeface="StarSymbol"/>
              <a:buChar char="●"/>
            </a:pPr>
            <a:endParaRPr lang="en-US" sz="2000" dirty="0"/>
          </a:p>
          <a:p>
            <a:pPr lvl="0">
              <a:buClr>
                <a:srgbClr val="666666"/>
              </a:buClr>
              <a:buSzPct val="45000"/>
              <a:buFont typeface="StarSymbol"/>
              <a:buChar char="●"/>
            </a:pPr>
            <a:r>
              <a:rPr lang="en-US" sz="2000" dirty="0"/>
              <a:t>The source code for Matplotlib is located at this </a:t>
            </a:r>
            <a:r>
              <a:rPr lang="en-US" sz="2000" dirty="0" err="1"/>
              <a:t>github</a:t>
            </a:r>
            <a:r>
              <a:rPr lang="en-US" sz="2000" dirty="0"/>
              <a:t> repository </a:t>
            </a:r>
            <a:r>
              <a:rPr lang="en-US" sz="2000" dirty="0">
                <a:hlinkClick r:id="rId3"/>
              </a:rPr>
              <a:t>https://github.com/matplotlib/matplotlib</a:t>
            </a:r>
            <a:endParaRPr lang="en-US" sz="2000" dirty="0"/>
          </a:p>
          <a:p>
            <a:pPr lvl="0">
              <a:buClr>
                <a:srgbClr val="666666"/>
              </a:buClr>
              <a:buSzPct val="45000"/>
              <a:buFont typeface="StarSymbol"/>
              <a:buChar char="●"/>
            </a:pPr>
            <a:endParaRPr lang="en-US" sz="2000" dirty="0"/>
          </a:p>
        </p:txBody>
      </p:sp>
    </p:spTree>
    <p:extLst>
      <p:ext uri="{BB962C8B-B14F-4D97-AF65-F5344CB8AC3E}">
        <p14:creationId xmlns:p14="http://schemas.microsoft.com/office/powerpoint/2010/main" val="16545013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idx="4294967295"/>
          </p:nvPr>
        </p:nvSpPr>
        <p:spPr>
          <a:xfrm>
            <a:off x="426721" y="282111"/>
            <a:ext cx="11120846" cy="1311128"/>
          </a:xfrm>
          <a:solidFill>
            <a:schemeClr val="tx1"/>
          </a:solidFill>
        </p:spPr>
        <p:txBody>
          <a:bodyPr wrap="square">
            <a:spAutoFit/>
          </a:bodyPr>
          <a:lstStyle/>
          <a:p>
            <a:pPr lvl="0"/>
            <a:r>
              <a:rPr lang="en-US" dirty="0">
                <a:solidFill>
                  <a:schemeClr val="bg1"/>
                </a:solidFill>
              </a:rPr>
              <a:t>About Matplotlib</a:t>
            </a:r>
            <a:br>
              <a:rPr lang="en-US" dirty="0">
                <a:solidFill>
                  <a:schemeClr val="bg1"/>
                </a:solidFill>
              </a:rPr>
            </a:br>
            <a:r>
              <a:rPr lang="en-US" dirty="0">
                <a:solidFill>
                  <a:schemeClr val="bg1"/>
                </a:solidFill>
              </a:rPr>
              <a:t>	</a:t>
            </a:r>
          </a:p>
        </p:txBody>
      </p:sp>
      <p:pic>
        <p:nvPicPr>
          <p:cNvPr id="5" name="Picture 4">
            <a:extLst>
              <a:ext uri="{FF2B5EF4-FFF2-40B4-BE49-F238E27FC236}">
                <a16:creationId xmlns:a16="http://schemas.microsoft.com/office/drawing/2014/main" id="{0810C47D-3CBE-4F6B-A71C-F117F4438291}"/>
              </a:ext>
            </a:extLst>
          </p:cNvPr>
          <p:cNvPicPr>
            <a:picLocks noChangeAspect="1"/>
          </p:cNvPicPr>
          <p:nvPr/>
        </p:nvPicPr>
        <p:blipFill>
          <a:blip r:embed="rId3"/>
          <a:stretch>
            <a:fillRect/>
          </a:stretch>
        </p:blipFill>
        <p:spPr>
          <a:xfrm>
            <a:off x="426720" y="1771649"/>
            <a:ext cx="7611155" cy="1076325"/>
          </a:xfrm>
          <a:prstGeom prst="rect">
            <a:avLst/>
          </a:prstGeom>
        </p:spPr>
      </p:pic>
      <p:pic>
        <p:nvPicPr>
          <p:cNvPr id="7" name="Picture 6">
            <a:extLst>
              <a:ext uri="{FF2B5EF4-FFF2-40B4-BE49-F238E27FC236}">
                <a16:creationId xmlns:a16="http://schemas.microsoft.com/office/drawing/2014/main" id="{72107A76-A13D-46C4-9418-3A287E87E862}"/>
              </a:ext>
            </a:extLst>
          </p:cNvPr>
          <p:cNvPicPr>
            <a:picLocks noChangeAspect="1"/>
          </p:cNvPicPr>
          <p:nvPr/>
        </p:nvPicPr>
        <p:blipFill>
          <a:blip r:embed="rId4"/>
          <a:stretch>
            <a:fillRect/>
          </a:stretch>
        </p:blipFill>
        <p:spPr>
          <a:xfrm>
            <a:off x="426720" y="3138487"/>
            <a:ext cx="5966310" cy="2681288"/>
          </a:xfrm>
          <a:prstGeom prst="rect">
            <a:avLst/>
          </a:prstGeom>
        </p:spPr>
      </p:pic>
    </p:spTree>
    <p:extLst>
      <p:ext uri="{BB962C8B-B14F-4D97-AF65-F5344CB8AC3E}">
        <p14:creationId xmlns:p14="http://schemas.microsoft.com/office/powerpoint/2010/main" val="27737000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3">
            <a:lum/>
            <a:alphaModFix/>
          </a:blip>
          <a:srcRect/>
          <a:stretch>
            <a:fillRect/>
          </a:stretch>
        </p:blipFill>
        <p:spPr>
          <a:xfrm>
            <a:off x="2698142" y="225795"/>
            <a:ext cx="6553264" cy="5870048"/>
          </a:xfrm>
          <a:prstGeom prst="rect">
            <a:avLst/>
          </a:prstGeom>
          <a:noFill/>
          <a:ln cap="flat">
            <a:noFill/>
          </a:ln>
        </p:spPr>
      </p:pic>
    </p:spTree>
    <p:extLst>
      <p:ext uri="{BB962C8B-B14F-4D97-AF65-F5344CB8AC3E}">
        <p14:creationId xmlns:p14="http://schemas.microsoft.com/office/powerpoint/2010/main" val="3830312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idx="4294967295"/>
          </p:nvPr>
        </p:nvSpPr>
        <p:spPr>
          <a:xfrm>
            <a:off x="426721" y="282111"/>
            <a:ext cx="11120846" cy="1311128"/>
          </a:xfrm>
          <a:solidFill>
            <a:schemeClr val="tx1"/>
          </a:solidFill>
        </p:spPr>
        <p:txBody>
          <a:bodyPr wrap="square">
            <a:spAutoFit/>
          </a:bodyPr>
          <a:lstStyle/>
          <a:p>
            <a:pPr lvl="0"/>
            <a:r>
              <a:rPr lang="en-US" dirty="0">
                <a:solidFill>
                  <a:schemeClr val="bg1"/>
                </a:solidFill>
              </a:rPr>
              <a:t>About Sub Module </a:t>
            </a:r>
            <a:r>
              <a:rPr lang="en-US" dirty="0" err="1">
                <a:solidFill>
                  <a:schemeClr val="bg1"/>
                </a:solidFill>
              </a:rPr>
              <a:t>PyPlot</a:t>
            </a:r>
            <a:r>
              <a:rPr lang="en-US" dirty="0">
                <a:solidFill>
                  <a:schemeClr val="bg1"/>
                </a:solidFill>
              </a:rPr>
              <a:t> of Matplotlib Module</a:t>
            </a:r>
            <a:br>
              <a:rPr lang="en-US" dirty="0">
                <a:solidFill>
                  <a:schemeClr val="bg1"/>
                </a:solidFill>
              </a:rPr>
            </a:br>
            <a:r>
              <a:rPr lang="en-US" dirty="0">
                <a:solidFill>
                  <a:schemeClr val="bg1"/>
                </a:solidFill>
              </a:rPr>
              <a:t>	</a:t>
            </a:r>
          </a:p>
        </p:txBody>
      </p:sp>
      <p:sp>
        <p:nvSpPr>
          <p:cNvPr id="6" name="TextBox 5">
            <a:extLst>
              <a:ext uri="{FF2B5EF4-FFF2-40B4-BE49-F238E27FC236}">
                <a16:creationId xmlns:a16="http://schemas.microsoft.com/office/drawing/2014/main" id="{0256914B-F966-4E22-8B4D-21643CFC7CC3}"/>
              </a:ext>
            </a:extLst>
          </p:cNvPr>
          <p:cNvSpPr txBox="1"/>
          <p:nvPr/>
        </p:nvSpPr>
        <p:spPr>
          <a:xfrm>
            <a:off x="426721" y="1786235"/>
            <a:ext cx="4164330" cy="1938992"/>
          </a:xfrm>
          <a:prstGeom prst="rect">
            <a:avLst/>
          </a:prstGeom>
          <a:noFill/>
        </p:spPr>
        <p:txBody>
          <a:bodyPr wrap="square">
            <a:spAutoFit/>
          </a:bodyPr>
          <a:lstStyle/>
          <a:p>
            <a:pPr algn="just"/>
            <a:r>
              <a:rPr lang="en-US" sz="2400" dirty="0">
                <a:solidFill>
                  <a:prstClr val="black"/>
                </a:solidFill>
              </a:rPr>
              <a:t>Most of the Matplotlib utilities lies under the </a:t>
            </a:r>
            <a:r>
              <a:rPr lang="en-US" sz="2400" i="1" dirty="0" err="1">
                <a:solidFill>
                  <a:srgbClr val="FF0000"/>
                </a:solidFill>
              </a:rPr>
              <a:t>pyplot</a:t>
            </a:r>
            <a:r>
              <a:rPr lang="en-US" sz="2400" dirty="0">
                <a:solidFill>
                  <a:prstClr val="black"/>
                </a:solidFill>
              </a:rPr>
              <a:t> submodule, and are usually imported under the </a:t>
            </a:r>
            <a:r>
              <a:rPr lang="en-US" sz="2400" i="1" dirty="0" err="1">
                <a:solidFill>
                  <a:srgbClr val="FF0000"/>
                </a:solidFill>
              </a:rPr>
              <a:t>plt</a:t>
            </a:r>
            <a:r>
              <a:rPr lang="en-US" sz="2400" dirty="0">
                <a:solidFill>
                  <a:prstClr val="black"/>
                </a:solidFill>
              </a:rPr>
              <a:t> alias:</a:t>
            </a:r>
          </a:p>
          <a:p>
            <a:pPr algn="just"/>
            <a:endParaRPr lang="en-US" sz="2400" dirty="0">
              <a:solidFill>
                <a:prstClr val="black"/>
              </a:solidFill>
            </a:endParaRPr>
          </a:p>
        </p:txBody>
      </p:sp>
      <p:pic>
        <p:nvPicPr>
          <p:cNvPr id="8" name="Picture 7">
            <a:extLst>
              <a:ext uri="{FF2B5EF4-FFF2-40B4-BE49-F238E27FC236}">
                <a16:creationId xmlns:a16="http://schemas.microsoft.com/office/drawing/2014/main" id="{9EBB953F-7F90-4EEE-A4F5-C81225371DE6}"/>
              </a:ext>
            </a:extLst>
          </p:cNvPr>
          <p:cNvPicPr>
            <a:picLocks noChangeAspect="1"/>
          </p:cNvPicPr>
          <p:nvPr/>
        </p:nvPicPr>
        <p:blipFill>
          <a:blip r:embed="rId3"/>
          <a:stretch>
            <a:fillRect/>
          </a:stretch>
        </p:blipFill>
        <p:spPr>
          <a:xfrm>
            <a:off x="426721" y="3539909"/>
            <a:ext cx="4432344" cy="569710"/>
          </a:xfrm>
          <a:prstGeom prst="rect">
            <a:avLst/>
          </a:prstGeom>
        </p:spPr>
      </p:pic>
      <p:pic>
        <p:nvPicPr>
          <p:cNvPr id="10" name="Picture 9">
            <a:extLst>
              <a:ext uri="{FF2B5EF4-FFF2-40B4-BE49-F238E27FC236}">
                <a16:creationId xmlns:a16="http://schemas.microsoft.com/office/drawing/2014/main" id="{3AC1721B-7F7E-471C-8EE6-9CC4AFEA0062}"/>
              </a:ext>
            </a:extLst>
          </p:cNvPr>
          <p:cNvPicPr>
            <a:picLocks noChangeAspect="1"/>
          </p:cNvPicPr>
          <p:nvPr/>
        </p:nvPicPr>
        <p:blipFill>
          <a:blip r:embed="rId4"/>
          <a:stretch>
            <a:fillRect/>
          </a:stretch>
        </p:blipFill>
        <p:spPr>
          <a:xfrm>
            <a:off x="4859064" y="1786234"/>
            <a:ext cx="6799535" cy="4479241"/>
          </a:xfrm>
          <a:prstGeom prst="rect">
            <a:avLst/>
          </a:prstGeom>
        </p:spPr>
      </p:pic>
    </p:spTree>
    <p:extLst>
      <p:ext uri="{BB962C8B-B14F-4D97-AF65-F5344CB8AC3E}">
        <p14:creationId xmlns:p14="http://schemas.microsoft.com/office/powerpoint/2010/main" val="303487905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idx="4294967295"/>
          </p:nvPr>
        </p:nvSpPr>
        <p:spPr>
          <a:xfrm>
            <a:off x="426721" y="586809"/>
            <a:ext cx="11120846" cy="701731"/>
          </a:xfrm>
          <a:solidFill>
            <a:schemeClr val="tx1"/>
          </a:solidFill>
        </p:spPr>
        <p:txBody>
          <a:bodyPr wrap="square">
            <a:spAutoFit/>
          </a:bodyPr>
          <a:lstStyle/>
          <a:p>
            <a:pPr lvl="0"/>
            <a:r>
              <a:rPr lang="en-US" dirty="0">
                <a:solidFill>
                  <a:schemeClr val="bg1"/>
                </a:solidFill>
              </a:rPr>
              <a:t>Plot () Function</a:t>
            </a:r>
          </a:p>
        </p:txBody>
      </p:sp>
      <p:sp>
        <p:nvSpPr>
          <p:cNvPr id="6" name="TextBox 5">
            <a:extLst>
              <a:ext uri="{FF2B5EF4-FFF2-40B4-BE49-F238E27FC236}">
                <a16:creationId xmlns:a16="http://schemas.microsoft.com/office/drawing/2014/main" id="{0256914B-F966-4E22-8B4D-21643CFC7CC3}"/>
              </a:ext>
            </a:extLst>
          </p:cNvPr>
          <p:cNvSpPr txBox="1"/>
          <p:nvPr/>
        </p:nvSpPr>
        <p:spPr>
          <a:xfrm>
            <a:off x="426720" y="1786235"/>
            <a:ext cx="11120845" cy="4524315"/>
          </a:xfrm>
          <a:prstGeom prst="rect">
            <a:avLst/>
          </a:prstGeom>
          <a:noFill/>
        </p:spPr>
        <p:txBody>
          <a:bodyPr wrap="square">
            <a:spAutoFit/>
          </a:bodyPr>
          <a:lstStyle/>
          <a:p>
            <a:pPr marL="342900" indent="-342900" algn="just">
              <a:buFont typeface="Arial" panose="020B0604020202020204" pitchFamily="34" charset="0"/>
              <a:buChar char="•"/>
            </a:pPr>
            <a:r>
              <a:rPr lang="en-US" sz="2400" dirty="0">
                <a:solidFill>
                  <a:prstClr val="black"/>
                </a:solidFill>
              </a:rPr>
              <a:t>The </a:t>
            </a:r>
            <a:r>
              <a:rPr lang="en-US" sz="2400" i="1" dirty="0">
                <a:solidFill>
                  <a:srgbClr val="FF0000"/>
                </a:solidFill>
              </a:rPr>
              <a:t>plot()</a:t>
            </a:r>
            <a:r>
              <a:rPr lang="en-US" sz="2400" dirty="0">
                <a:solidFill>
                  <a:prstClr val="black"/>
                </a:solidFill>
              </a:rPr>
              <a:t> function is used to draw points (markers) in a diagram.</a:t>
            </a:r>
          </a:p>
          <a:p>
            <a:pPr marL="342900" indent="-342900" algn="just">
              <a:buFont typeface="Arial" panose="020B0604020202020204" pitchFamily="34" charset="0"/>
              <a:buChar char="•"/>
            </a:pPr>
            <a:endParaRPr lang="en-US" sz="2400" dirty="0">
              <a:solidFill>
                <a:prstClr val="black"/>
              </a:solidFill>
            </a:endParaRPr>
          </a:p>
          <a:p>
            <a:pPr marL="342900" indent="-342900" algn="just">
              <a:buFont typeface="Arial" panose="020B0604020202020204" pitchFamily="34" charset="0"/>
              <a:buChar char="•"/>
            </a:pPr>
            <a:r>
              <a:rPr lang="en-US" sz="2400" dirty="0">
                <a:solidFill>
                  <a:prstClr val="black"/>
                </a:solidFill>
              </a:rPr>
              <a:t>By default, the </a:t>
            </a:r>
            <a:r>
              <a:rPr lang="en-US" sz="2400" i="1" dirty="0">
                <a:solidFill>
                  <a:srgbClr val="FF0000"/>
                </a:solidFill>
              </a:rPr>
              <a:t>plot() </a:t>
            </a:r>
            <a:r>
              <a:rPr lang="en-US" sz="2400" dirty="0">
                <a:solidFill>
                  <a:prstClr val="black"/>
                </a:solidFill>
              </a:rPr>
              <a:t>function draws a line from point to point.</a:t>
            </a:r>
          </a:p>
          <a:p>
            <a:pPr marL="342900" indent="-342900" algn="just">
              <a:buFont typeface="Arial" panose="020B0604020202020204" pitchFamily="34" charset="0"/>
              <a:buChar char="•"/>
            </a:pPr>
            <a:endParaRPr lang="en-US" sz="2400" dirty="0">
              <a:solidFill>
                <a:prstClr val="black"/>
              </a:solidFill>
            </a:endParaRPr>
          </a:p>
          <a:p>
            <a:pPr marL="342900" indent="-342900" algn="just">
              <a:buFont typeface="Arial" panose="020B0604020202020204" pitchFamily="34" charset="0"/>
              <a:buChar char="•"/>
            </a:pPr>
            <a:r>
              <a:rPr lang="en-US" sz="2400" dirty="0">
                <a:solidFill>
                  <a:prstClr val="black"/>
                </a:solidFill>
              </a:rPr>
              <a:t>The function takes parameters for specifying points in the diagram.</a:t>
            </a:r>
          </a:p>
          <a:p>
            <a:pPr marL="342900" indent="-342900" algn="just">
              <a:buFont typeface="Arial" panose="020B0604020202020204" pitchFamily="34" charset="0"/>
              <a:buChar char="•"/>
            </a:pPr>
            <a:endParaRPr lang="en-US" sz="2400" dirty="0">
              <a:solidFill>
                <a:prstClr val="black"/>
              </a:solidFill>
            </a:endParaRPr>
          </a:p>
          <a:p>
            <a:pPr marL="342900" indent="-342900" algn="just">
              <a:buFont typeface="Arial" panose="020B0604020202020204" pitchFamily="34" charset="0"/>
              <a:buChar char="•"/>
            </a:pPr>
            <a:r>
              <a:rPr lang="en-US" sz="2400" dirty="0">
                <a:solidFill>
                  <a:prstClr val="black"/>
                </a:solidFill>
              </a:rPr>
              <a:t>Parameter 1 is an array containing the points on the </a:t>
            </a:r>
            <a:r>
              <a:rPr lang="en-US" sz="2400" i="1" dirty="0">
                <a:solidFill>
                  <a:srgbClr val="FF0000"/>
                </a:solidFill>
              </a:rPr>
              <a:t>x-axis</a:t>
            </a:r>
            <a:r>
              <a:rPr lang="en-US" sz="2400" dirty="0">
                <a:solidFill>
                  <a:prstClr val="black"/>
                </a:solidFill>
              </a:rPr>
              <a:t>.</a:t>
            </a:r>
          </a:p>
          <a:p>
            <a:pPr marL="342900" indent="-342900" algn="just">
              <a:buFont typeface="Arial" panose="020B0604020202020204" pitchFamily="34" charset="0"/>
              <a:buChar char="•"/>
            </a:pPr>
            <a:endParaRPr lang="en-US" sz="2400" dirty="0">
              <a:solidFill>
                <a:prstClr val="black"/>
              </a:solidFill>
            </a:endParaRPr>
          </a:p>
          <a:p>
            <a:pPr marL="342900" indent="-342900" algn="just">
              <a:buFont typeface="Arial" panose="020B0604020202020204" pitchFamily="34" charset="0"/>
              <a:buChar char="•"/>
            </a:pPr>
            <a:r>
              <a:rPr lang="en-US" sz="2400" dirty="0">
                <a:solidFill>
                  <a:prstClr val="black"/>
                </a:solidFill>
              </a:rPr>
              <a:t>Parameter 2 is an array containing the points on the </a:t>
            </a:r>
            <a:r>
              <a:rPr lang="en-US" sz="2400" i="1" dirty="0">
                <a:solidFill>
                  <a:srgbClr val="FF0000"/>
                </a:solidFill>
              </a:rPr>
              <a:t>y-axis</a:t>
            </a:r>
            <a:r>
              <a:rPr lang="en-US" sz="2400" dirty="0">
                <a:solidFill>
                  <a:prstClr val="black"/>
                </a:solidFill>
              </a:rPr>
              <a:t>.</a:t>
            </a:r>
          </a:p>
          <a:p>
            <a:pPr marL="342900" indent="-342900" algn="just">
              <a:buFont typeface="Arial" panose="020B0604020202020204" pitchFamily="34" charset="0"/>
              <a:buChar char="•"/>
            </a:pPr>
            <a:endParaRPr lang="en-US" sz="2400" dirty="0">
              <a:solidFill>
                <a:prstClr val="black"/>
              </a:solidFill>
            </a:endParaRPr>
          </a:p>
          <a:p>
            <a:pPr marL="342900" indent="-342900" algn="just">
              <a:buFont typeface="Arial" panose="020B0604020202020204" pitchFamily="34" charset="0"/>
              <a:buChar char="•"/>
            </a:pPr>
            <a:r>
              <a:rPr lang="en-US" sz="2400" dirty="0">
                <a:solidFill>
                  <a:prstClr val="black"/>
                </a:solidFill>
              </a:rPr>
              <a:t>If we need to plot a line from (1, 3) to (8, 10), we have to pass two arrays [1, 8] and [3, 10] to the plot function.</a:t>
            </a:r>
          </a:p>
        </p:txBody>
      </p:sp>
    </p:spTree>
    <p:extLst>
      <p:ext uri="{BB962C8B-B14F-4D97-AF65-F5344CB8AC3E}">
        <p14:creationId xmlns:p14="http://schemas.microsoft.com/office/powerpoint/2010/main" val="264033590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idx="4294967295"/>
          </p:nvPr>
        </p:nvSpPr>
        <p:spPr>
          <a:xfrm>
            <a:off x="426721" y="586809"/>
            <a:ext cx="11120846" cy="701731"/>
          </a:xfrm>
          <a:solidFill>
            <a:schemeClr val="tx1"/>
          </a:solidFill>
        </p:spPr>
        <p:txBody>
          <a:bodyPr wrap="square">
            <a:spAutoFit/>
          </a:bodyPr>
          <a:lstStyle/>
          <a:p>
            <a:pPr lvl="0"/>
            <a:r>
              <a:rPr lang="en-US" dirty="0">
                <a:solidFill>
                  <a:schemeClr val="bg1"/>
                </a:solidFill>
              </a:rPr>
              <a:t>Plotting without a line</a:t>
            </a:r>
          </a:p>
        </p:txBody>
      </p:sp>
      <p:sp>
        <p:nvSpPr>
          <p:cNvPr id="6" name="TextBox 5">
            <a:extLst>
              <a:ext uri="{FF2B5EF4-FFF2-40B4-BE49-F238E27FC236}">
                <a16:creationId xmlns:a16="http://schemas.microsoft.com/office/drawing/2014/main" id="{0256914B-F966-4E22-8B4D-21643CFC7CC3}"/>
              </a:ext>
            </a:extLst>
          </p:cNvPr>
          <p:cNvSpPr txBox="1"/>
          <p:nvPr/>
        </p:nvSpPr>
        <p:spPr>
          <a:xfrm>
            <a:off x="426721" y="1786235"/>
            <a:ext cx="2992754" cy="2677656"/>
          </a:xfrm>
          <a:prstGeom prst="rect">
            <a:avLst/>
          </a:prstGeom>
          <a:noFill/>
        </p:spPr>
        <p:txBody>
          <a:bodyPr wrap="square">
            <a:spAutoFit/>
          </a:bodyPr>
          <a:lstStyle/>
          <a:p>
            <a:pPr marL="342900" indent="-342900" algn="just">
              <a:buFont typeface="Arial" panose="020B0604020202020204" pitchFamily="34" charset="0"/>
              <a:buChar char="•"/>
            </a:pPr>
            <a:r>
              <a:rPr lang="en-US" sz="2400" dirty="0">
                <a:solidFill>
                  <a:prstClr val="black"/>
                </a:solidFill>
              </a:rPr>
              <a:t>To plot only the markers, you can use shortcut string notation parameter </a:t>
            </a:r>
            <a:r>
              <a:rPr lang="en-US" sz="2400" i="1" dirty="0">
                <a:solidFill>
                  <a:srgbClr val="FF0000"/>
                </a:solidFill>
              </a:rPr>
              <a:t>'o'</a:t>
            </a:r>
            <a:r>
              <a:rPr lang="en-US" sz="2400" dirty="0">
                <a:solidFill>
                  <a:prstClr val="black"/>
                </a:solidFill>
              </a:rPr>
              <a:t>, which means 'rings'.</a:t>
            </a:r>
          </a:p>
          <a:p>
            <a:pPr marL="342900" indent="-342900" algn="just">
              <a:buFont typeface="Arial" panose="020B0604020202020204" pitchFamily="34" charset="0"/>
              <a:buChar char="•"/>
            </a:pPr>
            <a:endParaRPr lang="en-US" sz="2400" dirty="0">
              <a:solidFill>
                <a:prstClr val="black"/>
              </a:solidFill>
            </a:endParaRPr>
          </a:p>
        </p:txBody>
      </p:sp>
      <p:pic>
        <p:nvPicPr>
          <p:cNvPr id="4" name="Picture 3">
            <a:extLst>
              <a:ext uri="{FF2B5EF4-FFF2-40B4-BE49-F238E27FC236}">
                <a16:creationId xmlns:a16="http://schemas.microsoft.com/office/drawing/2014/main" id="{09A07517-7515-44F7-94E1-84E837CC3660}"/>
              </a:ext>
            </a:extLst>
          </p:cNvPr>
          <p:cNvPicPr>
            <a:picLocks noChangeAspect="1"/>
          </p:cNvPicPr>
          <p:nvPr/>
        </p:nvPicPr>
        <p:blipFill>
          <a:blip r:embed="rId3"/>
          <a:stretch>
            <a:fillRect/>
          </a:stretch>
        </p:blipFill>
        <p:spPr>
          <a:xfrm>
            <a:off x="3419475" y="1480599"/>
            <a:ext cx="8276704" cy="4872576"/>
          </a:xfrm>
          <a:prstGeom prst="rect">
            <a:avLst/>
          </a:prstGeom>
        </p:spPr>
      </p:pic>
    </p:spTree>
    <p:extLst>
      <p:ext uri="{BB962C8B-B14F-4D97-AF65-F5344CB8AC3E}">
        <p14:creationId xmlns:p14="http://schemas.microsoft.com/office/powerpoint/2010/main" val="264873114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idx="4294967295"/>
          </p:nvPr>
        </p:nvSpPr>
        <p:spPr>
          <a:xfrm>
            <a:off x="426721" y="586809"/>
            <a:ext cx="11120846" cy="701731"/>
          </a:xfrm>
          <a:solidFill>
            <a:schemeClr val="tx1"/>
          </a:solidFill>
        </p:spPr>
        <p:txBody>
          <a:bodyPr wrap="square">
            <a:spAutoFit/>
          </a:bodyPr>
          <a:lstStyle/>
          <a:p>
            <a:pPr lvl="0"/>
            <a:r>
              <a:rPr lang="en-US" dirty="0">
                <a:solidFill>
                  <a:schemeClr val="bg1"/>
                </a:solidFill>
              </a:rPr>
              <a:t>Draw Multiple Points</a:t>
            </a:r>
          </a:p>
        </p:txBody>
      </p:sp>
      <p:sp>
        <p:nvSpPr>
          <p:cNvPr id="6" name="TextBox 5">
            <a:extLst>
              <a:ext uri="{FF2B5EF4-FFF2-40B4-BE49-F238E27FC236}">
                <a16:creationId xmlns:a16="http://schemas.microsoft.com/office/drawing/2014/main" id="{0256914B-F966-4E22-8B4D-21643CFC7CC3}"/>
              </a:ext>
            </a:extLst>
          </p:cNvPr>
          <p:cNvSpPr txBox="1"/>
          <p:nvPr/>
        </p:nvSpPr>
        <p:spPr>
          <a:xfrm>
            <a:off x="426721" y="1786235"/>
            <a:ext cx="4653280" cy="3416320"/>
          </a:xfrm>
          <a:prstGeom prst="rect">
            <a:avLst/>
          </a:prstGeom>
          <a:noFill/>
        </p:spPr>
        <p:txBody>
          <a:bodyPr wrap="square">
            <a:spAutoFit/>
          </a:bodyPr>
          <a:lstStyle/>
          <a:p>
            <a:pPr marL="342900" indent="-342900" algn="just">
              <a:buFont typeface="Arial" panose="020B0604020202020204" pitchFamily="34" charset="0"/>
              <a:buChar char="•"/>
            </a:pPr>
            <a:r>
              <a:rPr lang="en-US" sz="2400" dirty="0">
                <a:solidFill>
                  <a:prstClr val="black"/>
                </a:solidFill>
              </a:rPr>
              <a:t>You can plot as many points as you like, just make sure you have the same number of points in both axis.</a:t>
            </a:r>
          </a:p>
          <a:p>
            <a:pPr marL="342900" indent="-342900" algn="just">
              <a:buFont typeface="Arial" panose="020B0604020202020204" pitchFamily="34" charset="0"/>
              <a:buChar char="•"/>
            </a:pPr>
            <a:endParaRPr lang="en-US" sz="2400" dirty="0">
              <a:solidFill>
                <a:prstClr val="black"/>
              </a:solidFill>
            </a:endParaRPr>
          </a:p>
          <a:p>
            <a:pPr marL="342900" indent="-342900" algn="just">
              <a:buFont typeface="Arial" panose="020B0604020202020204" pitchFamily="34" charset="0"/>
              <a:buChar char="•"/>
            </a:pPr>
            <a:r>
              <a:rPr lang="en-US" sz="2400" dirty="0">
                <a:solidFill>
                  <a:prstClr val="black"/>
                </a:solidFill>
              </a:rPr>
              <a:t>Example: Draw a line in a diagram from position (1, 3) to (2, 8) then to (6, 1) and finally to position (8, 10):</a:t>
            </a:r>
          </a:p>
        </p:txBody>
      </p:sp>
      <p:pic>
        <p:nvPicPr>
          <p:cNvPr id="5" name="Picture 4">
            <a:extLst>
              <a:ext uri="{FF2B5EF4-FFF2-40B4-BE49-F238E27FC236}">
                <a16:creationId xmlns:a16="http://schemas.microsoft.com/office/drawing/2014/main" id="{E32A0387-8293-498B-B03E-54CD793E47AE}"/>
              </a:ext>
            </a:extLst>
          </p:cNvPr>
          <p:cNvPicPr>
            <a:picLocks noChangeAspect="1"/>
          </p:cNvPicPr>
          <p:nvPr/>
        </p:nvPicPr>
        <p:blipFill>
          <a:blip r:embed="rId3"/>
          <a:stretch>
            <a:fillRect/>
          </a:stretch>
        </p:blipFill>
        <p:spPr>
          <a:xfrm>
            <a:off x="5731254" y="254000"/>
            <a:ext cx="6330607" cy="6679882"/>
          </a:xfrm>
          <a:prstGeom prst="rect">
            <a:avLst/>
          </a:prstGeom>
        </p:spPr>
      </p:pic>
    </p:spTree>
    <p:extLst>
      <p:ext uri="{BB962C8B-B14F-4D97-AF65-F5344CB8AC3E}">
        <p14:creationId xmlns:p14="http://schemas.microsoft.com/office/powerpoint/2010/main" val="1858710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 name="Title 1">
            <a:extLst>
              <a:ext uri="{FF2B5EF4-FFF2-40B4-BE49-F238E27FC236}">
                <a16:creationId xmlns:a16="http://schemas.microsoft.com/office/drawing/2014/main" id="{B2A2FCCD-96DE-4A91-B9DF-D569FF151AD2}"/>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dirty="0">
                <a:solidFill>
                  <a:schemeClr val="bg1"/>
                </a:solidFill>
                <a:latin typeface="+mj-lt"/>
                <a:ea typeface="+mj-ea"/>
                <a:cs typeface="+mj-cs"/>
              </a:rPr>
              <a:t>Boolean</a:t>
            </a:r>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endParaRPr>
          </a:p>
        </p:txBody>
      </p:sp>
      <p:sp>
        <p:nvSpPr>
          <p:cNvPr id="12" name="Freeform: Shape 11">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endParaRPr>
          </a:p>
        </p:txBody>
      </p:sp>
      <p:pic>
        <p:nvPicPr>
          <p:cNvPr id="4" name="Picture 3">
            <a:extLst>
              <a:ext uri="{FF2B5EF4-FFF2-40B4-BE49-F238E27FC236}">
                <a16:creationId xmlns:a16="http://schemas.microsoft.com/office/drawing/2014/main" id="{13B1BBC9-D325-4AE1-AF13-D95B491AB019}"/>
              </a:ext>
            </a:extLst>
          </p:cNvPr>
          <p:cNvPicPr>
            <a:picLocks noChangeAspect="1"/>
          </p:cNvPicPr>
          <p:nvPr/>
        </p:nvPicPr>
        <p:blipFill>
          <a:blip r:embed="rId2"/>
          <a:stretch>
            <a:fillRect/>
          </a:stretch>
        </p:blipFill>
        <p:spPr>
          <a:xfrm>
            <a:off x="420491" y="919821"/>
            <a:ext cx="4038967" cy="3632360"/>
          </a:xfrm>
          <a:prstGeom prst="rect">
            <a:avLst/>
          </a:prstGeom>
        </p:spPr>
      </p:pic>
    </p:spTree>
    <p:extLst>
      <p:ext uri="{BB962C8B-B14F-4D97-AF65-F5344CB8AC3E}">
        <p14:creationId xmlns:p14="http://schemas.microsoft.com/office/powerpoint/2010/main" val="7001153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idx="4294967295"/>
          </p:nvPr>
        </p:nvSpPr>
        <p:spPr>
          <a:xfrm>
            <a:off x="426721" y="586809"/>
            <a:ext cx="11120846" cy="701731"/>
          </a:xfrm>
          <a:solidFill>
            <a:schemeClr val="tx1"/>
          </a:solidFill>
        </p:spPr>
        <p:txBody>
          <a:bodyPr wrap="square">
            <a:spAutoFit/>
          </a:bodyPr>
          <a:lstStyle/>
          <a:p>
            <a:pPr lvl="0"/>
            <a:r>
              <a:rPr lang="en-US" dirty="0">
                <a:solidFill>
                  <a:schemeClr val="bg1"/>
                </a:solidFill>
              </a:rPr>
              <a:t>Default X Values</a:t>
            </a:r>
          </a:p>
        </p:txBody>
      </p:sp>
      <p:sp>
        <p:nvSpPr>
          <p:cNvPr id="6" name="TextBox 5">
            <a:extLst>
              <a:ext uri="{FF2B5EF4-FFF2-40B4-BE49-F238E27FC236}">
                <a16:creationId xmlns:a16="http://schemas.microsoft.com/office/drawing/2014/main" id="{0256914B-F966-4E22-8B4D-21643CFC7CC3}"/>
              </a:ext>
            </a:extLst>
          </p:cNvPr>
          <p:cNvSpPr txBox="1"/>
          <p:nvPr/>
        </p:nvSpPr>
        <p:spPr>
          <a:xfrm>
            <a:off x="426721" y="1786235"/>
            <a:ext cx="3688079" cy="4524315"/>
          </a:xfrm>
          <a:prstGeom prst="rect">
            <a:avLst/>
          </a:prstGeom>
          <a:noFill/>
        </p:spPr>
        <p:txBody>
          <a:bodyPr wrap="square">
            <a:spAutoFit/>
          </a:bodyPr>
          <a:lstStyle/>
          <a:p>
            <a:pPr marL="342900" indent="-342900" algn="just">
              <a:buFont typeface="Arial" panose="020B0604020202020204" pitchFamily="34" charset="0"/>
              <a:buChar char="•"/>
            </a:pPr>
            <a:r>
              <a:rPr lang="en-US" sz="3200" dirty="0">
                <a:solidFill>
                  <a:prstClr val="black"/>
                </a:solidFill>
              </a:rPr>
              <a:t>If we do not specify the points in the x-axis, they will get the default values 0, 1, 2, 3, (etc. depending on the length of the y-points.</a:t>
            </a:r>
          </a:p>
          <a:p>
            <a:pPr algn="just"/>
            <a:endParaRPr lang="en-US" sz="3200" dirty="0">
              <a:solidFill>
                <a:prstClr val="black"/>
              </a:solidFill>
            </a:endParaRPr>
          </a:p>
        </p:txBody>
      </p:sp>
      <p:pic>
        <p:nvPicPr>
          <p:cNvPr id="4" name="Picture 3">
            <a:extLst>
              <a:ext uri="{FF2B5EF4-FFF2-40B4-BE49-F238E27FC236}">
                <a16:creationId xmlns:a16="http://schemas.microsoft.com/office/drawing/2014/main" id="{3D580FE0-0289-4509-97F0-0A15336E0A9F}"/>
              </a:ext>
            </a:extLst>
          </p:cNvPr>
          <p:cNvPicPr>
            <a:picLocks noChangeAspect="1"/>
          </p:cNvPicPr>
          <p:nvPr/>
        </p:nvPicPr>
        <p:blipFill>
          <a:blip r:embed="rId3"/>
          <a:stretch>
            <a:fillRect/>
          </a:stretch>
        </p:blipFill>
        <p:spPr>
          <a:xfrm>
            <a:off x="4979670" y="1288540"/>
            <a:ext cx="5932170" cy="5426012"/>
          </a:xfrm>
          <a:prstGeom prst="rect">
            <a:avLst/>
          </a:prstGeom>
        </p:spPr>
      </p:pic>
    </p:spTree>
    <p:extLst>
      <p:ext uri="{BB962C8B-B14F-4D97-AF65-F5344CB8AC3E}">
        <p14:creationId xmlns:p14="http://schemas.microsoft.com/office/powerpoint/2010/main" val="12698720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idx="4294967295"/>
          </p:nvPr>
        </p:nvSpPr>
        <p:spPr>
          <a:xfrm>
            <a:off x="426721" y="586809"/>
            <a:ext cx="11120846" cy="701731"/>
          </a:xfrm>
          <a:solidFill>
            <a:schemeClr val="tx1"/>
          </a:solidFill>
        </p:spPr>
        <p:txBody>
          <a:bodyPr wrap="square">
            <a:spAutoFit/>
          </a:bodyPr>
          <a:lstStyle/>
          <a:p>
            <a:pPr lvl="0"/>
            <a:r>
              <a:rPr lang="en-US" dirty="0" err="1">
                <a:solidFill>
                  <a:schemeClr val="bg1"/>
                </a:solidFill>
              </a:rPr>
              <a:t>Matplot</a:t>
            </a:r>
            <a:r>
              <a:rPr lang="en-US" dirty="0">
                <a:solidFill>
                  <a:schemeClr val="bg1"/>
                </a:solidFill>
              </a:rPr>
              <a:t> Markers</a:t>
            </a:r>
          </a:p>
        </p:txBody>
      </p:sp>
      <p:sp>
        <p:nvSpPr>
          <p:cNvPr id="6" name="TextBox 5">
            <a:extLst>
              <a:ext uri="{FF2B5EF4-FFF2-40B4-BE49-F238E27FC236}">
                <a16:creationId xmlns:a16="http://schemas.microsoft.com/office/drawing/2014/main" id="{0256914B-F966-4E22-8B4D-21643CFC7CC3}"/>
              </a:ext>
            </a:extLst>
          </p:cNvPr>
          <p:cNvSpPr txBox="1"/>
          <p:nvPr/>
        </p:nvSpPr>
        <p:spPr>
          <a:xfrm>
            <a:off x="426721" y="1786235"/>
            <a:ext cx="3649979" cy="2246769"/>
          </a:xfrm>
          <a:prstGeom prst="rect">
            <a:avLst/>
          </a:prstGeom>
          <a:noFill/>
        </p:spPr>
        <p:txBody>
          <a:bodyPr wrap="square">
            <a:spAutoFit/>
          </a:bodyPr>
          <a:lstStyle/>
          <a:p>
            <a:pPr marL="342900" indent="-342900" algn="just">
              <a:buFont typeface="Arial" panose="020B0604020202020204" pitchFamily="34" charset="0"/>
              <a:buChar char="•"/>
            </a:pPr>
            <a:r>
              <a:rPr lang="en-US" sz="2000" dirty="0">
                <a:solidFill>
                  <a:prstClr val="black"/>
                </a:solidFill>
              </a:rPr>
              <a:t>You can use the keyword argument </a:t>
            </a:r>
            <a:r>
              <a:rPr lang="en-US" sz="2000" i="1" dirty="0">
                <a:solidFill>
                  <a:srgbClr val="FF0000"/>
                </a:solidFill>
              </a:rPr>
              <a:t>marker</a:t>
            </a:r>
            <a:r>
              <a:rPr lang="en-US" sz="2000" dirty="0">
                <a:solidFill>
                  <a:prstClr val="black"/>
                </a:solidFill>
              </a:rPr>
              <a:t> to emphasize each point with a specified marker:</a:t>
            </a:r>
          </a:p>
          <a:p>
            <a:pPr marL="342900" indent="-342900" algn="just">
              <a:buFont typeface="Arial" panose="020B0604020202020204" pitchFamily="34" charset="0"/>
              <a:buChar char="•"/>
            </a:pPr>
            <a:r>
              <a:rPr lang="en-US" sz="2000" dirty="0">
                <a:solidFill>
                  <a:prstClr val="black"/>
                </a:solidFill>
              </a:rPr>
              <a:t>Notice the difference between following three lines of code.</a:t>
            </a:r>
          </a:p>
        </p:txBody>
      </p:sp>
      <p:pic>
        <p:nvPicPr>
          <p:cNvPr id="5" name="Picture 4">
            <a:extLst>
              <a:ext uri="{FF2B5EF4-FFF2-40B4-BE49-F238E27FC236}">
                <a16:creationId xmlns:a16="http://schemas.microsoft.com/office/drawing/2014/main" id="{29514684-4312-4178-8C8A-3FBE9678E8A1}"/>
              </a:ext>
            </a:extLst>
          </p:cNvPr>
          <p:cNvPicPr>
            <a:picLocks noChangeAspect="1"/>
          </p:cNvPicPr>
          <p:nvPr/>
        </p:nvPicPr>
        <p:blipFill>
          <a:blip r:embed="rId3"/>
          <a:stretch>
            <a:fillRect/>
          </a:stretch>
        </p:blipFill>
        <p:spPr>
          <a:xfrm>
            <a:off x="4791710" y="386080"/>
            <a:ext cx="7121728" cy="6085840"/>
          </a:xfrm>
          <a:prstGeom prst="rect">
            <a:avLst/>
          </a:prstGeom>
        </p:spPr>
      </p:pic>
      <p:pic>
        <p:nvPicPr>
          <p:cNvPr id="8" name="Picture 7">
            <a:extLst>
              <a:ext uri="{FF2B5EF4-FFF2-40B4-BE49-F238E27FC236}">
                <a16:creationId xmlns:a16="http://schemas.microsoft.com/office/drawing/2014/main" id="{949880B5-EF2D-4CA9-B98E-DD269B053A87}"/>
              </a:ext>
            </a:extLst>
          </p:cNvPr>
          <p:cNvPicPr>
            <a:picLocks noChangeAspect="1"/>
          </p:cNvPicPr>
          <p:nvPr/>
        </p:nvPicPr>
        <p:blipFill>
          <a:blip r:embed="rId4"/>
          <a:stretch>
            <a:fillRect/>
          </a:stretch>
        </p:blipFill>
        <p:spPr>
          <a:xfrm>
            <a:off x="426721" y="4329295"/>
            <a:ext cx="4379596" cy="1790200"/>
          </a:xfrm>
          <a:prstGeom prst="rect">
            <a:avLst/>
          </a:prstGeom>
        </p:spPr>
      </p:pic>
    </p:spTree>
    <p:extLst>
      <p:ext uri="{BB962C8B-B14F-4D97-AF65-F5344CB8AC3E}">
        <p14:creationId xmlns:p14="http://schemas.microsoft.com/office/powerpoint/2010/main" val="5033096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E34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3" descr="Table&#10;&#10;Description automatically generated">
            <a:extLst>
              <a:ext uri="{FF2B5EF4-FFF2-40B4-BE49-F238E27FC236}">
                <a16:creationId xmlns:a16="http://schemas.microsoft.com/office/drawing/2014/main" id="{FE6AA263-9CFA-434C-AF71-E887DC393E77}"/>
              </a:ext>
            </a:extLst>
          </p:cNvPr>
          <p:cNvPicPr>
            <a:picLocks noChangeAspect="1"/>
          </p:cNvPicPr>
          <p:nvPr/>
        </p:nvPicPr>
        <p:blipFill>
          <a:blip r:embed="rId3"/>
          <a:stretch>
            <a:fillRect/>
          </a:stretch>
        </p:blipFill>
        <p:spPr>
          <a:xfrm>
            <a:off x="5750347" y="489451"/>
            <a:ext cx="3960009" cy="5888489"/>
          </a:xfrm>
          <a:prstGeom prst="rect">
            <a:avLst/>
          </a:prstGeom>
        </p:spPr>
      </p:pic>
      <p:sp>
        <p:nvSpPr>
          <p:cNvPr id="12" name="TextBox 11">
            <a:extLst>
              <a:ext uri="{FF2B5EF4-FFF2-40B4-BE49-F238E27FC236}">
                <a16:creationId xmlns:a16="http://schemas.microsoft.com/office/drawing/2014/main" id="{76128C09-AC4A-400B-B7A2-0C0AF7637DF3}"/>
              </a:ext>
            </a:extLst>
          </p:cNvPr>
          <p:cNvSpPr txBox="1"/>
          <p:nvPr/>
        </p:nvSpPr>
        <p:spPr>
          <a:xfrm>
            <a:off x="590549" y="1886635"/>
            <a:ext cx="4895851" cy="800219"/>
          </a:xfrm>
          <a:prstGeom prst="rect">
            <a:avLst/>
          </a:prstGeom>
          <a:noFill/>
        </p:spPr>
        <p:txBody>
          <a:bodyPr wrap="square">
            <a:spAutoFit/>
          </a:bodyPr>
          <a:lstStyle/>
          <a:p>
            <a:r>
              <a:rPr lang="en-US" sz="2800" dirty="0">
                <a:solidFill>
                  <a:srgbClr val="0070C0"/>
                </a:solidFill>
                <a:latin typeface="Segoe UI" panose="020B0502040204020203" pitchFamily="34" charset="0"/>
              </a:rPr>
              <a:t>Marker Reference</a:t>
            </a:r>
          </a:p>
          <a:p>
            <a:r>
              <a:rPr lang="en-US" dirty="0">
                <a:solidFill>
                  <a:srgbClr val="000000"/>
                </a:solidFill>
                <a:latin typeface="Verdana" panose="020B0604030504040204" pitchFamily="34" charset="0"/>
              </a:rPr>
              <a:t>You can choose any of these markers:</a:t>
            </a:r>
          </a:p>
        </p:txBody>
      </p:sp>
    </p:spTree>
    <p:extLst>
      <p:ext uri="{BB962C8B-B14F-4D97-AF65-F5344CB8AC3E}">
        <p14:creationId xmlns:p14="http://schemas.microsoft.com/office/powerpoint/2010/main" val="28986428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idx="4294967295"/>
          </p:nvPr>
        </p:nvSpPr>
        <p:spPr>
          <a:xfrm>
            <a:off x="426721" y="586809"/>
            <a:ext cx="11120846" cy="701731"/>
          </a:xfrm>
          <a:solidFill>
            <a:schemeClr val="tx1"/>
          </a:solidFill>
        </p:spPr>
        <p:txBody>
          <a:bodyPr wrap="square">
            <a:spAutoFit/>
          </a:bodyPr>
          <a:lstStyle/>
          <a:p>
            <a:pPr lvl="0"/>
            <a:r>
              <a:rPr lang="en-US" dirty="0" err="1">
                <a:solidFill>
                  <a:schemeClr val="bg1"/>
                </a:solidFill>
              </a:rPr>
              <a:t>Matplot</a:t>
            </a:r>
            <a:r>
              <a:rPr lang="en-US" dirty="0">
                <a:solidFill>
                  <a:schemeClr val="bg1"/>
                </a:solidFill>
              </a:rPr>
              <a:t> Format Strings </a:t>
            </a:r>
            <a:r>
              <a:rPr lang="en-US" dirty="0" err="1">
                <a:solidFill>
                  <a:schemeClr val="bg1"/>
                </a:solidFill>
              </a:rPr>
              <a:t>fmt</a:t>
            </a:r>
            <a:endParaRPr lang="en-US" dirty="0">
              <a:solidFill>
                <a:schemeClr val="bg1"/>
              </a:solidFill>
            </a:endParaRPr>
          </a:p>
        </p:txBody>
      </p:sp>
      <p:sp>
        <p:nvSpPr>
          <p:cNvPr id="6" name="TextBox 5">
            <a:extLst>
              <a:ext uri="{FF2B5EF4-FFF2-40B4-BE49-F238E27FC236}">
                <a16:creationId xmlns:a16="http://schemas.microsoft.com/office/drawing/2014/main" id="{0256914B-F966-4E22-8B4D-21643CFC7CC3}"/>
              </a:ext>
            </a:extLst>
          </p:cNvPr>
          <p:cNvSpPr txBox="1"/>
          <p:nvPr/>
        </p:nvSpPr>
        <p:spPr>
          <a:xfrm>
            <a:off x="411752" y="1358033"/>
            <a:ext cx="3062968" cy="4524315"/>
          </a:xfrm>
          <a:prstGeom prst="rect">
            <a:avLst/>
          </a:prstGeom>
          <a:noFill/>
        </p:spPr>
        <p:txBody>
          <a:bodyPr wrap="square">
            <a:spAutoFit/>
          </a:bodyPr>
          <a:lstStyle/>
          <a:p>
            <a:pPr marL="342900" indent="-342900" algn="just">
              <a:buFont typeface="Arial" panose="020B0604020202020204" pitchFamily="34" charset="0"/>
              <a:buChar char="•"/>
              <a:defRPr/>
            </a:pPr>
            <a:r>
              <a:rPr lang="en-US" sz="2400" dirty="0">
                <a:solidFill>
                  <a:prstClr val="black"/>
                </a:solidFill>
              </a:rPr>
              <a:t>You can use also use the </a:t>
            </a:r>
            <a:r>
              <a:rPr lang="en-US" sz="2400" i="1" dirty="0">
                <a:solidFill>
                  <a:srgbClr val="FF0000"/>
                </a:solidFill>
              </a:rPr>
              <a:t>shortcut string notation </a:t>
            </a:r>
            <a:r>
              <a:rPr lang="en-US" sz="2400" dirty="0">
                <a:solidFill>
                  <a:prstClr val="black"/>
                </a:solidFill>
              </a:rPr>
              <a:t>parameter to specify the marker.</a:t>
            </a:r>
          </a:p>
          <a:p>
            <a:pPr marL="342900" indent="-342900" algn="just">
              <a:buFont typeface="Arial" panose="020B0604020202020204" pitchFamily="34" charset="0"/>
              <a:buChar char="•"/>
              <a:defRPr/>
            </a:pPr>
            <a:endParaRPr lang="en-US" sz="2400" dirty="0">
              <a:solidFill>
                <a:prstClr val="black"/>
              </a:solidFill>
            </a:endParaRPr>
          </a:p>
          <a:p>
            <a:pPr marL="342900" indent="-342900" algn="just">
              <a:buFont typeface="Arial" panose="020B0604020202020204" pitchFamily="34" charset="0"/>
              <a:buChar char="•"/>
              <a:defRPr/>
            </a:pPr>
            <a:r>
              <a:rPr lang="en-US" sz="2400" dirty="0">
                <a:solidFill>
                  <a:prstClr val="black"/>
                </a:solidFill>
              </a:rPr>
              <a:t>This parameter is also called </a:t>
            </a:r>
            <a:r>
              <a:rPr lang="en-US" sz="2400" i="1" dirty="0" err="1">
                <a:solidFill>
                  <a:srgbClr val="FF0000"/>
                </a:solidFill>
              </a:rPr>
              <a:t>fmt</a:t>
            </a:r>
            <a:r>
              <a:rPr lang="en-US" sz="2400" dirty="0">
                <a:solidFill>
                  <a:prstClr val="black"/>
                </a:solidFill>
              </a:rPr>
              <a:t>, and is written with this syntax:</a:t>
            </a:r>
          </a:p>
          <a:p>
            <a:pPr marL="342900" indent="-342900" algn="just">
              <a:buFont typeface="Arial" panose="020B0604020202020204" pitchFamily="34" charset="0"/>
              <a:buChar char="•"/>
              <a:defRPr/>
            </a:pPr>
            <a:endParaRPr lang="en-US" sz="2400" dirty="0">
              <a:solidFill>
                <a:srgbClr val="FF0000"/>
              </a:solidFill>
            </a:endParaRPr>
          </a:p>
          <a:p>
            <a:pPr marL="342900" indent="-342900" algn="just">
              <a:buFont typeface="Arial" panose="020B0604020202020204" pitchFamily="34" charset="0"/>
              <a:buChar char="•"/>
              <a:defRPr/>
            </a:pPr>
            <a:r>
              <a:rPr lang="en-US" sz="2400" dirty="0" err="1">
                <a:solidFill>
                  <a:srgbClr val="FF0000"/>
                </a:solidFill>
              </a:rPr>
              <a:t>marker|line|color</a:t>
            </a:r>
            <a:endParaRPr lang="en-US" sz="2400" dirty="0">
              <a:solidFill>
                <a:srgbClr val="FF0000"/>
              </a:solidFill>
            </a:endParaRPr>
          </a:p>
        </p:txBody>
      </p:sp>
      <p:pic>
        <p:nvPicPr>
          <p:cNvPr id="4" name="Picture 3">
            <a:extLst>
              <a:ext uri="{FF2B5EF4-FFF2-40B4-BE49-F238E27FC236}">
                <a16:creationId xmlns:a16="http://schemas.microsoft.com/office/drawing/2014/main" id="{E491AF5B-5DAC-4650-B4D6-D9521CAA3A36}"/>
              </a:ext>
            </a:extLst>
          </p:cNvPr>
          <p:cNvPicPr>
            <a:picLocks noChangeAspect="1"/>
          </p:cNvPicPr>
          <p:nvPr/>
        </p:nvPicPr>
        <p:blipFill>
          <a:blip r:embed="rId3"/>
          <a:stretch>
            <a:fillRect/>
          </a:stretch>
        </p:blipFill>
        <p:spPr>
          <a:xfrm>
            <a:off x="3666490" y="1169035"/>
            <a:ext cx="8411210" cy="5562600"/>
          </a:xfrm>
          <a:prstGeom prst="rect">
            <a:avLst/>
          </a:prstGeom>
        </p:spPr>
      </p:pic>
    </p:spTree>
    <p:extLst>
      <p:ext uri="{BB962C8B-B14F-4D97-AF65-F5344CB8AC3E}">
        <p14:creationId xmlns:p14="http://schemas.microsoft.com/office/powerpoint/2010/main" val="37878382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E34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pic>
        <p:nvPicPr>
          <p:cNvPr id="4" name="Picture 3" descr="Table&#10;&#10;Description automatically generated">
            <a:extLst>
              <a:ext uri="{FF2B5EF4-FFF2-40B4-BE49-F238E27FC236}">
                <a16:creationId xmlns:a16="http://schemas.microsoft.com/office/drawing/2014/main" id="{FE6AA263-9CFA-434C-AF71-E887DC393E77}"/>
              </a:ext>
            </a:extLst>
          </p:cNvPr>
          <p:cNvPicPr>
            <a:picLocks noChangeAspect="1"/>
          </p:cNvPicPr>
          <p:nvPr/>
        </p:nvPicPr>
        <p:blipFill>
          <a:blip r:embed="rId3"/>
          <a:stretch>
            <a:fillRect/>
          </a:stretch>
        </p:blipFill>
        <p:spPr>
          <a:xfrm>
            <a:off x="610422" y="1133505"/>
            <a:ext cx="3388523" cy="5038695"/>
          </a:xfrm>
          <a:prstGeom prst="rect">
            <a:avLst/>
          </a:prstGeom>
        </p:spPr>
      </p:pic>
      <p:sp>
        <p:nvSpPr>
          <p:cNvPr id="12" name="TextBox 11">
            <a:extLst>
              <a:ext uri="{FF2B5EF4-FFF2-40B4-BE49-F238E27FC236}">
                <a16:creationId xmlns:a16="http://schemas.microsoft.com/office/drawing/2014/main" id="{76128C09-AC4A-400B-B7A2-0C0AF7637DF3}"/>
              </a:ext>
            </a:extLst>
          </p:cNvPr>
          <p:cNvSpPr txBox="1"/>
          <p:nvPr/>
        </p:nvSpPr>
        <p:spPr>
          <a:xfrm>
            <a:off x="477012" y="610285"/>
            <a:ext cx="3521933" cy="523220"/>
          </a:xfrm>
          <a:prstGeom prst="rect">
            <a:avLst/>
          </a:prstGeom>
          <a:noFill/>
        </p:spPr>
        <p:txBody>
          <a:bodyPr wrap="square">
            <a:spAutoFit/>
          </a:bodyPr>
          <a:lstStyle/>
          <a:p>
            <a:pPr>
              <a:defRPr/>
            </a:pPr>
            <a:r>
              <a:rPr lang="en-US" sz="2800" dirty="0">
                <a:solidFill>
                  <a:srgbClr val="0070C0"/>
                </a:solidFill>
                <a:latin typeface="Segoe UI" panose="020B0502040204020203" pitchFamily="34" charset="0"/>
              </a:rPr>
              <a:t>Marker Reference</a:t>
            </a:r>
          </a:p>
        </p:txBody>
      </p:sp>
      <p:pic>
        <p:nvPicPr>
          <p:cNvPr id="3" name="Picture 2">
            <a:extLst>
              <a:ext uri="{FF2B5EF4-FFF2-40B4-BE49-F238E27FC236}">
                <a16:creationId xmlns:a16="http://schemas.microsoft.com/office/drawing/2014/main" id="{852AD6D1-39EE-49D8-858B-0C7C7C0EABEF}"/>
              </a:ext>
            </a:extLst>
          </p:cNvPr>
          <p:cNvPicPr>
            <a:picLocks noChangeAspect="1"/>
          </p:cNvPicPr>
          <p:nvPr/>
        </p:nvPicPr>
        <p:blipFill>
          <a:blip r:embed="rId4"/>
          <a:stretch>
            <a:fillRect/>
          </a:stretch>
        </p:blipFill>
        <p:spPr>
          <a:xfrm>
            <a:off x="4327953" y="610285"/>
            <a:ext cx="4013407" cy="2155649"/>
          </a:xfrm>
          <a:prstGeom prst="rect">
            <a:avLst/>
          </a:prstGeom>
        </p:spPr>
      </p:pic>
      <p:pic>
        <p:nvPicPr>
          <p:cNvPr id="6" name="Picture 5">
            <a:extLst>
              <a:ext uri="{FF2B5EF4-FFF2-40B4-BE49-F238E27FC236}">
                <a16:creationId xmlns:a16="http://schemas.microsoft.com/office/drawing/2014/main" id="{4A39143A-7F3B-4B32-9A70-F7A98BC9D344}"/>
              </a:ext>
            </a:extLst>
          </p:cNvPr>
          <p:cNvPicPr>
            <a:picLocks noChangeAspect="1"/>
          </p:cNvPicPr>
          <p:nvPr/>
        </p:nvPicPr>
        <p:blipFill>
          <a:blip r:embed="rId5"/>
          <a:stretch>
            <a:fillRect/>
          </a:stretch>
        </p:blipFill>
        <p:spPr>
          <a:xfrm>
            <a:off x="5894421" y="3032419"/>
            <a:ext cx="4366895" cy="3345521"/>
          </a:xfrm>
          <a:prstGeom prst="rect">
            <a:avLst/>
          </a:prstGeom>
        </p:spPr>
      </p:pic>
    </p:spTree>
    <p:extLst>
      <p:ext uri="{BB962C8B-B14F-4D97-AF65-F5344CB8AC3E}">
        <p14:creationId xmlns:p14="http://schemas.microsoft.com/office/powerpoint/2010/main" val="25785318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E34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2" name="TextBox 11">
            <a:extLst>
              <a:ext uri="{FF2B5EF4-FFF2-40B4-BE49-F238E27FC236}">
                <a16:creationId xmlns:a16="http://schemas.microsoft.com/office/drawing/2014/main" id="{76128C09-AC4A-400B-B7A2-0C0AF7637DF3}"/>
              </a:ext>
            </a:extLst>
          </p:cNvPr>
          <p:cNvSpPr txBox="1"/>
          <p:nvPr/>
        </p:nvSpPr>
        <p:spPr>
          <a:xfrm>
            <a:off x="477012" y="610285"/>
            <a:ext cx="4634653" cy="1446550"/>
          </a:xfrm>
          <a:prstGeom prst="rect">
            <a:avLst/>
          </a:prstGeom>
          <a:noFill/>
        </p:spPr>
        <p:txBody>
          <a:bodyPr wrap="square">
            <a:spAutoFit/>
          </a:bodyPr>
          <a:lstStyle/>
          <a:p>
            <a:pPr>
              <a:defRPr/>
            </a:pPr>
            <a:r>
              <a:rPr lang="en-US" sz="2800" dirty="0">
                <a:solidFill>
                  <a:srgbClr val="0070C0"/>
                </a:solidFill>
                <a:latin typeface="Segoe UI" panose="020B0502040204020203" pitchFamily="34" charset="0"/>
              </a:rPr>
              <a:t>Marker Size</a:t>
            </a:r>
          </a:p>
          <a:p>
            <a:pPr algn="just">
              <a:defRPr/>
            </a:pPr>
            <a:r>
              <a:rPr lang="en-US" sz="2000" dirty="0">
                <a:solidFill>
                  <a:prstClr val="black"/>
                </a:solidFill>
                <a:latin typeface="Segoe UI" panose="020B0502040204020203" pitchFamily="34" charset="0"/>
              </a:rPr>
              <a:t>You can use the keyword argument </a:t>
            </a:r>
            <a:r>
              <a:rPr lang="en-US" sz="2000" i="1" dirty="0" err="1">
                <a:solidFill>
                  <a:srgbClr val="FF0000"/>
                </a:solidFill>
                <a:latin typeface="Segoe UI" panose="020B0502040204020203" pitchFamily="34" charset="0"/>
              </a:rPr>
              <a:t>markersize</a:t>
            </a:r>
            <a:r>
              <a:rPr lang="en-US" sz="2000" dirty="0">
                <a:solidFill>
                  <a:prstClr val="black"/>
                </a:solidFill>
                <a:latin typeface="Segoe UI" panose="020B0502040204020203" pitchFamily="34" charset="0"/>
              </a:rPr>
              <a:t> or the shorter version, </a:t>
            </a:r>
            <a:r>
              <a:rPr lang="en-US" sz="2000" i="1" dirty="0" err="1">
                <a:solidFill>
                  <a:srgbClr val="FF0000"/>
                </a:solidFill>
                <a:latin typeface="Segoe UI" panose="020B0502040204020203" pitchFamily="34" charset="0"/>
              </a:rPr>
              <a:t>ms</a:t>
            </a:r>
            <a:r>
              <a:rPr lang="en-US" sz="2000" dirty="0">
                <a:solidFill>
                  <a:prstClr val="black"/>
                </a:solidFill>
                <a:latin typeface="Segoe UI" panose="020B0502040204020203" pitchFamily="34" charset="0"/>
              </a:rPr>
              <a:t> to set the size of the markers:</a:t>
            </a:r>
          </a:p>
        </p:txBody>
      </p:sp>
      <p:sp>
        <p:nvSpPr>
          <p:cNvPr id="13" name="TextBox 12">
            <a:extLst>
              <a:ext uri="{FF2B5EF4-FFF2-40B4-BE49-F238E27FC236}">
                <a16:creationId xmlns:a16="http://schemas.microsoft.com/office/drawing/2014/main" id="{6DC0AFCB-6983-45C4-910F-10BFD7AEF80C}"/>
              </a:ext>
            </a:extLst>
          </p:cNvPr>
          <p:cNvSpPr txBox="1"/>
          <p:nvPr/>
        </p:nvSpPr>
        <p:spPr>
          <a:xfrm>
            <a:off x="477010" y="2292504"/>
            <a:ext cx="4634653" cy="1754326"/>
          </a:xfrm>
          <a:prstGeom prst="rect">
            <a:avLst/>
          </a:prstGeom>
          <a:noFill/>
        </p:spPr>
        <p:txBody>
          <a:bodyPr wrap="square">
            <a:spAutoFit/>
          </a:bodyPr>
          <a:lstStyle/>
          <a:p>
            <a:pPr>
              <a:defRPr/>
            </a:pPr>
            <a:r>
              <a:rPr lang="en-US" sz="2800" dirty="0">
                <a:solidFill>
                  <a:srgbClr val="0070C0"/>
                </a:solidFill>
                <a:latin typeface="Segoe UI" panose="020B0502040204020203" pitchFamily="34" charset="0"/>
              </a:rPr>
              <a:t>Marker Edge Color</a:t>
            </a:r>
          </a:p>
          <a:p>
            <a:pPr algn="just">
              <a:defRPr/>
            </a:pPr>
            <a:r>
              <a:rPr lang="en-US" sz="2000" dirty="0">
                <a:solidFill>
                  <a:prstClr val="black"/>
                </a:solidFill>
                <a:latin typeface="Segoe UI" panose="020B0502040204020203" pitchFamily="34" charset="0"/>
              </a:rPr>
              <a:t>You can use the keyword argument </a:t>
            </a:r>
            <a:r>
              <a:rPr lang="en-US" sz="2000" i="1" dirty="0" err="1">
                <a:solidFill>
                  <a:srgbClr val="FF0000"/>
                </a:solidFill>
                <a:latin typeface="Segoe UI" panose="020B0502040204020203" pitchFamily="34" charset="0"/>
              </a:rPr>
              <a:t>markeredgecolor</a:t>
            </a:r>
            <a:r>
              <a:rPr lang="en-US" sz="2000" dirty="0">
                <a:solidFill>
                  <a:prstClr val="black"/>
                </a:solidFill>
                <a:latin typeface="Segoe UI" panose="020B0502040204020203" pitchFamily="34" charset="0"/>
              </a:rPr>
              <a:t> or the shorter </a:t>
            </a:r>
            <a:r>
              <a:rPr lang="en-US" sz="2000" i="1" dirty="0" err="1">
                <a:solidFill>
                  <a:srgbClr val="FF0000"/>
                </a:solidFill>
                <a:latin typeface="Segoe UI" panose="020B0502040204020203" pitchFamily="34" charset="0"/>
              </a:rPr>
              <a:t>mec</a:t>
            </a:r>
            <a:r>
              <a:rPr lang="en-US" sz="2000" dirty="0">
                <a:solidFill>
                  <a:prstClr val="black"/>
                </a:solidFill>
                <a:latin typeface="Segoe UI" panose="020B0502040204020203" pitchFamily="34" charset="0"/>
              </a:rPr>
              <a:t> to set the color of the edge of the markers:</a:t>
            </a:r>
          </a:p>
        </p:txBody>
      </p:sp>
      <p:sp>
        <p:nvSpPr>
          <p:cNvPr id="14" name="TextBox 13">
            <a:extLst>
              <a:ext uri="{FF2B5EF4-FFF2-40B4-BE49-F238E27FC236}">
                <a16:creationId xmlns:a16="http://schemas.microsoft.com/office/drawing/2014/main" id="{4ACFAF62-8D85-427D-86D2-697C88158D0F}"/>
              </a:ext>
            </a:extLst>
          </p:cNvPr>
          <p:cNvSpPr txBox="1"/>
          <p:nvPr/>
        </p:nvSpPr>
        <p:spPr>
          <a:xfrm>
            <a:off x="477011" y="4282500"/>
            <a:ext cx="4634653" cy="1754326"/>
          </a:xfrm>
          <a:prstGeom prst="rect">
            <a:avLst/>
          </a:prstGeom>
          <a:noFill/>
        </p:spPr>
        <p:txBody>
          <a:bodyPr wrap="square">
            <a:spAutoFit/>
          </a:bodyPr>
          <a:lstStyle/>
          <a:p>
            <a:pPr>
              <a:defRPr/>
            </a:pPr>
            <a:r>
              <a:rPr lang="en-US" sz="2800" dirty="0">
                <a:solidFill>
                  <a:srgbClr val="0070C0"/>
                </a:solidFill>
                <a:latin typeface="Segoe UI" panose="020B0502040204020203" pitchFamily="34" charset="0"/>
              </a:rPr>
              <a:t>Marker Face Color</a:t>
            </a:r>
          </a:p>
          <a:p>
            <a:pPr algn="just">
              <a:defRPr/>
            </a:pPr>
            <a:r>
              <a:rPr lang="en-US" sz="2000" dirty="0">
                <a:solidFill>
                  <a:prstClr val="black"/>
                </a:solidFill>
                <a:latin typeface="Segoe UI" panose="020B0502040204020203" pitchFamily="34" charset="0"/>
              </a:rPr>
              <a:t>You can use the keyword argument </a:t>
            </a:r>
            <a:r>
              <a:rPr lang="en-US" sz="2000" i="1" dirty="0" err="1">
                <a:solidFill>
                  <a:srgbClr val="FF0000"/>
                </a:solidFill>
                <a:latin typeface="Segoe UI" panose="020B0502040204020203" pitchFamily="34" charset="0"/>
              </a:rPr>
              <a:t>markerfacecolor</a:t>
            </a:r>
            <a:r>
              <a:rPr lang="en-US" sz="2000" dirty="0">
                <a:solidFill>
                  <a:prstClr val="black"/>
                </a:solidFill>
                <a:latin typeface="Segoe UI" panose="020B0502040204020203" pitchFamily="34" charset="0"/>
              </a:rPr>
              <a:t> or the shorter </a:t>
            </a:r>
            <a:r>
              <a:rPr lang="en-US" sz="2000" i="1" dirty="0" err="1">
                <a:solidFill>
                  <a:srgbClr val="FF0000"/>
                </a:solidFill>
                <a:latin typeface="Segoe UI" panose="020B0502040204020203" pitchFamily="34" charset="0"/>
              </a:rPr>
              <a:t>mfc</a:t>
            </a:r>
            <a:r>
              <a:rPr lang="en-US" sz="2000" dirty="0">
                <a:solidFill>
                  <a:prstClr val="black"/>
                </a:solidFill>
                <a:latin typeface="Segoe UI" panose="020B0502040204020203" pitchFamily="34" charset="0"/>
              </a:rPr>
              <a:t> to set the color inside the edge of the markers:</a:t>
            </a:r>
          </a:p>
        </p:txBody>
      </p:sp>
      <p:pic>
        <p:nvPicPr>
          <p:cNvPr id="15" name="Picture 14">
            <a:extLst>
              <a:ext uri="{FF2B5EF4-FFF2-40B4-BE49-F238E27FC236}">
                <a16:creationId xmlns:a16="http://schemas.microsoft.com/office/drawing/2014/main" id="{2E99250F-B5E0-4D99-8F37-3A37734A3319}"/>
              </a:ext>
            </a:extLst>
          </p:cNvPr>
          <p:cNvPicPr>
            <a:picLocks noChangeAspect="1"/>
          </p:cNvPicPr>
          <p:nvPr/>
        </p:nvPicPr>
        <p:blipFill>
          <a:blip r:embed="rId3"/>
          <a:stretch>
            <a:fillRect/>
          </a:stretch>
        </p:blipFill>
        <p:spPr>
          <a:xfrm>
            <a:off x="5489442" y="775036"/>
            <a:ext cx="5847765" cy="3724275"/>
          </a:xfrm>
          <a:prstGeom prst="rect">
            <a:avLst/>
          </a:prstGeom>
        </p:spPr>
      </p:pic>
      <p:sp>
        <p:nvSpPr>
          <p:cNvPr id="16" name="TextBox 15">
            <a:extLst>
              <a:ext uri="{FF2B5EF4-FFF2-40B4-BE49-F238E27FC236}">
                <a16:creationId xmlns:a16="http://schemas.microsoft.com/office/drawing/2014/main" id="{C9784203-9F5B-42E4-B6F9-6EDDA1396B17}"/>
              </a:ext>
            </a:extLst>
          </p:cNvPr>
          <p:cNvSpPr txBox="1"/>
          <p:nvPr/>
        </p:nvSpPr>
        <p:spPr>
          <a:xfrm>
            <a:off x="5588677" y="4736901"/>
            <a:ext cx="5748530" cy="646331"/>
          </a:xfrm>
          <a:prstGeom prst="rect">
            <a:avLst/>
          </a:prstGeom>
          <a:noFill/>
        </p:spPr>
        <p:txBody>
          <a:bodyPr wrap="square">
            <a:spAutoFit/>
          </a:bodyPr>
          <a:lstStyle/>
          <a:p>
            <a:pPr>
              <a:defRPr/>
            </a:pPr>
            <a:r>
              <a:rPr lang="en-US" dirty="0">
                <a:solidFill>
                  <a:srgbClr val="FF0000"/>
                </a:solidFill>
                <a:latin typeface="Verdana" panose="020B0604030504040204" pitchFamily="34" charset="0"/>
              </a:rPr>
              <a:t>You can also use hexadecimal color values</a:t>
            </a:r>
          </a:p>
          <a:p>
            <a:pPr>
              <a:defRPr/>
            </a:pPr>
            <a:r>
              <a:rPr lang="en-US" dirty="0">
                <a:solidFill>
                  <a:srgbClr val="FF0000"/>
                </a:solidFill>
                <a:latin typeface="Verdana" panose="020B0604030504040204" pitchFamily="34" charset="0"/>
              </a:rPr>
              <a:t>You can use 140 supporting HTML color names </a:t>
            </a:r>
            <a:endParaRPr lang="en-US" sz="1400" dirty="0">
              <a:solidFill>
                <a:srgbClr val="FF0000"/>
              </a:solidFill>
              <a:latin typeface="Segoe UI" panose="020B0502040204020203" pitchFamily="34" charset="0"/>
            </a:endParaRPr>
          </a:p>
        </p:txBody>
      </p:sp>
    </p:spTree>
    <p:extLst>
      <p:ext uri="{BB962C8B-B14F-4D97-AF65-F5344CB8AC3E}">
        <p14:creationId xmlns:p14="http://schemas.microsoft.com/office/powerpoint/2010/main" val="17049714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idx="4294967295"/>
          </p:nvPr>
        </p:nvSpPr>
        <p:spPr>
          <a:xfrm>
            <a:off x="426721" y="586809"/>
            <a:ext cx="11120846" cy="701731"/>
          </a:xfrm>
          <a:solidFill>
            <a:schemeClr val="tx1"/>
          </a:solidFill>
        </p:spPr>
        <p:txBody>
          <a:bodyPr wrap="square">
            <a:spAutoFit/>
          </a:bodyPr>
          <a:lstStyle/>
          <a:p>
            <a:pPr lvl="0"/>
            <a:r>
              <a:rPr lang="en-US" dirty="0">
                <a:solidFill>
                  <a:schemeClr val="bg1"/>
                </a:solidFill>
              </a:rPr>
              <a:t>Matplotlib Line</a:t>
            </a:r>
          </a:p>
        </p:txBody>
      </p:sp>
      <p:sp>
        <p:nvSpPr>
          <p:cNvPr id="6" name="TextBox 5">
            <a:extLst>
              <a:ext uri="{FF2B5EF4-FFF2-40B4-BE49-F238E27FC236}">
                <a16:creationId xmlns:a16="http://schemas.microsoft.com/office/drawing/2014/main" id="{0256914B-F966-4E22-8B4D-21643CFC7CC3}"/>
              </a:ext>
            </a:extLst>
          </p:cNvPr>
          <p:cNvSpPr txBox="1"/>
          <p:nvPr/>
        </p:nvSpPr>
        <p:spPr>
          <a:xfrm>
            <a:off x="411752" y="1358033"/>
            <a:ext cx="3062968" cy="4801314"/>
          </a:xfrm>
          <a:prstGeom prst="rect">
            <a:avLst/>
          </a:prstGeom>
          <a:noFill/>
        </p:spPr>
        <p:txBody>
          <a:bodyPr wrap="square">
            <a:spAutoFit/>
          </a:bodyPr>
          <a:lstStyle/>
          <a:p>
            <a:pPr marL="342900" indent="-342900" algn="just">
              <a:buFont typeface="Arial" panose="020B0604020202020204" pitchFamily="34" charset="0"/>
              <a:buChar char="•"/>
              <a:defRPr/>
            </a:pPr>
            <a:r>
              <a:rPr lang="en-US" dirty="0">
                <a:solidFill>
                  <a:prstClr val="black"/>
                </a:solidFill>
              </a:rPr>
              <a:t>You can use the keyword argument </a:t>
            </a:r>
            <a:r>
              <a:rPr lang="en-US" i="1" dirty="0" err="1">
                <a:solidFill>
                  <a:srgbClr val="FF0000"/>
                </a:solidFill>
              </a:rPr>
              <a:t>linestyle</a:t>
            </a:r>
            <a:r>
              <a:rPr lang="en-US" dirty="0">
                <a:solidFill>
                  <a:prstClr val="black"/>
                </a:solidFill>
              </a:rPr>
              <a:t>, or shorter </a:t>
            </a:r>
            <a:r>
              <a:rPr lang="en-US" i="1" dirty="0">
                <a:solidFill>
                  <a:srgbClr val="FF0000"/>
                </a:solidFill>
              </a:rPr>
              <a:t>ls</a:t>
            </a:r>
            <a:r>
              <a:rPr lang="en-US" dirty="0">
                <a:solidFill>
                  <a:prstClr val="black"/>
                </a:solidFill>
              </a:rPr>
              <a:t>, to change the style of the plotted line:</a:t>
            </a:r>
          </a:p>
          <a:p>
            <a:pPr marL="342900" indent="-342900" algn="just">
              <a:buFont typeface="Arial" panose="020B0604020202020204" pitchFamily="34" charset="0"/>
              <a:buChar char="•"/>
              <a:defRPr/>
            </a:pPr>
            <a:endParaRPr lang="en-US" dirty="0">
              <a:solidFill>
                <a:prstClr val="black"/>
              </a:solidFill>
            </a:endParaRPr>
          </a:p>
          <a:p>
            <a:pPr marL="342900" indent="-342900" algn="just">
              <a:buFont typeface="Arial" panose="020B0604020202020204" pitchFamily="34" charset="0"/>
              <a:buChar char="•"/>
              <a:defRPr/>
            </a:pPr>
            <a:r>
              <a:rPr lang="en-US" dirty="0">
                <a:solidFill>
                  <a:prstClr val="black"/>
                </a:solidFill>
              </a:rPr>
              <a:t>You can use the keyword argument </a:t>
            </a:r>
            <a:r>
              <a:rPr lang="en-US" i="1" dirty="0">
                <a:solidFill>
                  <a:srgbClr val="FF0000"/>
                </a:solidFill>
              </a:rPr>
              <a:t>color</a:t>
            </a:r>
            <a:r>
              <a:rPr lang="en-US" dirty="0">
                <a:solidFill>
                  <a:prstClr val="black"/>
                </a:solidFill>
              </a:rPr>
              <a:t> or the shorter </a:t>
            </a:r>
            <a:r>
              <a:rPr lang="en-US" i="1" dirty="0">
                <a:solidFill>
                  <a:srgbClr val="FF0000"/>
                </a:solidFill>
              </a:rPr>
              <a:t>c</a:t>
            </a:r>
            <a:r>
              <a:rPr lang="en-US" dirty="0">
                <a:solidFill>
                  <a:prstClr val="black"/>
                </a:solidFill>
              </a:rPr>
              <a:t> to set the color of the line:</a:t>
            </a:r>
          </a:p>
          <a:p>
            <a:pPr marL="342900" indent="-342900" algn="just">
              <a:buFont typeface="Arial" panose="020B0604020202020204" pitchFamily="34" charset="0"/>
              <a:buChar char="•"/>
              <a:defRPr/>
            </a:pPr>
            <a:endParaRPr lang="en-US" dirty="0">
              <a:solidFill>
                <a:prstClr val="black"/>
              </a:solidFill>
            </a:endParaRPr>
          </a:p>
          <a:p>
            <a:pPr marL="342900" indent="-342900" algn="just">
              <a:buFont typeface="Arial" panose="020B0604020202020204" pitchFamily="34" charset="0"/>
              <a:buChar char="•"/>
              <a:defRPr/>
            </a:pPr>
            <a:r>
              <a:rPr lang="en-US" dirty="0">
                <a:solidFill>
                  <a:prstClr val="black"/>
                </a:solidFill>
              </a:rPr>
              <a:t>You can use the keyword argument </a:t>
            </a:r>
            <a:r>
              <a:rPr lang="en-US" i="1" dirty="0">
                <a:solidFill>
                  <a:srgbClr val="FF0000"/>
                </a:solidFill>
              </a:rPr>
              <a:t>linewidth</a:t>
            </a:r>
            <a:r>
              <a:rPr lang="en-US" dirty="0">
                <a:solidFill>
                  <a:prstClr val="black"/>
                </a:solidFill>
              </a:rPr>
              <a:t> or the shorter </a:t>
            </a:r>
            <a:r>
              <a:rPr lang="en-US" i="1" dirty="0" err="1">
                <a:solidFill>
                  <a:srgbClr val="FF0000"/>
                </a:solidFill>
              </a:rPr>
              <a:t>lw</a:t>
            </a:r>
            <a:r>
              <a:rPr lang="en-US" dirty="0">
                <a:solidFill>
                  <a:prstClr val="black"/>
                </a:solidFill>
              </a:rPr>
              <a:t> to change the width of the line. The value is a floating number, in points:</a:t>
            </a:r>
          </a:p>
          <a:p>
            <a:pPr marL="342900" indent="-342900" algn="just">
              <a:buFont typeface="Arial" panose="020B0604020202020204" pitchFamily="34" charset="0"/>
              <a:buChar char="•"/>
              <a:defRPr/>
            </a:pPr>
            <a:endParaRPr lang="en-US" dirty="0">
              <a:solidFill>
                <a:prstClr val="black"/>
              </a:solidFill>
            </a:endParaRPr>
          </a:p>
        </p:txBody>
      </p:sp>
      <p:pic>
        <p:nvPicPr>
          <p:cNvPr id="9" name="Picture 8">
            <a:extLst>
              <a:ext uri="{FF2B5EF4-FFF2-40B4-BE49-F238E27FC236}">
                <a16:creationId xmlns:a16="http://schemas.microsoft.com/office/drawing/2014/main" id="{989C1FE9-2CB7-4B77-8FC2-07158C2FD12E}"/>
              </a:ext>
            </a:extLst>
          </p:cNvPr>
          <p:cNvPicPr>
            <a:picLocks noChangeAspect="1"/>
          </p:cNvPicPr>
          <p:nvPr/>
        </p:nvPicPr>
        <p:blipFill>
          <a:blip r:embed="rId3"/>
          <a:stretch>
            <a:fillRect/>
          </a:stretch>
        </p:blipFill>
        <p:spPr>
          <a:xfrm>
            <a:off x="3957638" y="1538287"/>
            <a:ext cx="7582101" cy="4367213"/>
          </a:xfrm>
          <a:prstGeom prst="rect">
            <a:avLst/>
          </a:prstGeom>
        </p:spPr>
      </p:pic>
    </p:spTree>
    <p:extLst>
      <p:ext uri="{BB962C8B-B14F-4D97-AF65-F5344CB8AC3E}">
        <p14:creationId xmlns:p14="http://schemas.microsoft.com/office/powerpoint/2010/main" val="11061320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idx="4294967295"/>
          </p:nvPr>
        </p:nvSpPr>
        <p:spPr>
          <a:xfrm>
            <a:off x="426721" y="586809"/>
            <a:ext cx="11120846" cy="701731"/>
          </a:xfrm>
          <a:solidFill>
            <a:schemeClr val="tx1"/>
          </a:solidFill>
        </p:spPr>
        <p:txBody>
          <a:bodyPr wrap="square">
            <a:spAutoFit/>
          </a:bodyPr>
          <a:lstStyle/>
          <a:p>
            <a:pPr lvl="0"/>
            <a:r>
              <a:rPr lang="en-US" dirty="0">
                <a:solidFill>
                  <a:schemeClr val="bg1"/>
                </a:solidFill>
              </a:rPr>
              <a:t>Matplotlib Line</a:t>
            </a:r>
          </a:p>
        </p:txBody>
      </p:sp>
      <p:pic>
        <p:nvPicPr>
          <p:cNvPr id="12" name="Picture 11">
            <a:extLst>
              <a:ext uri="{FF2B5EF4-FFF2-40B4-BE49-F238E27FC236}">
                <a16:creationId xmlns:a16="http://schemas.microsoft.com/office/drawing/2014/main" id="{8D354A74-F74E-44F4-8198-66A5B92DCFA9}"/>
              </a:ext>
            </a:extLst>
          </p:cNvPr>
          <p:cNvPicPr>
            <a:picLocks noChangeAspect="1"/>
          </p:cNvPicPr>
          <p:nvPr/>
        </p:nvPicPr>
        <p:blipFill>
          <a:blip r:embed="rId3"/>
          <a:stretch>
            <a:fillRect/>
          </a:stretch>
        </p:blipFill>
        <p:spPr>
          <a:xfrm>
            <a:off x="481694" y="1618740"/>
            <a:ext cx="11010900" cy="4267200"/>
          </a:xfrm>
          <a:prstGeom prst="rect">
            <a:avLst/>
          </a:prstGeom>
        </p:spPr>
      </p:pic>
    </p:spTree>
    <p:extLst>
      <p:ext uri="{BB962C8B-B14F-4D97-AF65-F5344CB8AC3E}">
        <p14:creationId xmlns:p14="http://schemas.microsoft.com/office/powerpoint/2010/main" val="29133674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idx="4294967295"/>
          </p:nvPr>
        </p:nvSpPr>
        <p:spPr>
          <a:xfrm>
            <a:off x="426721" y="586809"/>
            <a:ext cx="11120846" cy="701731"/>
          </a:xfrm>
          <a:solidFill>
            <a:schemeClr val="tx1"/>
          </a:solidFill>
        </p:spPr>
        <p:txBody>
          <a:bodyPr wrap="square">
            <a:spAutoFit/>
          </a:bodyPr>
          <a:lstStyle/>
          <a:p>
            <a:pPr lvl="0"/>
            <a:r>
              <a:rPr lang="en-US" dirty="0">
                <a:solidFill>
                  <a:schemeClr val="bg1"/>
                </a:solidFill>
              </a:rPr>
              <a:t>Matplotlib Drawing Multiple Lines</a:t>
            </a:r>
          </a:p>
        </p:txBody>
      </p:sp>
      <p:sp>
        <p:nvSpPr>
          <p:cNvPr id="6" name="TextBox 5">
            <a:extLst>
              <a:ext uri="{FF2B5EF4-FFF2-40B4-BE49-F238E27FC236}">
                <a16:creationId xmlns:a16="http://schemas.microsoft.com/office/drawing/2014/main" id="{0256914B-F966-4E22-8B4D-21643CFC7CC3}"/>
              </a:ext>
            </a:extLst>
          </p:cNvPr>
          <p:cNvSpPr txBox="1"/>
          <p:nvPr/>
        </p:nvSpPr>
        <p:spPr>
          <a:xfrm>
            <a:off x="411752" y="1358033"/>
            <a:ext cx="2407648" cy="3539430"/>
          </a:xfrm>
          <a:prstGeom prst="rect">
            <a:avLst/>
          </a:prstGeom>
          <a:noFill/>
        </p:spPr>
        <p:txBody>
          <a:bodyPr wrap="square">
            <a:spAutoFit/>
          </a:bodyPr>
          <a:lstStyle/>
          <a:p>
            <a:pPr marL="342900" indent="-342900" algn="just">
              <a:buFont typeface="Arial" panose="020B0604020202020204" pitchFamily="34" charset="0"/>
              <a:buChar char="•"/>
              <a:defRPr/>
            </a:pPr>
            <a:r>
              <a:rPr lang="en-US" sz="2800" dirty="0">
                <a:solidFill>
                  <a:prstClr val="black"/>
                </a:solidFill>
              </a:rPr>
              <a:t>You can plot as many lines as you like by simply adding more </a:t>
            </a:r>
            <a:r>
              <a:rPr lang="en-US" sz="2800" i="1" dirty="0" err="1">
                <a:solidFill>
                  <a:srgbClr val="FF0000"/>
                </a:solidFill>
              </a:rPr>
              <a:t>plt.plot</a:t>
            </a:r>
            <a:r>
              <a:rPr lang="en-US" sz="2800" i="1" dirty="0">
                <a:solidFill>
                  <a:srgbClr val="FF0000"/>
                </a:solidFill>
              </a:rPr>
              <a:t>()</a:t>
            </a:r>
            <a:r>
              <a:rPr lang="en-US" sz="2800" dirty="0">
                <a:solidFill>
                  <a:prstClr val="black"/>
                </a:solidFill>
              </a:rPr>
              <a:t> functions:</a:t>
            </a:r>
          </a:p>
        </p:txBody>
      </p:sp>
      <p:pic>
        <p:nvPicPr>
          <p:cNvPr id="4" name="Picture 3">
            <a:extLst>
              <a:ext uri="{FF2B5EF4-FFF2-40B4-BE49-F238E27FC236}">
                <a16:creationId xmlns:a16="http://schemas.microsoft.com/office/drawing/2014/main" id="{3CEA4546-D85E-4869-9B77-C687AB921435}"/>
              </a:ext>
            </a:extLst>
          </p:cNvPr>
          <p:cNvPicPr>
            <a:picLocks noChangeAspect="1"/>
          </p:cNvPicPr>
          <p:nvPr/>
        </p:nvPicPr>
        <p:blipFill>
          <a:blip r:embed="rId3"/>
          <a:stretch>
            <a:fillRect/>
          </a:stretch>
        </p:blipFill>
        <p:spPr>
          <a:xfrm>
            <a:off x="4011804" y="1386608"/>
            <a:ext cx="6903845" cy="5129212"/>
          </a:xfrm>
          <a:prstGeom prst="rect">
            <a:avLst/>
          </a:prstGeom>
        </p:spPr>
      </p:pic>
    </p:spTree>
    <p:extLst>
      <p:ext uri="{BB962C8B-B14F-4D97-AF65-F5344CB8AC3E}">
        <p14:creationId xmlns:p14="http://schemas.microsoft.com/office/powerpoint/2010/main" val="4089914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idx="4294967295"/>
          </p:nvPr>
        </p:nvSpPr>
        <p:spPr>
          <a:xfrm>
            <a:off x="426721" y="586809"/>
            <a:ext cx="11120846" cy="701731"/>
          </a:xfrm>
          <a:solidFill>
            <a:schemeClr val="tx1"/>
          </a:solidFill>
        </p:spPr>
        <p:txBody>
          <a:bodyPr wrap="square">
            <a:spAutoFit/>
          </a:bodyPr>
          <a:lstStyle/>
          <a:p>
            <a:pPr lvl="0"/>
            <a:r>
              <a:rPr lang="en-US" dirty="0">
                <a:solidFill>
                  <a:schemeClr val="bg1"/>
                </a:solidFill>
              </a:rPr>
              <a:t>Matplotlib Drawing Multiple Lines</a:t>
            </a:r>
          </a:p>
        </p:txBody>
      </p:sp>
      <p:sp>
        <p:nvSpPr>
          <p:cNvPr id="6" name="TextBox 5">
            <a:extLst>
              <a:ext uri="{FF2B5EF4-FFF2-40B4-BE49-F238E27FC236}">
                <a16:creationId xmlns:a16="http://schemas.microsoft.com/office/drawing/2014/main" id="{0256914B-F966-4E22-8B4D-21643CFC7CC3}"/>
              </a:ext>
            </a:extLst>
          </p:cNvPr>
          <p:cNvSpPr txBox="1"/>
          <p:nvPr/>
        </p:nvSpPr>
        <p:spPr>
          <a:xfrm>
            <a:off x="411752" y="1358033"/>
            <a:ext cx="3357608" cy="4708981"/>
          </a:xfrm>
          <a:prstGeom prst="rect">
            <a:avLst/>
          </a:prstGeom>
          <a:noFill/>
        </p:spPr>
        <p:txBody>
          <a:bodyPr wrap="square">
            <a:spAutoFit/>
          </a:bodyPr>
          <a:lstStyle/>
          <a:p>
            <a:pPr marL="342900" indent="-342900" algn="just">
              <a:buFont typeface="Arial" panose="020B0604020202020204" pitchFamily="34" charset="0"/>
              <a:buChar char="•"/>
              <a:defRPr/>
            </a:pPr>
            <a:r>
              <a:rPr lang="en-US" sz="2000" dirty="0">
                <a:solidFill>
                  <a:prstClr val="black"/>
                </a:solidFill>
              </a:rPr>
              <a:t>You can also plot many lines by adding the points for the x- and y-axis for each line in the same </a:t>
            </a:r>
            <a:r>
              <a:rPr lang="en-US" sz="2000" dirty="0" err="1">
                <a:solidFill>
                  <a:prstClr val="black"/>
                </a:solidFill>
              </a:rPr>
              <a:t>plt.plot</a:t>
            </a:r>
            <a:r>
              <a:rPr lang="en-US" sz="2000" dirty="0">
                <a:solidFill>
                  <a:prstClr val="black"/>
                </a:solidFill>
              </a:rPr>
              <a:t>() function.</a:t>
            </a:r>
          </a:p>
          <a:p>
            <a:pPr marL="342900" indent="-342900" algn="just">
              <a:buFont typeface="Arial" panose="020B0604020202020204" pitchFamily="34" charset="0"/>
              <a:buChar char="•"/>
              <a:defRPr/>
            </a:pPr>
            <a:endParaRPr lang="en-US" sz="2000" dirty="0">
              <a:solidFill>
                <a:prstClr val="black"/>
              </a:solidFill>
            </a:endParaRPr>
          </a:p>
          <a:p>
            <a:pPr marL="342900" indent="-342900" algn="just">
              <a:buFont typeface="Arial" panose="020B0604020202020204" pitchFamily="34" charset="0"/>
              <a:buChar char="•"/>
              <a:defRPr/>
            </a:pPr>
            <a:r>
              <a:rPr lang="en-US" sz="2000" dirty="0">
                <a:solidFill>
                  <a:prstClr val="black"/>
                </a:solidFill>
              </a:rPr>
              <a:t>(In the examples above we only specified the points on the y-axis, meaning that the points on the x-axis got the </a:t>
            </a:r>
            <a:r>
              <a:rPr lang="en-US" sz="2000" dirty="0" err="1">
                <a:solidFill>
                  <a:prstClr val="black"/>
                </a:solidFill>
              </a:rPr>
              <a:t>the</a:t>
            </a:r>
            <a:r>
              <a:rPr lang="en-US" sz="2000" dirty="0">
                <a:solidFill>
                  <a:prstClr val="black"/>
                </a:solidFill>
              </a:rPr>
              <a:t> default values (0, 1, 2, 3).)</a:t>
            </a:r>
          </a:p>
          <a:p>
            <a:pPr marL="342900" indent="-342900" algn="just">
              <a:buFont typeface="Arial" panose="020B0604020202020204" pitchFamily="34" charset="0"/>
              <a:buChar char="•"/>
              <a:defRPr/>
            </a:pPr>
            <a:endParaRPr lang="en-US" sz="2000" dirty="0">
              <a:solidFill>
                <a:prstClr val="black"/>
              </a:solidFill>
            </a:endParaRPr>
          </a:p>
          <a:p>
            <a:pPr marL="342900" indent="-342900" algn="just">
              <a:buFont typeface="Arial" panose="020B0604020202020204" pitchFamily="34" charset="0"/>
              <a:buChar char="•"/>
              <a:defRPr/>
            </a:pPr>
            <a:r>
              <a:rPr lang="en-US" sz="2000" dirty="0">
                <a:solidFill>
                  <a:prstClr val="black"/>
                </a:solidFill>
              </a:rPr>
              <a:t>The x- and y- values come in pairs:</a:t>
            </a:r>
          </a:p>
        </p:txBody>
      </p:sp>
      <p:pic>
        <p:nvPicPr>
          <p:cNvPr id="5" name="Picture 4">
            <a:extLst>
              <a:ext uri="{FF2B5EF4-FFF2-40B4-BE49-F238E27FC236}">
                <a16:creationId xmlns:a16="http://schemas.microsoft.com/office/drawing/2014/main" id="{E109FBFD-ED1D-4EF7-B0D5-32A54746E70B}"/>
              </a:ext>
            </a:extLst>
          </p:cNvPr>
          <p:cNvPicPr>
            <a:picLocks noChangeAspect="1"/>
          </p:cNvPicPr>
          <p:nvPr/>
        </p:nvPicPr>
        <p:blipFill>
          <a:blip r:embed="rId3"/>
          <a:stretch>
            <a:fillRect/>
          </a:stretch>
        </p:blipFill>
        <p:spPr>
          <a:xfrm>
            <a:off x="4013460" y="1598711"/>
            <a:ext cx="6758997" cy="4766945"/>
          </a:xfrm>
          <a:prstGeom prst="rect">
            <a:avLst/>
          </a:prstGeom>
        </p:spPr>
      </p:pic>
    </p:spTree>
    <p:extLst>
      <p:ext uri="{BB962C8B-B14F-4D97-AF65-F5344CB8AC3E}">
        <p14:creationId xmlns:p14="http://schemas.microsoft.com/office/powerpoint/2010/main" val="4164487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 name="Title 1">
            <a:extLst>
              <a:ext uri="{FF2B5EF4-FFF2-40B4-BE49-F238E27FC236}">
                <a16:creationId xmlns:a16="http://schemas.microsoft.com/office/drawing/2014/main" id="{B2A2FCCD-96DE-4A91-B9DF-D569FF151AD2}"/>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dirty="0">
                <a:solidFill>
                  <a:schemeClr val="bg1"/>
                </a:solidFill>
                <a:latin typeface="+mj-lt"/>
                <a:ea typeface="+mj-ea"/>
                <a:cs typeface="+mj-cs"/>
              </a:rPr>
              <a:t>String</a:t>
            </a:r>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endParaRPr>
          </a:p>
        </p:txBody>
      </p:sp>
      <p:sp>
        <p:nvSpPr>
          <p:cNvPr id="12" name="Freeform: Shape 11">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endParaRPr>
          </a:p>
        </p:txBody>
      </p:sp>
      <p:pic>
        <p:nvPicPr>
          <p:cNvPr id="4" name="Picture 3">
            <a:extLst>
              <a:ext uri="{FF2B5EF4-FFF2-40B4-BE49-F238E27FC236}">
                <a16:creationId xmlns:a16="http://schemas.microsoft.com/office/drawing/2014/main" id="{C025C542-7B64-4EB7-8EF9-D86B2E6829FC}"/>
              </a:ext>
            </a:extLst>
          </p:cNvPr>
          <p:cNvPicPr>
            <a:picLocks noChangeAspect="1"/>
          </p:cNvPicPr>
          <p:nvPr/>
        </p:nvPicPr>
        <p:blipFill>
          <a:blip r:embed="rId2"/>
          <a:stretch>
            <a:fillRect/>
          </a:stretch>
        </p:blipFill>
        <p:spPr>
          <a:xfrm>
            <a:off x="423276" y="1089732"/>
            <a:ext cx="4294822" cy="3214981"/>
          </a:xfrm>
          <a:prstGeom prst="rect">
            <a:avLst/>
          </a:prstGeom>
        </p:spPr>
      </p:pic>
    </p:spTree>
    <p:extLst>
      <p:ext uri="{BB962C8B-B14F-4D97-AF65-F5344CB8AC3E}">
        <p14:creationId xmlns:p14="http://schemas.microsoft.com/office/powerpoint/2010/main" val="25940184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idx="4294967295"/>
          </p:nvPr>
        </p:nvSpPr>
        <p:spPr>
          <a:xfrm>
            <a:off x="426721" y="586809"/>
            <a:ext cx="11120846" cy="701731"/>
          </a:xfrm>
          <a:solidFill>
            <a:schemeClr val="tx1"/>
          </a:solidFill>
        </p:spPr>
        <p:txBody>
          <a:bodyPr wrap="square">
            <a:spAutoFit/>
          </a:bodyPr>
          <a:lstStyle/>
          <a:p>
            <a:pPr lvl="0"/>
            <a:r>
              <a:rPr lang="en-US" dirty="0">
                <a:solidFill>
                  <a:schemeClr val="bg1"/>
                </a:solidFill>
              </a:rPr>
              <a:t>Matplotlib Labels and Titles</a:t>
            </a:r>
          </a:p>
        </p:txBody>
      </p:sp>
      <p:sp>
        <p:nvSpPr>
          <p:cNvPr id="6" name="TextBox 5">
            <a:extLst>
              <a:ext uri="{FF2B5EF4-FFF2-40B4-BE49-F238E27FC236}">
                <a16:creationId xmlns:a16="http://schemas.microsoft.com/office/drawing/2014/main" id="{0256914B-F966-4E22-8B4D-21643CFC7CC3}"/>
              </a:ext>
            </a:extLst>
          </p:cNvPr>
          <p:cNvSpPr txBox="1"/>
          <p:nvPr/>
        </p:nvSpPr>
        <p:spPr>
          <a:xfrm>
            <a:off x="411752" y="1520593"/>
            <a:ext cx="11120846" cy="4832092"/>
          </a:xfrm>
          <a:prstGeom prst="rect">
            <a:avLst/>
          </a:prstGeom>
          <a:noFill/>
        </p:spPr>
        <p:txBody>
          <a:bodyPr wrap="square">
            <a:spAutoFit/>
          </a:bodyPr>
          <a:lstStyle/>
          <a:p>
            <a:pPr marL="342900" indent="-342900" algn="just">
              <a:buFont typeface="Arial" panose="020B0604020202020204" pitchFamily="34" charset="0"/>
              <a:buChar char="•"/>
              <a:defRPr/>
            </a:pPr>
            <a:r>
              <a:rPr lang="en-US" sz="2800" dirty="0">
                <a:solidFill>
                  <a:prstClr val="black"/>
                </a:solidFill>
              </a:rPr>
              <a:t>With </a:t>
            </a:r>
            <a:r>
              <a:rPr lang="en-US" sz="2800" dirty="0" err="1">
                <a:solidFill>
                  <a:prstClr val="black"/>
                </a:solidFill>
              </a:rPr>
              <a:t>Pyplot</a:t>
            </a:r>
            <a:r>
              <a:rPr lang="en-US" sz="2800" dirty="0">
                <a:solidFill>
                  <a:prstClr val="black"/>
                </a:solidFill>
              </a:rPr>
              <a:t>, you can use the </a:t>
            </a:r>
            <a:r>
              <a:rPr lang="en-US" sz="2800" i="1" dirty="0" err="1">
                <a:solidFill>
                  <a:srgbClr val="FF0000"/>
                </a:solidFill>
              </a:rPr>
              <a:t>xlabel</a:t>
            </a:r>
            <a:r>
              <a:rPr lang="en-US" sz="2800" i="1" dirty="0">
                <a:solidFill>
                  <a:srgbClr val="FF0000"/>
                </a:solidFill>
              </a:rPr>
              <a:t>() </a:t>
            </a:r>
            <a:r>
              <a:rPr lang="en-US" sz="2800" dirty="0">
                <a:solidFill>
                  <a:prstClr val="black"/>
                </a:solidFill>
              </a:rPr>
              <a:t>and </a:t>
            </a:r>
            <a:r>
              <a:rPr lang="en-US" sz="2800" i="1" dirty="0" err="1">
                <a:solidFill>
                  <a:srgbClr val="FF0000"/>
                </a:solidFill>
              </a:rPr>
              <a:t>ylabel</a:t>
            </a:r>
            <a:r>
              <a:rPr lang="en-US" sz="2800" i="1" dirty="0">
                <a:solidFill>
                  <a:srgbClr val="FF0000"/>
                </a:solidFill>
              </a:rPr>
              <a:t>() </a:t>
            </a:r>
            <a:r>
              <a:rPr lang="en-US" sz="2800" dirty="0">
                <a:solidFill>
                  <a:prstClr val="black"/>
                </a:solidFill>
              </a:rPr>
              <a:t>functions to set a label for the x- and y-axis.</a:t>
            </a:r>
          </a:p>
          <a:p>
            <a:pPr marL="342900" indent="-342900" algn="just">
              <a:buFont typeface="Arial" panose="020B0604020202020204" pitchFamily="34" charset="0"/>
              <a:buChar char="•"/>
              <a:defRPr/>
            </a:pPr>
            <a:endParaRPr lang="en-US" sz="2800" dirty="0">
              <a:solidFill>
                <a:prstClr val="black"/>
              </a:solidFill>
            </a:endParaRPr>
          </a:p>
          <a:p>
            <a:pPr marL="342900" indent="-342900" algn="just">
              <a:buFont typeface="Arial" panose="020B0604020202020204" pitchFamily="34" charset="0"/>
              <a:buChar char="•"/>
              <a:defRPr/>
            </a:pPr>
            <a:r>
              <a:rPr lang="en-US" sz="2800" dirty="0">
                <a:solidFill>
                  <a:prstClr val="black"/>
                </a:solidFill>
              </a:rPr>
              <a:t>With </a:t>
            </a:r>
            <a:r>
              <a:rPr lang="en-US" sz="2800" dirty="0" err="1">
                <a:solidFill>
                  <a:prstClr val="black"/>
                </a:solidFill>
              </a:rPr>
              <a:t>Pyplot</a:t>
            </a:r>
            <a:r>
              <a:rPr lang="en-US" sz="2800" dirty="0">
                <a:solidFill>
                  <a:prstClr val="black"/>
                </a:solidFill>
              </a:rPr>
              <a:t>, you can use the </a:t>
            </a:r>
            <a:r>
              <a:rPr lang="en-US" sz="2800" i="1" dirty="0">
                <a:solidFill>
                  <a:srgbClr val="FF0000"/>
                </a:solidFill>
              </a:rPr>
              <a:t>title() </a:t>
            </a:r>
            <a:r>
              <a:rPr lang="en-US" sz="2800" dirty="0">
                <a:solidFill>
                  <a:prstClr val="black"/>
                </a:solidFill>
              </a:rPr>
              <a:t>function to set a title for the plot.</a:t>
            </a:r>
          </a:p>
          <a:p>
            <a:pPr marL="342900" indent="-342900" algn="just">
              <a:buFont typeface="Arial" panose="020B0604020202020204" pitchFamily="34" charset="0"/>
              <a:buChar char="•"/>
              <a:defRPr/>
            </a:pPr>
            <a:endParaRPr lang="en-US" sz="2800" dirty="0">
              <a:solidFill>
                <a:prstClr val="black"/>
              </a:solidFill>
            </a:endParaRPr>
          </a:p>
          <a:p>
            <a:pPr marL="342900" indent="-342900" algn="just">
              <a:buFont typeface="Arial" panose="020B0604020202020204" pitchFamily="34" charset="0"/>
              <a:buChar char="•"/>
              <a:defRPr/>
            </a:pPr>
            <a:r>
              <a:rPr lang="en-US" sz="2800" dirty="0">
                <a:solidFill>
                  <a:prstClr val="black"/>
                </a:solidFill>
              </a:rPr>
              <a:t>You can use the </a:t>
            </a:r>
            <a:r>
              <a:rPr lang="en-US" sz="2800" i="1" dirty="0" err="1">
                <a:solidFill>
                  <a:srgbClr val="FF0000"/>
                </a:solidFill>
              </a:rPr>
              <a:t>fontdict</a:t>
            </a:r>
            <a:r>
              <a:rPr lang="en-US" sz="2800" dirty="0">
                <a:solidFill>
                  <a:prstClr val="black"/>
                </a:solidFill>
              </a:rPr>
              <a:t> parameter in </a:t>
            </a:r>
            <a:r>
              <a:rPr lang="en-US" sz="2800" i="1" dirty="0" err="1">
                <a:solidFill>
                  <a:srgbClr val="FF0000"/>
                </a:solidFill>
              </a:rPr>
              <a:t>xlabel</a:t>
            </a:r>
            <a:r>
              <a:rPr lang="en-US" sz="2800" i="1" dirty="0">
                <a:solidFill>
                  <a:srgbClr val="FF0000"/>
                </a:solidFill>
              </a:rPr>
              <a:t>()</a:t>
            </a:r>
            <a:r>
              <a:rPr lang="en-US" sz="2800" dirty="0">
                <a:solidFill>
                  <a:prstClr val="black"/>
                </a:solidFill>
              </a:rPr>
              <a:t>, </a:t>
            </a:r>
            <a:r>
              <a:rPr lang="en-US" sz="2800" i="1" dirty="0" err="1">
                <a:solidFill>
                  <a:srgbClr val="FF0000"/>
                </a:solidFill>
              </a:rPr>
              <a:t>ylabel</a:t>
            </a:r>
            <a:r>
              <a:rPr lang="en-US" sz="2800" i="1" dirty="0">
                <a:solidFill>
                  <a:srgbClr val="FF0000"/>
                </a:solidFill>
              </a:rPr>
              <a:t>()</a:t>
            </a:r>
            <a:r>
              <a:rPr lang="en-US" sz="2800" dirty="0">
                <a:solidFill>
                  <a:prstClr val="black"/>
                </a:solidFill>
              </a:rPr>
              <a:t>, and </a:t>
            </a:r>
            <a:r>
              <a:rPr lang="en-US" sz="2800" i="1" dirty="0">
                <a:solidFill>
                  <a:srgbClr val="FF0000"/>
                </a:solidFill>
              </a:rPr>
              <a:t>title() </a:t>
            </a:r>
            <a:r>
              <a:rPr lang="en-US" sz="2800" dirty="0">
                <a:solidFill>
                  <a:prstClr val="black"/>
                </a:solidFill>
              </a:rPr>
              <a:t>to set font properties for the title and labels.</a:t>
            </a:r>
          </a:p>
          <a:p>
            <a:pPr marL="342900" indent="-342900" algn="just">
              <a:buFont typeface="Arial" panose="020B0604020202020204" pitchFamily="34" charset="0"/>
              <a:buChar char="•"/>
              <a:defRPr/>
            </a:pPr>
            <a:endParaRPr lang="en-US" sz="2800" dirty="0">
              <a:solidFill>
                <a:prstClr val="black"/>
              </a:solidFill>
            </a:endParaRPr>
          </a:p>
          <a:p>
            <a:pPr marL="342900" indent="-342900" algn="just">
              <a:buFont typeface="Arial" panose="020B0604020202020204" pitchFamily="34" charset="0"/>
              <a:buChar char="•"/>
              <a:defRPr/>
            </a:pPr>
            <a:r>
              <a:rPr lang="en-US" sz="2800" dirty="0">
                <a:solidFill>
                  <a:prstClr val="black"/>
                </a:solidFill>
              </a:rPr>
              <a:t>You can use the loc parameter in </a:t>
            </a:r>
            <a:r>
              <a:rPr lang="en-US" sz="2800" i="1" dirty="0">
                <a:solidFill>
                  <a:srgbClr val="FF0000"/>
                </a:solidFill>
              </a:rPr>
              <a:t>title() </a:t>
            </a:r>
            <a:r>
              <a:rPr lang="en-US" sz="2800" dirty="0">
                <a:solidFill>
                  <a:prstClr val="black"/>
                </a:solidFill>
              </a:rPr>
              <a:t>to position the title.</a:t>
            </a:r>
          </a:p>
          <a:p>
            <a:pPr marL="342900" indent="-342900" algn="just">
              <a:buFont typeface="Arial" panose="020B0604020202020204" pitchFamily="34" charset="0"/>
              <a:buChar char="•"/>
              <a:defRPr/>
            </a:pPr>
            <a:endParaRPr lang="en-US" sz="2800" dirty="0">
              <a:solidFill>
                <a:prstClr val="black"/>
              </a:solidFill>
            </a:endParaRPr>
          </a:p>
          <a:p>
            <a:pPr marL="342900" indent="-342900" algn="just">
              <a:buFont typeface="Arial" panose="020B0604020202020204" pitchFamily="34" charset="0"/>
              <a:buChar char="•"/>
              <a:defRPr/>
            </a:pPr>
            <a:r>
              <a:rPr lang="en-US" sz="2800" dirty="0">
                <a:solidFill>
                  <a:prstClr val="black"/>
                </a:solidFill>
              </a:rPr>
              <a:t>Legal values are: </a:t>
            </a:r>
            <a:r>
              <a:rPr lang="en-US" sz="2800" i="1" dirty="0">
                <a:solidFill>
                  <a:srgbClr val="FF0000"/>
                </a:solidFill>
              </a:rPr>
              <a:t>'left'</a:t>
            </a:r>
            <a:r>
              <a:rPr lang="en-US" sz="2800" dirty="0">
                <a:solidFill>
                  <a:prstClr val="black"/>
                </a:solidFill>
              </a:rPr>
              <a:t>, </a:t>
            </a:r>
            <a:r>
              <a:rPr lang="en-US" sz="2800" i="1" dirty="0">
                <a:solidFill>
                  <a:srgbClr val="FF0000"/>
                </a:solidFill>
              </a:rPr>
              <a:t>'right'</a:t>
            </a:r>
            <a:r>
              <a:rPr lang="en-US" sz="2800" dirty="0">
                <a:solidFill>
                  <a:prstClr val="black"/>
                </a:solidFill>
              </a:rPr>
              <a:t>, and </a:t>
            </a:r>
            <a:r>
              <a:rPr lang="en-US" sz="2800" i="1" dirty="0">
                <a:solidFill>
                  <a:srgbClr val="FF0000"/>
                </a:solidFill>
              </a:rPr>
              <a:t>'center'</a:t>
            </a:r>
            <a:r>
              <a:rPr lang="en-US" sz="2800" dirty="0">
                <a:solidFill>
                  <a:prstClr val="black"/>
                </a:solidFill>
              </a:rPr>
              <a:t>. Default value is </a:t>
            </a:r>
            <a:r>
              <a:rPr lang="en-US" sz="2800" i="1" dirty="0">
                <a:solidFill>
                  <a:srgbClr val="FF0000"/>
                </a:solidFill>
              </a:rPr>
              <a:t>'center'</a:t>
            </a:r>
            <a:r>
              <a:rPr lang="en-US" sz="2800" dirty="0">
                <a:solidFill>
                  <a:prstClr val="black"/>
                </a:solidFill>
              </a:rPr>
              <a:t>.</a:t>
            </a:r>
          </a:p>
        </p:txBody>
      </p:sp>
    </p:spTree>
    <p:extLst>
      <p:ext uri="{BB962C8B-B14F-4D97-AF65-F5344CB8AC3E}">
        <p14:creationId xmlns:p14="http://schemas.microsoft.com/office/powerpoint/2010/main" val="11622735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3">
            <a:extLst>
              <a:ext uri="{FF2B5EF4-FFF2-40B4-BE49-F238E27FC236}">
                <a16:creationId xmlns:a16="http://schemas.microsoft.com/office/drawing/2014/main" id="{39DBE8FA-5277-4037-ABDF-3D6427BB7D54}"/>
              </a:ext>
            </a:extLst>
          </p:cNvPr>
          <p:cNvPicPr>
            <a:picLocks noChangeAspect="1"/>
          </p:cNvPicPr>
          <p:nvPr/>
        </p:nvPicPr>
        <p:blipFill>
          <a:blip r:embed="rId3"/>
          <a:stretch>
            <a:fillRect/>
          </a:stretch>
        </p:blipFill>
        <p:spPr>
          <a:xfrm>
            <a:off x="2963778" y="480060"/>
            <a:ext cx="5438542" cy="5863658"/>
          </a:xfrm>
          <a:prstGeom prst="rect">
            <a:avLst/>
          </a:prstGeom>
        </p:spPr>
      </p:pic>
    </p:spTree>
    <p:extLst>
      <p:ext uri="{BB962C8B-B14F-4D97-AF65-F5344CB8AC3E}">
        <p14:creationId xmlns:p14="http://schemas.microsoft.com/office/powerpoint/2010/main" val="30820411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idx="4294967295"/>
          </p:nvPr>
        </p:nvSpPr>
        <p:spPr>
          <a:xfrm>
            <a:off x="426721" y="586809"/>
            <a:ext cx="11120846" cy="701731"/>
          </a:xfrm>
          <a:solidFill>
            <a:schemeClr val="tx1"/>
          </a:solidFill>
        </p:spPr>
        <p:txBody>
          <a:bodyPr wrap="square">
            <a:spAutoFit/>
          </a:bodyPr>
          <a:lstStyle/>
          <a:p>
            <a:pPr lvl="0"/>
            <a:r>
              <a:rPr lang="en-US" dirty="0">
                <a:solidFill>
                  <a:schemeClr val="bg1"/>
                </a:solidFill>
              </a:rPr>
              <a:t>Matplotlib: Adding the Grid Lines</a:t>
            </a:r>
          </a:p>
        </p:txBody>
      </p:sp>
      <p:sp>
        <p:nvSpPr>
          <p:cNvPr id="6" name="TextBox 5">
            <a:extLst>
              <a:ext uri="{FF2B5EF4-FFF2-40B4-BE49-F238E27FC236}">
                <a16:creationId xmlns:a16="http://schemas.microsoft.com/office/drawing/2014/main" id="{0256914B-F966-4E22-8B4D-21643CFC7CC3}"/>
              </a:ext>
            </a:extLst>
          </p:cNvPr>
          <p:cNvSpPr txBox="1"/>
          <p:nvPr/>
        </p:nvSpPr>
        <p:spPr>
          <a:xfrm>
            <a:off x="411752" y="1520593"/>
            <a:ext cx="11120846" cy="5016758"/>
          </a:xfrm>
          <a:prstGeom prst="rect">
            <a:avLst/>
          </a:prstGeom>
          <a:noFill/>
        </p:spPr>
        <p:txBody>
          <a:bodyPr wrap="square">
            <a:spAutoFit/>
          </a:bodyPr>
          <a:lstStyle/>
          <a:p>
            <a:pPr marL="342900" indent="-342900" algn="just">
              <a:buFont typeface="Arial" panose="020B0604020202020204" pitchFamily="34" charset="0"/>
              <a:buChar char="•"/>
              <a:defRPr/>
            </a:pPr>
            <a:r>
              <a:rPr lang="en-US" sz="3200" dirty="0">
                <a:solidFill>
                  <a:prstClr val="black"/>
                </a:solidFill>
              </a:rPr>
              <a:t>With </a:t>
            </a:r>
            <a:r>
              <a:rPr lang="en-US" sz="3200" dirty="0" err="1">
                <a:solidFill>
                  <a:prstClr val="black"/>
                </a:solidFill>
              </a:rPr>
              <a:t>Pyplot</a:t>
            </a:r>
            <a:r>
              <a:rPr lang="en-US" sz="3200" dirty="0">
                <a:solidFill>
                  <a:prstClr val="black"/>
                </a:solidFill>
              </a:rPr>
              <a:t>, you can use the </a:t>
            </a:r>
            <a:r>
              <a:rPr lang="en-US" sz="3200" i="1" dirty="0">
                <a:solidFill>
                  <a:srgbClr val="FF0000"/>
                </a:solidFill>
              </a:rPr>
              <a:t>grid() </a:t>
            </a:r>
            <a:r>
              <a:rPr lang="en-US" sz="3200" dirty="0">
                <a:solidFill>
                  <a:prstClr val="black"/>
                </a:solidFill>
              </a:rPr>
              <a:t>function to add grid lines to the plot.</a:t>
            </a:r>
          </a:p>
          <a:p>
            <a:pPr marL="342900" indent="-342900" algn="just">
              <a:buFont typeface="Arial" panose="020B0604020202020204" pitchFamily="34" charset="0"/>
              <a:buChar char="•"/>
              <a:defRPr/>
            </a:pPr>
            <a:endParaRPr lang="en-US" sz="3200" dirty="0">
              <a:solidFill>
                <a:prstClr val="black"/>
              </a:solidFill>
            </a:endParaRPr>
          </a:p>
          <a:p>
            <a:pPr marL="342900" indent="-342900" algn="just">
              <a:buFont typeface="Arial" panose="020B0604020202020204" pitchFamily="34" charset="0"/>
              <a:buChar char="•"/>
              <a:defRPr/>
            </a:pPr>
            <a:r>
              <a:rPr lang="en-US" sz="3200" dirty="0">
                <a:solidFill>
                  <a:prstClr val="black"/>
                </a:solidFill>
              </a:rPr>
              <a:t>You can use the </a:t>
            </a:r>
            <a:r>
              <a:rPr lang="en-US" sz="3200" i="1" dirty="0">
                <a:solidFill>
                  <a:srgbClr val="FF0000"/>
                </a:solidFill>
              </a:rPr>
              <a:t>axis</a:t>
            </a:r>
            <a:r>
              <a:rPr lang="en-US" sz="3200" dirty="0">
                <a:solidFill>
                  <a:prstClr val="black"/>
                </a:solidFill>
              </a:rPr>
              <a:t> parameter in the </a:t>
            </a:r>
            <a:r>
              <a:rPr lang="en-US" sz="3200" i="1" dirty="0">
                <a:solidFill>
                  <a:srgbClr val="FF0000"/>
                </a:solidFill>
              </a:rPr>
              <a:t>grid() </a:t>
            </a:r>
            <a:r>
              <a:rPr lang="en-US" sz="3200" dirty="0">
                <a:solidFill>
                  <a:prstClr val="black"/>
                </a:solidFill>
              </a:rPr>
              <a:t>function to specify which grid lines to display.</a:t>
            </a:r>
          </a:p>
          <a:p>
            <a:pPr marL="342900" indent="-342900" algn="just">
              <a:buFont typeface="Arial" panose="020B0604020202020204" pitchFamily="34" charset="0"/>
              <a:buChar char="•"/>
              <a:defRPr/>
            </a:pPr>
            <a:endParaRPr lang="en-US" sz="3200" dirty="0">
              <a:solidFill>
                <a:prstClr val="black"/>
              </a:solidFill>
            </a:endParaRPr>
          </a:p>
          <a:p>
            <a:pPr marL="342900" indent="-342900" algn="just">
              <a:buFont typeface="Arial" panose="020B0604020202020204" pitchFamily="34" charset="0"/>
              <a:buChar char="•"/>
              <a:defRPr/>
            </a:pPr>
            <a:r>
              <a:rPr lang="en-US" sz="3200" dirty="0">
                <a:solidFill>
                  <a:prstClr val="black"/>
                </a:solidFill>
              </a:rPr>
              <a:t>Legal values are: </a:t>
            </a:r>
            <a:r>
              <a:rPr lang="en-US" sz="3200" i="1" dirty="0">
                <a:solidFill>
                  <a:srgbClr val="FF0000"/>
                </a:solidFill>
              </a:rPr>
              <a:t>'x'</a:t>
            </a:r>
            <a:r>
              <a:rPr lang="en-US" sz="3200" dirty="0">
                <a:solidFill>
                  <a:prstClr val="black"/>
                </a:solidFill>
              </a:rPr>
              <a:t>, </a:t>
            </a:r>
            <a:r>
              <a:rPr lang="en-US" sz="3200" i="1" dirty="0">
                <a:solidFill>
                  <a:srgbClr val="FF0000"/>
                </a:solidFill>
              </a:rPr>
              <a:t>'y'</a:t>
            </a:r>
            <a:r>
              <a:rPr lang="en-US" sz="3200" dirty="0">
                <a:solidFill>
                  <a:prstClr val="black"/>
                </a:solidFill>
              </a:rPr>
              <a:t>, and </a:t>
            </a:r>
            <a:r>
              <a:rPr lang="en-US" sz="3200" i="1" dirty="0">
                <a:solidFill>
                  <a:srgbClr val="FF0000"/>
                </a:solidFill>
              </a:rPr>
              <a:t>'both'</a:t>
            </a:r>
            <a:r>
              <a:rPr lang="en-US" sz="3200" dirty="0">
                <a:solidFill>
                  <a:prstClr val="black"/>
                </a:solidFill>
              </a:rPr>
              <a:t>. Default value is </a:t>
            </a:r>
            <a:r>
              <a:rPr lang="en-US" sz="3200" i="1" dirty="0">
                <a:solidFill>
                  <a:srgbClr val="FF0000"/>
                </a:solidFill>
              </a:rPr>
              <a:t>'both’</a:t>
            </a:r>
            <a:r>
              <a:rPr lang="en-US" sz="3200" dirty="0">
                <a:solidFill>
                  <a:prstClr val="black"/>
                </a:solidFill>
              </a:rPr>
              <a:t>.</a:t>
            </a:r>
          </a:p>
          <a:p>
            <a:pPr marL="342900" indent="-342900" algn="just">
              <a:buFont typeface="Arial" panose="020B0604020202020204" pitchFamily="34" charset="0"/>
              <a:buChar char="•"/>
              <a:defRPr/>
            </a:pPr>
            <a:endParaRPr lang="en-US" sz="3200" dirty="0">
              <a:solidFill>
                <a:prstClr val="black"/>
              </a:solidFill>
            </a:endParaRPr>
          </a:p>
          <a:p>
            <a:pPr marL="342900" indent="-342900" algn="just">
              <a:buFont typeface="Arial" panose="020B0604020202020204" pitchFamily="34" charset="0"/>
              <a:buChar char="•"/>
              <a:defRPr/>
            </a:pPr>
            <a:r>
              <a:rPr lang="en-US" sz="3200" dirty="0">
                <a:solidFill>
                  <a:prstClr val="black"/>
                </a:solidFill>
              </a:rPr>
              <a:t>You can also set the </a:t>
            </a:r>
            <a:r>
              <a:rPr lang="en-US" sz="3200" i="1" dirty="0">
                <a:solidFill>
                  <a:srgbClr val="FF0000"/>
                </a:solidFill>
              </a:rPr>
              <a:t>line</a:t>
            </a:r>
            <a:r>
              <a:rPr lang="en-US" sz="3200" dirty="0">
                <a:solidFill>
                  <a:prstClr val="black"/>
                </a:solidFill>
              </a:rPr>
              <a:t> properties of the grid, like this: grid(color = 'color', </a:t>
            </a:r>
            <a:r>
              <a:rPr lang="en-US" sz="3200" dirty="0" err="1">
                <a:solidFill>
                  <a:prstClr val="black"/>
                </a:solidFill>
              </a:rPr>
              <a:t>linestyle</a:t>
            </a:r>
            <a:r>
              <a:rPr lang="en-US" sz="3200" dirty="0">
                <a:solidFill>
                  <a:prstClr val="black"/>
                </a:solidFill>
              </a:rPr>
              <a:t> = '</a:t>
            </a:r>
            <a:r>
              <a:rPr lang="en-US" sz="3200" dirty="0" err="1">
                <a:solidFill>
                  <a:prstClr val="black"/>
                </a:solidFill>
              </a:rPr>
              <a:t>linestyle</a:t>
            </a:r>
            <a:r>
              <a:rPr lang="en-US" sz="3200" dirty="0">
                <a:solidFill>
                  <a:prstClr val="black"/>
                </a:solidFill>
              </a:rPr>
              <a:t>', linewidth = number).</a:t>
            </a:r>
          </a:p>
        </p:txBody>
      </p:sp>
    </p:spTree>
    <p:extLst>
      <p:ext uri="{BB962C8B-B14F-4D97-AF65-F5344CB8AC3E}">
        <p14:creationId xmlns:p14="http://schemas.microsoft.com/office/powerpoint/2010/main" val="391803967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Picture 2">
            <a:extLst>
              <a:ext uri="{FF2B5EF4-FFF2-40B4-BE49-F238E27FC236}">
                <a16:creationId xmlns:a16="http://schemas.microsoft.com/office/drawing/2014/main" id="{A5BA82B2-3897-4B86-AB5A-0923EAB3AAC6}"/>
              </a:ext>
            </a:extLst>
          </p:cNvPr>
          <p:cNvPicPr>
            <a:picLocks noChangeAspect="1"/>
          </p:cNvPicPr>
          <p:nvPr/>
        </p:nvPicPr>
        <p:blipFill>
          <a:blip r:embed="rId3"/>
          <a:stretch>
            <a:fillRect/>
          </a:stretch>
        </p:blipFill>
        <p:spPr>
          <a:xfrm>
            <a:off x="2405024" y="480059"/>
            <a:ext cx="6606896" cy="5852503"/>
          </a:xfrm>
          <a:prstGeom prst="rect">
            <a:avLst/>
          </a:prstGeom>
        </p:spPr>
      </p:pic>
    </p:spTree>
    <p:extLst>
      <p:ext uri="{BB962C8B-B14F-4D97-AF65-F5344CB8AC3E}">
        <p14:creationId xmlns:p14="http://schemas.microsoft.com/office/powerpoint/2010/main" val="21885858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idx="4294967295"/>
          </p:nvPr>
        </p:nvSpPr>
        <p:spPr>
          <a:xfrm>
            <a:off x="426721" y="586809"/>
            <a:ext cx="11120846" cy="701731"/>
          </a:xfrm>
          <a:solidFill>
            <a:schemeClr val="tx1"/>
          </a:solidFill>
        </p:spPr>
        <p:txBody>
          <a:bodyPr wrap="square">
            <a:spAutoFit/>
          </a:bodyPr>
          <a:lstStyle/>
          <a:p>
            <a:pPr lvl="0"/>
            <a:r>
              <a:rPr lang="en-US" dirty="0">
                <a:solidFill>
                  <a:schemeClr val="bg1"/>
                </a:solidFill>
              </a:rPr>
              <a:t>Matplotlib: </a:t>
            </a:r>
            <a:r>
              <a:rPr lang="en-US" dirty="0" err="1">
                <a:solidFill>
                  <a:schemeClr val="bg1"/>
                </a:solidFill>
              </a:rPr>
              <a:t>SubPlots</a:t>
            </a:r>
            <a:endParaRPr lang="en-US" dirty="0">
              <a:solidFill>
                <a:schemeClr val="bg1"/>
              </a:solidFill>
            </a:endParaRPr>
          </a:p>
        </p:txBody>
      </p:sp>
      <p:sp>
        <p:nvSpPr>
          <p:cNvPr id="6" name="TextBox 5">
            <a:extLst>
              <a:ext uri="{FF2B5EF4-FFF2-40B4-BE49-F238E27FC236}">
                <a16:creationId xmlns:a16="http://schemas.microsoft.com/office/drawing/2014/main" id="{0256914B-F966-4E22-8B4D-21643CFC7CC3}"/>
              </a:ext>
            </a:extLst>
          </p:cNvPr>
          <p:cNvSpPr txBox="1"/>
          <p:nvPr/>
        </p:nvSpPr>
        <p:spPr>
          <a:xfrm>
            <a:off x="411752" y="1520593"/>
            <a:ext cx="11120846" cy="3046988"/>
          </a:xfrm>
          <a:prstGeom prst="rect">
            <a:avLst/>
          </a:prstGeom>
          <a:noFill/>
        </p:spPr>
        <p:txBody>
          <a:bodyPr wrap="square">
            <a:spAutoFit/>
          </a:bodyPr>
          <a:lstStyle/>
          <a:p>
            <a:pPr marL="342900" indent="-342900" algn="just">
              <a:buFont typeface="Arial" panose="020B0604020202020204" pitchFamily="34" charset="0"/>
              <a:buChar char="•"/>
              <a:defRPr/>
            </a:pPr>
            <a:r>
              <a:rPr lang="en-US" sz="2400" dirty="0">
                <a:solidFill>
                  <a:prstClr val="black"/>
                </a:solidFill>
              </a:rPr>
              <a:t>With the </a:t>
            </a:r>
            <a:r>
              <a:rPr lang="en-US" sz="2400" i="1" dirty="0">
                <a:solidFill>
                  <a:srgbClr val="FF0000"/>
                </a:solidFill>
              </a:rPr>
              <a:t>subplots() </a:t>
            </a:r>
            <a:r>
              <a:rPr lang="en-US" sz="2400" dirty="0">
                <a:solidFill>
                  <a:prstClr val="black"/>
                </a:solidFill>
              </a:rPr>
              <a:t>function you can draw multiple plots in one figure.</a:t>
            </a:r>
          </a:p>
          <a:p>
            <a:pPr marL="342900" indent="-342900" algn="just">
              <a:buFont typeface="Arial" panose="020B0604020202020204" pitchFamily="34" charset="0"/>
              <a:buChar char="•"/>
              <a:defRPr/>
            </a:pPr>
            <a:r>
              <a:rPr lang="en-US" sz="2400" dirty="0">
                <a:solidFill>
                  <a:prstClr val="black"/>
                </a:solidFill>
              </a:rPr>
              <a:t>The </a:t>
            </a:r>
            <a:r>
              <a:rPr lang="en-US" sz="2400" i="1" dirty="0">
                <a:solidFill>
                  <a:srgbClr val="FF0000"/>
                </a:solidFill>
              </a:rPr>
              <a:t>subplots() </a:t>
            </a:r>
            <a:r>
              <a:rPr lang="en-US" sz="2400" dirty="0">
                <a:solidFill>
                  <a:prstClr val="black"/>
                </a:solidFill>
              </a:rPr>
              <a:t>function takes three arguments that describes the layout of the figure.</a:t>
            </a:r>
          </a:p>
          <a:p>
            <a:pPr marL="342900" indent="-342900" algn="just">
              <a:buFont typeface="Arial" panose="020B0604020202020204" pitchFamily="34" charset="0"/>
              <a:buChar char="•"/>
              <a:defRPr/>
            </a:pPr>
            <a:r>
              <a:rPr lang="en-US" sz="2400" dirty="0">
                <a:solidFill>
                  <a:prstClr val="black"/>
                </a:solidFill>
              </a:rPr>
              <a:t>The layout is organized in rows and columns, which are represented by the first and second argument.</a:t>
            </a:r>
          </a:p>
          <a:p>
            <a:pPr marL="342900" indent="-342900" algn="just">
              <a:buFont typeface="Arial" panose="020B0604020202020204" pitchFamily="34" charset="0"/>
              <a:buChar char="•"/>
              <a:defRPr/>
            </a:pPr>
            <a:r>
              <a:rPr lang="en-US" sz="2400" dirty="0">
                <a:solidFill>
                  <a:prstClr val="black"/>
                </a:solidFill>
              </a:rPr>
              <a:t>The third argument represents the index of the current plot.</a:t>
            </a:r>
          </a:p>
          <a:p>
            <a:pPr marL="342900" indent="-342900" algn="just">
              <a:buFont typeface="Arial" panose="020B0604020202020204" pitchFamily="34" charset="0"/>
              <a:buChar char="•"/>
              <a:defRPr/>
            </a:pPr>
            <a:r>
              <a:rPr lang="en-US" sz="2400" dirty="0">
                <a:solidFill>
                  <a:prstClr val="black"/>
                </a:solidFill>
              </a:rPr>
              <a:t>You can add a title to each plot with the </a:t>
            </a:r>
            <a:r>
              <a:rPr lang="en-US" sz="2400" i="1" dirty="0">
                <a:solidFill>
                  <a:srgbClr val="FF0000"/>
                </a:solidFill>
              </a:rPr>
              <a:t>title() </a:t>
            </a:r>
            <a:r>
              <a:rPr lang="en-US" sz="2400" dirty="0">
                <a:solidFill>
                  <a:prstClr val="black"/>
                </a:solidFill>
              </a:rPr>
              <a:t>function:</a:t>
            </a:r>
          </a:p>
          <a:p>
            <a:pPr marL="342900" indent="-342900" algn="just">
              <a:buFont typeface="Arial" panose="020B0604020202020204" pitchFamily="34" charset="0"/>
              <a:buChar char="•"/>
              <a:defRPr/>
            </a:pPr>
            <a:r>
              <a:rPr lang="en-US" sz="2400" dirty="0">
                <a:solidFill>
                  <a:prstClr val="black"/>
                </a:solidFill>
              </a:rPr>
              <a:t>You can add a title to the entire figure with the </a:t>
            </a:r>
            <a:r>
              <a:rPr lang="en-US" sz="2400" i="1" dirty="0" err="1">
                <a:solidFill>
                  <a:srgbClr val="FF0000"/>
                </a:solidFill>
              </a:rPr>
              <a:t>suptitle</a:t>
            </a:r>
            <a:r>
              <a:rPr lang="en-US" sz="2400" i="1" dirty="0">
                <a:solidFill>
                  <a:srgbClr val="FF0000"/>
                </a:solidFill>
              </a:rPr>
              <a:t>() </a:t>
            </a:r>
            <a:r>
              <a:rPr lang="en-US" sz="2400" dirty="0">
                <a:solidFill>
                  <a:prstClr val="black"/>
                </a:solidFill>
              </a:rPr>
              <a:t>function:</a:t>
            </a:r>
          </a:p>
          <a:p>
            <a:pPr marL="342900" indent="-342900" algn="just">
              <a:buFont typeface="Arial" panose="020B0604020202020204" pitchFamily="34" charset="0"/>
              <a:buChar char="•"/>
              <a:defRPr/>
            </a:pPr>
            <a:endParaRPr lang="en-US" sz="2400" dirty="0">
              <a:solidFill>
                <a:prstClr val="black"/>
              </a:solidFill>
            </a:endParaRPr>
          </a:p>
        </p:txBody>
      </p:sp>
      <p:pic>
        <p:nvPicPr>
          <p:cNvPr id="4" name="Picture 3">
            <a:extLst>
              <a:ext uri="{FF2B5EF4-FFF2-40B4-BE49-F238E27FC236}">
                <a16:creationId xmlns:a16="http://schemas.microsoft.com/office/drawing/2014/main" id="{085C5F4B-A244-4F4D-8C1B-E23EFA2794CE}"/>
              </a:ext>
            </a:extLst>
          </p:cNvPr>
          <p:cNvPicPr>
            <a:picLocks noChangeAspect="1"/>
          </p:cNvPicPr>
          <p:nvPr/>
        </p:nvPicPr>
        <p:blipFill>
          <a:blip r:embed="rId3"/>
          <a:stretch>
            <a:fillRect/>
          </a:stretch>
        </p:blipFill>
        <p:spPr>
          <a:xfrm>
            <a:off x="1819275" y="4247329"/>
            <a:ext cx="7611615" cy="2352130"/>
          </a:xfrm>
          <a:prstGeom prst="rect">
            <a:avLst/>
          </a:prstGeom>
        </p:spPr>
      </p:pic>
    </p:spTree>
    <p:extLst>
      <p:ext uri="{BB962C8B-B14F-4D97-AF65-F5344CB8AC3E}">
        <p14:creationId xmlns:p14="http://schemas.microsoft.com/office/powerpoint/2010/main" val="40349117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3">
            <a:extLst>
              <a:ext uri="{FF2B5EF4-FFF2-40B4-BE49-F238E27FC236}">
                <a16:creationId xmlns:a16="http://schemas.microsoft.com/office/drawing/2014/main" id="{28854CFB-822F-4895-A769-32161E7F3FF4}"/>
              </a:ext>
            </a:extLst>
          </p:cNvPr>
          <p:cNvPicPr>
            <a:picLocks noChangeAspect="1"/>
          </p:cNvPicPr>
          <p:nvPr/>
        </p:nvPicPr>
        <p:blipFill>
          <a:blip r:embed="rId3"/>
          <a:stretch>
            <a:fillRect/>
          </a:stretch>
        </p:blipFill>
        <p:spPr>
          <a:xfrm>
            <a:off x="827034" y="589280"/>
            <a:ext cx="4494583" cy="5477510"/>
          </a:xfrm>
          <a:prstGeom prst="rect">
            <a:avLst/>
          </a:prstGeom>
        </p:spPr>
      </p:pic>
      <p:pic>
        <p:nvPicPr>
          <p:cNvPr id="6" name="Picture 5">
            <a:extLst>
              <a:ext uri="{FF2B5EF4-FFF2-40B4-BE49-F238E27FC236}">
                <a16:creationId xmlns:a16="http://schemas.microsoft.com/office/drawing/2014/main" id="{87973490-85AD-4C16-B4D7-AF9C59952AA2}"/>
              </a:ext>
            </a:extLst>
          </p:cNvPr>
          <p:cNvPicPr>
            <a:picLocks noChangeAspect="1"/>
          </p:cNvPicPr>
          <p:nvPr/>
        </p:nvPicPr>
        <p:blipFill>
          <a:blip r:embed="rId4"/>
          <a:stretch>
            <a:fillRect/>
          </a:stretch>
        </p:blipFill>
        <p:spPr>
          <a:xfrm>
            <a:off x="5932480" y="488315"/>
            <a:ext cx="4744410" cy="5679440"/>
          </a:xfrm>
          <a:prstGeom prst="rect">
            <a:avLst/>
          </a:prstGeom>
        </p:spPr>
      </p:pic>
    </p:spTree>
    <p:extLst>
      <p:ext uri="{BB962C8B-B14F-4D97-AF65-F5344CB8AC3E}">
        <p14:creationId xmlns:p14="http://schemas.microsoft.com/office/powerpoint/2010/main" val="353370950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Picture 2">
            <a:extLst>
              <a:ext uri="{FF2B5EF4-FFF2-40B4-BE49-F238E27FC236}">
                <a16:creationId xmlns:a16="http://schemas.microsoft.com/office/drawing/2014/main" id="{B9B47187-213D-41E9-8083-D77719F6D08B}"/>
              </a:ext>
            </a:extLst>
          </p:cNvPr>
          <p:cNvPicPr>
            <a:picLocks noChangeAspect="1"/>
          </p:cNvPicPr>
          <p:nvPr/>
        </p:nvPicPr>
        <p:blipFill rotWithShape="1">
          <a:blip r:embed="rId3"/>
          <a:srcRect b="34223"/>
          <a:stretch/>
        </p:blipFill>
        <p:spPr>
          <a:xfrm>
            <a:off x="477012" y="480060"/>
            <a:ext cx="5202428" cy="5955982"/>
          </a:xfrm>
          <a:prstGeom prst="rect">
            <a:avLst/>
          </a:prstGeom>
        </p:spPr>
      </p:pic>
      <p:pic>
        <p:nvPicPr>
          <p:cNvPr id="8" name="Picture 7">
            <a:extLst>
              <a:ext uri="{FF2B5EF4-FFF2-40B4-BE49-F238E27FC236}">
                <a16:creationId xmlns:a16="http://schemas.microsoft.com/office/drawing/2014/main" id="{BA5D7376-0F41-460D-959D-4F4D6DD26B12}"/>
              </a:ext>
            </a:extLst>
          </p:cNvPr>
          <p:cNvPicPr>
            <a:picLocks noChangeAspect="1"/>
          </p:cNvPicPr>
          <p:nvPr/>
        </p:nvPicPr>
        <p:blipFill rotWithShape="1">
          <a:blip r:embed="rId3"/>
          <a:srcRect t="66370"/>
          <a:stretch/>
        </p:blipFill>
        <p:spPr>
          <a:xfrm>
            <a:off x="5679440" y="1330960"/>
            <a:ext cx="5936489" cy="3474720"/>
          </a:xfrm>
          <a:prstGeom prst="rect">
            <a:avLst/>
          </a:prstGeom>
        </p:spPr>
      </p:pic>
    </p:spTree>
    <p:extLst>
      <p:ext uri="{BB962C8B-B14F-4D97-AF65-F5344CB8AC3E}">
        <p14:creationId xmlns:p14="http://schemas.microsoft.com/office/powerpoint/2010/main" val="78005412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3">
            <a:extLst>
              <a:ext uri="{FF2B5EF4-FFF2-40B4-BE49-F238E27FC236}">
                <a16:creationId xmlns:a16="http://schemas.microsoft.com/office/drawing/2014/main" id="{7A7B0DC5-9275-4515-9BBB-ACBC3339A87A}"/>
              </a:ext>
            </a:extLst>
          </p:cNvPr>
          <p:cNvPicPr>
            <a:picLocks noChangeAspect="1"/>
          </p:cNvPicPr>
          <p:nvPr/>
        </p:nvPicPr>
        <p:blipFill rotWithShape="1">
          <a:blip r:embed="rId3"/>
          <a:srcRect b="42719"/>
          <a:stretch/>
        </p:blipFill>
        <p:spPr>
          <a:xfrm>
            <a:off x="477011" y="553720"/>
            <a:ext cx="5817323" cy="5227320"/>
          </a:xfrm>
          <a:prstGeom prst="rect">
            <a:avLst/>
          </a:prstGeom>
        </p:spPr>
      </p:pic>
      <p:pic>
        <p:nvPicPr>
          <p:cNvPr id="10" name="Picture 9">
            <a:extLst>
              <a:ext uri="{FF2B5EF4-FFF2-40B4-BE49-F238E27FC236}">
                <a16:creationId xmlns:a16="http://schemas.microsoft.com/office/drawing/2014/main" id="{73C283B8-E64D-4353-93D2-CDBEC2E67E6F}"/>
              </a:ext>
            </a:extLst>
          </p:cNvPr>
          <p:cNvPicPr>
            <a:picLocks noChangeAspect="1"/>
          </p:cNvPicPr>
          <p:nvPr/>
        </p:nvPicPr>
        <p:blipFill rotWithShape="1">
          <a:blip r:embed="rId3"/>
          <a:srcRect t="57825"/>
          <a:stretch/>
        </p:blipFill>
        <p:spPr>
          <a:xfrm>
            <a:off x="6294334" y="2032000"/>
            <a:ext cx="5374756" cy="3556000"/>
          </a:xfrm>
          <a:prstGeom prst="rect">
            <a:avLst/>
          </a:prstGeom>
        </p:spPr>
      </p:pic>
    </p:spTree>
    <p:extLst>
      <p:ext uri="{BB962C8B-B14F-4D97-AF65-F5344CB8AC3E}">
        <p14:creationId xmlns:p14="http://schemas.microsoft.com/office/powerpoint/2010/main" val="121236360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Picture 2">
            <a:extLst>
              <a:ext uri="{FF2B5EF4-FFF2-40B4-BE49-F238E27FC236}">
                <a16:creationId xmlns:a16="http://schemas.microsoft.com/office/drawing/2014/main" id="{D52B6761-7DD1-4B0D-A039-9212CBC1BB0F}"/>
              </a:ext>
            </a:extLst>
          </p:cNvPr>
          <p:cNvPicPr>
            <a:picLocks noChangeAspect="1"/>
          </p:cNvPicPr>
          <p:nvPr/>
        </p:nvPicPr>
        <p:blipFill>
          <a:blip r:embed="rId3"/>
          <a:stretch>
            <a:fillRect/>
          </a:stretch>
        </p:blipFill>
        <p:spPr>
          <a:xfrm>
            <a:off x="822960" y="480060"/>
            <a:ext cx="4676114" cy="5897880"/>
          </a:xfrm>
          <a:prstGeom prst="rect">
            <a:avLst/>
          </a:prstGeom>
        </p:spPr>
      </p:pic>
      <p:pic>
        <p:nvPicPr>
          <p:cNvPr id="6" name="Picture 5">
            <a:extLst>
              <a:ext uri="{FF2B5EF4-FFF2-40B4-BE49-F238E27FC236}">
                <a16:creationId xmlns:a16="http://schemas.microsoft.com/office/drawing/2014/main" id="{D22FF815-1593-45F9-9235-9DF9FCFEEA03}"/>
              </a:ext>
            </a:extLst>
          </p:cNvPr>
          <p:cNvPicPr>
            <a:picLocks noChangeAspect="1"/>
          </p:cNvPicPr>
          <p:nvPr/>
        </p:nvPicPr>
        <p:blipFill>
          <a:blip r:embed="rId4"/>
          <a:stretch>
            <a:fillRect/>
          </a:stretch>
        </p:blipFill>
        <p:spPr>
          <a:xfrm>
            <a:off x="5845022" y="480060"/>
            <a:ext cx="3910196" cy="5897880"/>
          </a:xfrm>
          <a:prstGeom prst="rect">
            <a:avLst/>
          </a:prstGeom>
        </p:spPr>
      </p:pic>
    </p:spTree>
    <p:extLst>
      <p:ext uri="{BB962C8B-B14F-4D97-AF65-F5344CB8AC3E}">
        <p14:creationId xmlns:p14="http://schemas.microsoft.com/office/powerpoint/2010/main" val="13215525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idx="4294967295"/>
          </p:nvPr>
        </p:nvSpPr>
        <p:spPr>
          <a:xfrm>
            <a:off x="426721" y="586809"/>
            <a:ext cx="11120846" cy="701731"/>
          </a:xfrm>
          <a:solidFill>
            <a:schemeClr val="tx1"/>
          </a:solidFill>
        </p:spPr>
        <p:txBody>
          <a:bodyPr wrap="square">
            <a:spAutoFit/>
          </a:bodyPr>
          <a:lstStyle/>
          <a:p>
            <a:pPr lvl="0"/>
            <a:r>
              <a:rPr lang="en-US" dirty="0">
                <a:solidFill>
                  <a:schemeClr val="bg1"/>
                </a:solidFill>
              </a:rPr>
              <a:t>Matplotlib.pyplot.subplot2grid()</a:t>
            </a:r>
          </a:p>
        </p:txBody>
      </p:sp>
      <p:sp>
        <p:nvSpPr>
          <p:cNvPr id="6" name="TextBox 5">
            <a:extLst>
              <a:ext uri="{FF2B5EF4-FFF2-40B4-BE49-F238E27FC236}">
                <a16:creationId xmlns:a16="http://schemas.microsoft.com/office/drawing/2014/main" id="{0256914B-F966-4E22-8B4D-21643CFC7CC3}"/>
              </a:ext>
            </a:extLst>
          </p:cNvPr>
          <p:cNvSpPr txBox="1"/>
          <p:nvPr/>
        </p:nvSpPr>
        <p:spPr>
          <a:xfrm>
            <a:off x="411752" y="1520593"/>
            <a:ext cx="11120846" cy="1938992"/>
          </a:xfrm>
          <a:prstGeom prst="rect">
            <a:avLst/>
          </a:prstGeom>
          <a:noFill/>
        </p:spPr>
        <p:txBody>
          <a:bodyPr wrap="square">
            <a:spAutoFit/>
          </a:bodyPr>
          <a:lstStyle/>
          <a:p>
            <a:pPr marL="342900" indent="-342900" algn="just">
              <a:buFont typeface="Arial" panose="020B0604020202020204" pitchFamily="34" charset="0"/>
              <a:buChar char="•"/>
              <a:defRPr/>
            </a:pPr>
            <a:r>
              <a:rPr lang="en-US" sz="2400" dirty="0">
                <a:solidFill>
                  <a:prstClr val="black"/>
                </a:solidFill>
              </a:rPr>
              <a:t>The </a:t>
            </a:r>
            <a:r>
              <a:rPr lang="en-US" sz="2400" i="1" dirty="0">
                <a:solidFill>
                  <a:srgbClr val="FF0000"/>
                </a:solidFill>
              </a:rPr>
              <a:t>Matplotlib.pyplot.subplot2grid() </a:t>
            </a:r>
            <a:r>
              <a:rPr lang="en-US" sz="2400" dirty="0">
                <a:solidFill>
                  <a:prstClr val="black"/>
                </a:solidFill>
              </a:rPr>
              <a:t>function gives additional flexibility in creating axes object at a specified location inside a grid. </a:t>
            </a:r>
          </a:p>
          <a:p>
            <a:pPr marL="342900" indent="-342900" algn="just">
              <a:buFont typeface="Arial" panose="020B0604020202020204" pitchFamily="34" charset="0"/>
              <a:buChar char="•"/>
              <a:defRPr/>
            </a:pPr>
            <a:r>
              <a:rPr lang="en-US" sz="2400" dirty="0">
                <a:solidFill>
                  <a:prstClr val="black"/>
                </a:solidFill>
              </a:rPr>
              <a:t>It also helps in spanning the axes object across multiple rows or columns. </a:t>
            </a:r>
          </a:p>
          <a:p>
            <a:pPr marL="342900" indent="-342900" algn="just">
              <a:buFont typeface="Arial" panose="020B0604020202020204" pitchFamily="34" charset="0"/>
              <a:buChar char="•"/>
              <a:defRPr/>
            </a:pPr>
            <a:r>
              <a:rPr lang="en-US" sz="2400" dirty="0">
                <a:solidFill>
                  <a:prstClr val="black"/>
                </a:solidFill>
              </a:rPr>
              <a:t>Syntax : Plt.subplot2grid(shape, location, </a:t>
            </a:r>
            <a:r>
              <a:rPr lang="en-US" sz="2400" dirty="0" err="1">
                <a:solidFill>
                  <a:prstClr val="black"/>
                </a:solidFill>
              </a:rPr>
              <a:t>rowspan</a:t>
            </a:r>
            <a:r>
              <a:rPr lang="en-US" sz="2400" dirty="0">
                <a:solidFill>
                  <a:prstClr val="black"/>
                </a:solidFill>
              </a:rPr>
              <a:t>, </a:t>
            </a:r>
            <a:r>
              <a:rPr lang="en-US" sz="2400" dirty="0" err="1">
                <a:solidFill>
                  <a:prstClr val="black"/>
                </a:solidFill>
              </a:rPr>
              <a:t>colspan</a:t>
            </a:r>
            <a:r>
              <a:rPr lang="en-US" sz="2400" dirty="0">
                <a:solidFill>
                  <a:prstClr val="black"/>
                </a:solidFill>
              </a:rPr>
              <a:t>)</a:t>
            </a:r>
          </a:p>
          <a:p>
            <a:pPr marL="342900" indent="-342900" algn="just">
              <a:buFont typeface="Arial" panose="020B0604020202020204" pitchFamily="34" charset="0"/>
              <a:buChar char="•"/>
              <a:defRPr/>
            </a:pPr>
            <a:endParaRPr lang="en-US" sz="2400" dirty="0">
              <a:solidFill>
                <a:prstClr val="black"/>
              </a:solidFill>
            </a:endParaRPr>
          </a:p>
        </p:txBody>
      </p:sp>
      <p:pic>
        <p:nvPicPr>
          <p:cNvPr id="5" name="Picture 4">
            <a:extLst>
              <a:ext uri="{FF2B5EF4-FFF2-40B4-BE49-F238E27FC236}">
                <a16:creationId xmlns:a16="http://schemas.microsoft.com/office/drawing/2014/main" id="{D70A2640-15A1-4536-85C5-B41348F52DE1}"/>
              </a:ext>
            </a:extLst>
          </p:cNvPr>
          <p:cNvPicPr>
            <a:picLocks noChangeAspect="1"/>
          </p:cNvPicPr>
          <p:nvPr/>
        </p:nvPicPr>
        <p:blipFill>
          <a:blip r:embed="rId3"/>
          <a:stretch>
            <a:fillRect/>
          </a:stretch>
        </p:blipFill>
        <p:spPr>
          <a:xfrm>
            <a:off x="2952750" y="3160312"/>
            <a:ext cx="5819775" cy="3583070"/>
          </a:xfrm>
          <a:prstGeom prst="rect">
            <a:avLst/>
          </a:prstGeom>
        </p:spPr>
      </p:pic>
    </p:spTree>
    <p:extLst>
      <p:ext uri="{BB962C8B-B14F-4D97-AF65-F5344CB8AC3E}">
        <p14:creationId xmlns:p14="http://schemas.microsoft.com/office/powerpoint/2010/main" val="2043683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A6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 name="Title 1">
            <a:extLst>
              <a:ext uri="{FF2B5EF4-FFF2-40B4-BE49-F238E27FC236}">
                <a16:creationId xmlns:a16="http://schemas.microsoft.com/office/drawing/2014/main" id="{52527728-D31E-4406-90CD-6E65B3BE862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Built-in Functions</a:t>
            </a:r>
          </a:p>
        </p:txBody>
      </p:sp>
      <p:pic>
        <p:nvPicPr>
          <p:cNvPr id="3" name="Picture 2">
            <a:extLst>
              <a:ext uri="{FF2B5EF4-FFF2-40B4-BE49-F238E27FC236}">
                <a16:creationId xmlns:a16="http://schemas.microsoft.com/office/drawing/2014/main" id="{6855F460-9FBD-4AA2-A067-12453D2D542A}"/>
              </a:ext>
            </a:extLst>
          </p:cNvPr>
          <p:cNvPicPr>
            <a:picLocks noChangeAspect="1"/>
          </p:cNvPicPr>
          <p:nvPr/>
        </p:nvPicPr>
        <p:blipFill>
          <a:blip r:embed="rId2"/>
          <a:stretch>
            <a:fillRect/>
          </a:stretch>
        </p:blipFill>
        <p:spPr>
          <a:xfrm>
            <a:off x="3527862" y="606933"/>
            <a:ext cx="8198098" cy="5706275"/>
          </a:xfrm>
          <a:prstGeom prst="rect">
            <a:avLst/>
          </a:prstGeom>
        </p:spPr>
      </p:pic>
    </p:spTree>
    <p:extLst>
      <p:ext uri="{BB962C8B-B14F-4D97-AF65-F5344CB8AC3E}">
        <p14:creationId xmlns:p14="http://schemas.microsoft.com/office/powerpoint/2010/main" val="37184764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pic>
        <p:nvPicPr>
          <p:cNvPr id="8" name="Picture 7">
            <a:extLst>
              <a:ext uri="{FF2B5EF4-FFF2-40B4-BE49-F238E27FC236}">
                <a16:creationId xmlns:a16="http://schemas.microsoft.com/office/drawing/2014/main" id="{A18CE7EC-8F21-4241-833F-68536A5B72F3}"/>
              </a:ext>
            </a:extLst>
          </p:cNvPr>
          <p:cNvPicPr>
            <a:picLocks noChangeAspect="1"/>
          </p:cNvPicPr>
          <p:nvPr/>
        </p:nvPicPr>
        <p:blipFill rotWithShape="1">
          <a:blip r:embed="rId3"/>
          <a:srcRect b="56696"/>
          <a:stretch/>
        </p:blipFill>
        <p:spPr>
          <a:xfrm>
            <a:off x="477012" y="482615"/>
            <a:ext cx="7362123" cy="3235281"/>
          </a:xfrm>
          <a:prstGeom prst="rect">
            <a:avLst/>
          </a:prstGeom>
        </p:spPr>
      </p:pic>
      <p:sp>
        <p:nvSpPr>
          <p:cNvPr id="10" name="TextBox 9">
            <a:extLst>
              <a:ext uri="{FF2B5EF4-FFF2-40B4-BE49-F238E27FC236}">
                <a16:creationId xmlns:a16="http://schemas.microsoft.com/office/drawing/2014/main" id="{F4D3113F-35AD-4665-B3A7-5123EF76C162}"/>
              </a:ext>
            </a:extLst>
          </p:cNvPr>
          <p:cNvSpPr txBox="1"/>
          <p:nvPr/>
        </p:nvSpPr>
        <p:spPr>
          <a:xfrm>
            <a:off x="838200" y="4586360"/>
            <a:ext cx="4019550" cy="923330"/>
          </a:xfrm>
          <a:prstGeom prst="rect">
            <a:avLst/>
          </a:prstGeom>
          <a:noFill/>
        </p:spPr>
        <p:txBody>
          <a:bodyPr wrap="square">
            <a:spAutoFit/>
          </a:bodyPr>
          <a:lstStyle/>
          <a:p>
            <a:r>
              <a:rPr lang="en-US" dirty="0" err="1">
                <a:solidFill>
                  <a:srgbClr val="FF0000"/>
                </a:solidFill>
                <a:latin typeface="arial" panose="020B0604020202020204" pitchFamily="34" charset="0"/>
              </a:rPr>
              <a:t>tight_layout</a:t>
            </a:r>
            <a:r>
              <a:rPr lang="en-US" dirty="0">
                <a:solidFill>
                  <a:srgbClr val="FF0000"/>
                </a:solidFill>
                <a:latin typeface="arial" panose="020B0604020202020204" pitchFamily="34" charset="0"/>
              </a:rPr>
              <a:t> </a:t>
            </a:r>
            <a:r>
              <a:rPr lang="en-US" b="1" dirty="0">
                <a:solidFill>
                  <a:srgbClr val="FF0000"/>
                </a:solidFill>
                <a:latin typeface="arial" panose="020B0604020202020204" pitchFamily="34" charset="0"/>
              </a:rPr>
              <a:t>automatically adjusts subplot params</a:t>
            </a:r>
            <a:r>
              <a:rPr lang="en-US" dirty="0">
                <a:solidFill>
                  <a:srgbClr val="FF0000"/>
                </a:solidFill>
                <a:latin typeface="arial" panose="020B0604020202020204" pitchFamily="34" charset="0"/>
              </a:rPr>
              <a:t> so that the subplot(s) fits in to the figure area.</a:t>
            </a:r>
            <a:endParaRPr lang="en-MY" dirty="0">
              <a:solidFill>
                <a:srgbClr val="FF0000"/>
              </a:solidFill>
            </a:endParaRPr>
          </a:p>
        </p:txBody>
      </p:sp>
      <p:pic>
        <p:nvPicPr>
          <p:cNvPr id="7" name="Picture 6">
            <a:extLst>
              <a:ext uri="{FF2B5EF4-FFF2-40B4-BE49-F238E27FC236}">
                <a16:creationId xmlns:a16="http://schemas.microsoft.com/office/drawing/2014/main" id="{CF5A06B5-4B95-4081-B0B4-032502B93B9C}"/>
              </a:ext>
            </a:extLst>
          </p:cNvPr>
          <p:cNvPicPr>
            <a:picLocks noChangeAspect="1"/>
          </p:cNvPicPr>
          <p:nvPr/>
        </p:nvPicPr>
        <p:blipFill rotWithShape="1">
          <a:blip r:embed="rId3"/>
          <a:srcRect t="44778"/>
          <a:stretch/>
        </p:blipFill>
        <p:spPr>
          <a:xfrm>
            <a:off x="5809108" y="3717896"/>
            <a:ext cx="5905880" cy="2562767"/>
          </a:xfrm>
          <a:prstGeom prst="rect">
            <a:avLst/>
          </a:prstGeom>
        </p:spPr>
      </p:pic>
    </p:spTree>
    <p:extLst>
      <p:ext uri="{BB962C8B-B14F-4D97-AF65-F5344CB8AC3E}">
        <p14:creationId xmlns:p14="http://schemas.microsoft.com/office/powerpoint/2010/main" val="286834216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pic>
        <p:nvPicPr>
          <p:cNvPr id="12" name="Picture 11">
            <a:extLst>
              <a:ext uri="{FF2B5EF4-FFF2-40B4-BE49-F238E27FC236}">
                <a16:creationId xmlns:a16="http://schemas.microsoft.com/office/drawing/2014/main" id="{0ED34B83-AC99-463F-AEBE-102DD9225699}"/>
              </a:ext>
            </a:extLst>
          </p:cNvPr>
          <p:cNvPicPr>
            <a:picLocks noChangeAspect="1"/>
          </p:cNvPicPr>
          <p:nvPr/>
        </p:nvPicPr>
        <p:blipFill rotWithShape="1">
          <a:blip r:embed="rId3"/>
          <a:srcRect b="52148"/>
          <a:stretch/>
        </p:blipFill>
        <p:spPr>
          <a:xfrm>
            <a:off x="477012" y="480060"/>
            <a:ext cx="9522512" cy="5280660"/>
          </a:xfrm>
          <a:prstGeom prst="rect">
            <a:avLst/>
          </a:prstGeom>
        </p:spPr>
      </p:pic>
      <p:pic>
        <p:nvPicPr>
          <p:cNvPr id="3" name="Picture 2">
            <a:extLst>
              <a:ext uri="{FF2B5EF4-FFF2-40B4-BE49-F238E27FC236}">
                <a16:creationId xmlns:a16="http://schemas.microsoft.com/office/drawing/2014/main" id="{FF134822-F175-4B57-A5F0-94CEF790FA02}"/>
              </a:ext>
            </a:extLst>
          </p:cNvPr>
          <p:cNvPicPr>
            <a:picLocks noChangeAspect="1"/>
          </p:cNvPicPr>
          <p:nvPr/>
        </p:nvPicPr>
        <p:blipFill rotWithShape="1">
          <a:blip r:embed="rId3"/>
          <a:srcRect t="49482"/>
          <a:stretch/>
        </p:blipFill>
        <p:spPr>
          <a:xfrm>
            <a:off x="6493568" y="3162300"/>
            <a:ext cx="5097803" cy="2984500"/>
          </a:xfrm>
          <a:prstGeom prst="rect">
            <a:avLst/>
          </a:prstGeom>
        </p:spPr>
      </p:pic>
    </p:spTree>
    <p:extLst>
      <p:ext uri="{BB962C8B-B14F-4D97-AF65-F5344CB8AC3E}">
        <p14:creationId xmlns:p14="http://schemas.microsoft.com/office/powerpoint/2010/main" val="420141018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3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x-none"/>
            </a:p>
          </p:txBody>
        </p:sp>
        <p:sp>
          <p:nvSpPr>
            <p:cNvPr id="40" name="Oval 3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x-none"/>
            </a:p>
          </p:txBody>
        </p:sp>
        <p:sp>
          <p:nvSpPr>
            <p:cNvPr id="4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x-none"/>
            </a:p>
          </p:txBody>
        </p:sp>
      </p:grpSp>
      <p:sp>
        <p:nvSpPr>
          <p:cNvPr id="43" name="Rectangle 4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x-none"/>
          </a:p>
        </p:txBody>
      </p:sp>
      <p:sp>
        <p:nvSpPr>
          <p:cNvPr id="4" name="Title 3">
            <a:extLst>
              <a:ext uri="{FF2B5EF4-FFF2-40B4-BE49-F238E27FC236}">
                <a16:creationId xmlns:a16="http://schemas.microsoft.com/office/drawing/2014/main" id="{FDB15AC9-6D9B-4162-800B-48FD0E25FE83}"/>
              </a:ext>
            </a:extLst>
          </p:cNvPr>
          <p:cNvSpPr>
            <a:spLocks noGrp="1"/>
          </p:cNvSpPr>
          <p:nvPr>
            <p:ph type="ctrTitle"/>
          </p:nvPr>
        </p:nvSpPr>
        <p:spPr>
          <a:xfrm>
            <a:off x="1524000" y="2776538"/>
            <a:ext cx="9144000" cy="1381188"/>
          </a:xfrm>
        </p:spPr>
        <p:txBody>
          <a:bodyPr anchor="ctr">
            <a:normAutofit/>
          </a:bodyPr>
          <a:lstStyle/>
          <a:p>
            <a:r>
              <a:rPr lang="en-US" sz="4000" dirty="0">
                <a:solidFill>
                  <a:schemeClr val="bg1"/>
                </a:solidFill>
              </a:rPr>
              <a:t>How To Decide Which Type of Chart to Use?</a:t>
            </a:r>
          </a:p>
        </p:txBody>
      </p:sp>
    </p:spTree>
    <p:extLst>
      <p:ext uri="{BB962C8B-B14F-4D97-AF65-F5344CB8AC3E}">
        <p14:creationId xmlns:p14="http://schemas.microsoft.com/office/powerpoint/2010/main" val="736329920"/>
      </p:ext>
    </p:extLst>
  </p:cSld>
  <p:clrMapOvr>
    <a:overrideClrMapping bg1="dk1" tx1="lt1" bg2="dk2" tx2="lt2" accent1="accent1" accent2="accent2" accent3="accent3" accent4="accent4" accent5="accent5" accent6="accent6" hlink="hlink" folHlink="folHlink"/>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idx="4294967295"/>
          </p:nvPr>
        </p:nvSpPr>
        <p:spPr>
          <a:xfrm>
            <a:off x="400594" y="422102"/>
            <a:ext cx="10415451" cy="1088754"/>
          </a:xfrm>
          <a:solidFill>
            <a:schemeClr val="tx1"/>
          </a:solidFill>
        </p:spPr>
        <p:txBody>
          <a:bodyPr/>
          <a:lstStyle/>
          <a:p>
            <a:pPr lvl="0"/>
            <a:r>
              <a:rPr lang="en-US" dirty="0">
                <a:solidFill>
                  <a:schemeClr val="bg1"/>
                </a:solidFill>
              </a:rPr>
              <a:t>Do you want to compare values?        </a:t>
            </a:r>
          </a:p>
        </p:txBody>
      </p:sp>
      <p:sp>
        <p:nvSpPr>
          <p:cNvPr id="4" name="Text Placeholder 2"/>
          <p:cNvSpPr txBox="1">
            <a:spLocks noGrp="1"/>
          </p:cNvSpPr>
          <p:nvPr>
            <p:ph type="body" idx="4294967295"/>
          </p:nvPr>
        </p:nvSpPr>
        <p:spPr>
          <a:xfrm>
            <a:off x="1523521" y="1670577"/>
            <a:ext cx="7873307" cy="4039622"/>
          </a:xfrm>
        </p:spPr>
        <p:txBody>
          <a:bodyPr>
            <a:normAutofit lnSpcReduction="10000"/>
          </a:bodyPr>
          <a:lstStyle/>
          <a:p>
            <a:pPr lvl="0">
              <a:buClr>
                <a:srgbClr val="666666"/>
              </a:buClr>
              <a:buSzPct val="45000"/>
              <a:buFont typeface="StarSymbol"/>
              <a:buChar char="●"/>
            </a:pPr>
            <a:r>
              <a:rPr lang="en-US" dirty="0"/>
              <a:t>If you want to know more information about how a data set performed during a specific time period.</a:t>
            </a:r>
          </a:p>
          <a:p>
            <a:pPr marL="0" indent="0">
              <a:buNone/>
            </a:pPr>
            <a:endParaRPr lang="en-US" dirty="0"/>
          </a:p>
          <a:p>
            <a:pPr lvl="1" hangingPunct="0">
              <a:spcBef>
                <a:spcPts val="0"/>
              </a:spcBef>
              <a:spcAft>
                <a:spcPts val="1284"/>
              </a:spcAft>
              <a:buClr>
                <a:srgbClr val="666666"/>
              </a:buClr>
              <a:buSzPct val="75000"/>
              <a:buFont typeface="StarSymbol"/>
              <a:buChar char="–"/>
            </a:pPr>
            <a:r>
              <a:rPr lang="en-US" sz="2903" dirty="0">
                <a:solidFill>
                  <a:srgbClr val="666666"/>
                </a:solidFill>
                <a:latin typeface="DejaVu Sans" pitchFamily="34"/>
              </a:rPr>
              <a:t>    Column</a:t>
            </a:r>
          </a:p>
          <a:p>
            <a:pPr lvl="1" hangingPunct="0">
              <a:spcBef>
                <a:spcPts val="0"/>
              </a:spcBef>
              <a:spcAft>
                <a:spcPts val="1284"/>
              </a:spcAft>
              <a:buClr>
                <a:srgbClr val="666666"/>
              </a:buClr>
              <a:buSzPct val="75000"/>
              <a:buFont typeface="StarSymbol"/>
              <a:buChar char="–"/>
            </a:pPr>
            <a:r>
              <a:rPr lang="en-US" sz="2903" dirty="0">
                <a:solidFill>
                  <a:srgbClr val="666666"/>
                </a:solidFill>
                <a:latin typeface="DejaVu Sans" pitchFamily="34"/>
              </a:rPr>
              <a:t>    Bar</a:t>
            </a:r>
          </a:p>
          <a:p>
            <a:pPr lvl="1" hangingPunct="0">
              <a:spcBef>
                <a:spcPts val="0"/>
              </a:spcBef>
              <a:spcAft>
                <a:spcPts val="1284"/>
              </a:spcAft>
              <a:buClr>
                <a:srgbClr val="666666"/>
              </a:buClr>
              <a:buSzPct val="75000"/>
              <a:buFont typeface="StarSymbol"/>
              <a:buChar char="–"/>
            </a:pPr>
            <a:r>
              <a:rPr lang="en-US" sz="2903" dirty="0">
                <a:solidFill>
                  <a:srgbClr val="666666"/>
                </a:solidFill>
                <a:latin typeface="DejaVu Sans" pitchFamily="34"/>
              </a:rPr>
              <a:t>    Pie</a:t>
            </a:r>
          </a:p>
          <a:p>
            <a:pPr lvl="1" hangingPunct="0">
              <a:spcBef>
                <a:spcPts val="0"/>
              </a:spcBef>
              <a:spcAft>
                <a:spcPts val="1284"/>
              </a:spcAft>
              <a:buClr>
                <a:srgbClr val="666666"/>
              </a:buClr>
              <a:buSzPct val="75000"/>
              <a:buFont typeface="StarSymbol"/>
              <a:buChar char="–"/>
            </a:pPr>
            <a:r>
              <a:rPr lang="en-US" sz="2903" dirty="0">
                <a:solidFill>
                  <a:srgbClr val="666666"/>
                </a:solidFill>
                <a:latin typeface="DejaVu Sans" pitchFamily="34"/>
              </a:rPr>
              <a:t>    Line</a:t>
            </a:r>
          </a:p>
          <a:p>
            <a:pPr lvl="1" hangingPunct="0">
              <a:spcBef>
                <a:spcPts val="0"/>
              </a:spcBef>
              <a:spcAft>
                <a:spcPts val="1284"/>
              </a:spcAft>
              <a:buClr>
                <a:srgbClr val="666666"/>
              </a:buClr>
              <a:buSzPct val="75000"/>
              <a:buFont typeface="StarSymbol"/>
              <a:buChar char="–"/>
            </a:pPr>
            <a:r>
              <a:rPr lang="en-US" sz="2903" dirty="0">
                <a:solidFill>
                  <a:srgbClr val="666666"/>
                </a:solidFill>
                <a:latin typeface="DejaVu Sans" pitchFamily="34"/>
              </a:rPr>
              <a:t>    Scatter Plot</a:t>
            </a:r>
          </a:p>
          <a:p>
            <a:pPr lvl="0">
              <a:buClr>
                <a:srgbClr val="666666"/>
              </a:buClr>
              <a:buSzPct val="45000"/>
              <a:buFont typeface="StarSymbol"/>
              <a:buChar char="●"/>
            </a:pPr>
            <a:endParaRPr lang="en-US" dirty="0"/>
          </a:p>
        </p:txBody>
      </p:sp>
    </p:spTree>
    <p:extLst>
      <p:ext uri="{BB962C8B-B14F-4D97-AF65-F5344CB8AC3E}">
        <p14:creationId xmlns:p14="http://schemas.microsoft.com/office/powerpoint/2010/main" val="35561078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idx="4294967295"/>
          </p:nvPr>
        </p:nvSpPr>
        <p:spPr>
          <a:xfrm>
            <a:off x="566057" y="404685"/>
            <a:ext cx="10345783" cy="1088754"/>
          </a:xfrm>
          <a:solidFill>
            <a:schemeClr val="tx1"/>
          </a:solidFill>
        </p:spPr>
        <p:txBody>
          <a:bodyPr>
            <a:normAutofit fontScale="90000"/>
          </a:bodyPr>
          <a:lstStyle/>
          <a:p>
            <a:pPr lvl="0"/>
            <a:r>
              <a:rPr lang="en-US" sz="4355" dirty="0">
                <a:solidFill>
                  <a:schemeClr val="bg1"/>
                </a:solidFill>
              </a:rPr>
              <a:t>Do you want to show the composition of something?</a:t>
            </a:r>
          </a:p>
        </p:txBody>
      </p:sp>
      <p:sp>
        <p:nvSpPr>
          <p:cNvPr id="4" name="Text Placeholder 2"/>
          <p:cNvSpPr txBox="1">
            <a:spLocks noGrp="1"/>
          </p:cNvSpPr>
          <p:nvPr>
            <p:ph type="body" idx="4294967295"/>
          </p:nvPr>
        </p:nvSpPr>
        <p:spPr>
          <a:xfrm>
            <a:off x="1523521" y="1670577"/>
            <a:ext cx="7873307" cy="4039622"/>
          </a:xfrm>
        </p:spPr>
        <p:txBody>
          <a:bodyPr/>
          <a:lstStyle/>
          <a:p>
            <a:pPr lvl="0">
              <a:buClr>
                <a:srgbClr val="666666"/>
              </a:buClr>
              <a:buSzPct val="45000"/>
              <a:buFont typeface="StarSymbol"/>
              <a:buChar char="●"/>
            </a:pPr>
            <a:r>
              <a:rPr lang="en-US"/>
              <a:t>Use this type of chart to show how individual parts make up the whole of something.</a:t>
            </a:r>
          </a:p>
          <a:p>
            <a:pPr lvl="1" hangingPunct="0">
              <a:spcBef>
                <a:spcPts val="0"/>
              </a:spcBef>
              <a:spcAft>
                <a:spcPts val="1284"/>
              </a:spcAft>
              <a:buClr>
                <a:srgbClr val="666666"/>
              </a:buClr>
              <a:buSzPct val="75000"/>
              <a:buFont typeface="StarSymbol"/>
              <a:buChar char="–"/>
            </a:pPr>
            <a:r>
              <a:rPr lang="en-US" sz="2903">
                <a:solidFill>
                  <a:srgbClr val="666666"/>
                </a:solidFill>
                <a:latin typeface="DejaVu Sans" pitchFamily="34"/>
              </a:rPr>
              <a:t>    Pie</a:t>
            </a:r>
          </a:p>
          <a:p>
            <a:pPr lvl="1" hangingPunct="0">
              <a:spcBef>
                <a:spcPts val="0"/>
              </a:spcBef>
              <a:spcAft>
                <a:spcPts val="1284"/>
              </a:spcAft>
              <a:buClr>
                <a:srgbClr val="666666"/>
              </a:buClr>
              <a:buSzPct val="75000"/>
              <a:buFont typeface="StarSymbol"/>
              <a:buChar char="–"/>
            </a:pPr>
            <a:r>
              <a:rPr lang="en-US" sz="2903">
                <a:solidFill>
                  <a:srgbClr val="666666"/>
                </a:solidFill>
                <a:latin typeface="DejaVu Sans" pitchFamily="34"/>
              </a:rPr>
              <a:t>    Stacked Bar</a:t>
            </a:r>
          </a:p>
          <a:p>
            <a:pPr lvl="1" hangingPunct="0">
              <a:spcBef>
                <a:spcPts val="0"/>
              </a:spcBef>
              <a:spcAft>
                <a:spcPts val="1284"/>
              </a:spcAft>
              <a:buClr>
                <a:srgbClr val="666666"/>
              </a:buClr>
              <a:buSzPct val="75000"/>
              <a:buFont typeface="StarSymbol"/>
              <a:buChar char="–"/>
            </a:pPr>
            <a:r>
              <a:rPr lang="en-US" sz="2903">
                <a:solidFill>
                  <a:srgbClr val="666666"/>
                </a:solidFill>
                <a:latin typeface="DejaVu Sans" pitchFamily="34"/>
              </a:rPr>
              <a:t>    Stacked Column</a:t>
            </a:r>
          </a:p>
          <a:p>
            <a:pPr lvl="1" hangingPunct="0">
              <a:spcBef>
                <a:spcPts val="0"/>
              </a:spcBef>
              <a:spcAft>
                <a:spcPts val="1284"/>
              </a:spcAft>
              <a:buClr>
                <a:srgbClr val="666666"/>
              </a:buClr>
              <a:buSzPct val="75000"/>
              <a:buFont typeface="StarSymbol"/>
              <a:buChar char="–"/>
            </a:pPr>
            <a:r>
              <a:rPr lang="en-US" sz="2903">
                <a:solidFill>
                  <a:srgbClr val="666666"/>
                </a:solidFill>
                <a:latin typeface="DejaVu Sans" pitchFamily="34"/>
              </a:rPr>
              <a:t>    Area</a:t>
            </a:r>
          </a:p>
          <a:p>
            <a:pPr lvl="1" hangingPunct="0">
              <a:spcBef>
                <a:spcPts val="0"/>
              </a:spcBef>
              <a:spcAft>
                <a:spcPts val="1284"/>
              </a:spcAft>
              <a:buClr>
                <a:srgbClr val="666666"/>
              </a:buClr>
              <a:buSzPct val="75000"/>
              <a:buFont typeface="StarSymbol"/>
              <a:buChar char="–"/>
            </a:pPr>
            <a:r>
              <a:rPr lang="en-US" sz="2903">
                <a:solidFill>
                  <a:srgbClr val="666666"/>
                </a:solidFill>
                <a:latin typeface="DejaVu Sans" pitchFamily="34"/>
              </a:rPr>
              <a:t>    Waterfall</a:t>
            </a:r>
          </a:p>
        </p:txBody>
      </p:sp>
    </p:spTree>
    <p:extLst>
      <p:ext uri="{BB962C8B-B14F-4D97-AF65-F5344CB8AC3E}">
        <p14:creationId xmlns:p14="http://schemas.microsoft.com/office/powerpoint/2010/main" val="365310460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idx="4294967295"/>
          </p:nvPr>
        </p:nvSpPr>
        <p:spPr>
          <a:xfrm>
            <a:off x="374469" y="387268"/>
            <a:ext cx="10763794" cy="1136732"/>
          </a:xfrm>
          <a:solidFill>
            <a:schemeClr val="tx1"/>
          </a:solidFill>
        </p:spPr>
        <p:txBody>
          <a:bodyPr>
            <a:normAutofit fontScale="90000"/>
          </a:bodyPr>
          <a:lstStyle/>
          <a:p>
            <a:pPr lvl="0"/>
            <a:r>
              <a:rPr lang="en-US" sz="4355" dirty="0">
                <a:solidFill>
                  <a:schemeClr val="bg1"/>
                </a:solidFill>
              </a:rPr>
              <a:t>Do you want to understand the distribution of your data?</a:t>
            </a:r>
          </a:p>
        </p:txBody>
      </p:sp>
      <p:sp>
        <p:nvSpPr>
          <p:cNvPr id="4" name="Text Placeholder 2"/>
          <p:cNvSpPr txBox="1">
            <a:spLocks noGrp="1"/>
          </p:cNvSpPr>
          <p:nvPr>
            <p:ph type="body" idx="4294967295"/>
          </p:nvPr>
        </p:nvSpPr>
        <p:spPr>
          <a:xfrm>
            <a:off x="1523521" y="1670577"/>
            <a:ext cx="7873307" cy="4039622"/>
          </a:xfrm>
        </p:spPr>
        <p:txBody>
          <a:bodyPr/>
          <a:lstStyle/>
          <a:p>
            <a:pPr lvl="0">
              <a:buClr>
                <a:srgbClr val="666666"/>
              </a:buClr>
              <a:buSzPct val="45000"/>
              <a:buFont typeface="StarSymbol"/>
              <a:buChar char="●"/>
            </a:pPr>
            <a:r>
              <a:rPr lang="en-US"/>
              <a:t>Distribution charts help you to understand outliers, the normal tendency, and the range of information in your values.</a:t>
            </a:r>
          </a:p>
          <a:p>
            <a:pPr lvl="1" hangingPunct="0">
              <a:spcBef>
                <a:spcPts val="0"/>
              </a:spcBef>
              <a:spcAft>
                <a:spcPts val="1284"/>
              </a:spcAft>
              <a:buClr>
                <a:srgbClr val="666666"/>
              </a:buClr>
              <a:buSzPct val="75000"/>
              <a:buFont typeface="StarSymbol"/>
              <a:buChar char="–"/>
            </a:pPr>
            <a:r>
              <a:rPr lang="en-US" sz="2903">
                <a:solidFill>
                  <a:srgbClr val="666666"/>
                </a:solidFill>
                <a:latin typeface="DejaVu Sans" pitchFamily="34"/>
              </a:rPr>
              <a:t>    Scatter Plot</a:t>
            </a:r>
          </a:p>
          <a:p>
            <a:pPr lvl="1" hangingPunct="0">
              <a:spcBef>
                <a:spcPts val="0"/>
              </a:spcBef>
              <a:spcAft>
                <a:spcPts val="1284"/>
              </a:spcAft>
              <a:buClr>
                <a:srgbClr val="666666"/>
              </a:buClr>
              <a:buSzPct val="75000"/>
              <a:buFont typeface="StarSymbol"/>
              <a:buChar char="–"/>
            </a:pPr>
            <a:r>
              <a:rPr lang="en-US" sz="2903">
                <a:solidFill>
                  <a:srgbClr val="666666"/>
                </a:solidFill>
                <a:latin typeface="DejaVu Sans" pitchFamily="34"/>
              </a:rPr>
              <a:t>    Line</a:t>
            </a:r>
          </a:p>
          <a:p>
            <a:pPr lvl="1" hangingPunct="0">
              <a:spcBef>
                <a:spcPts val="0"/>
              </a:spcBef>
              <a:spcAft>
                <a:spcPts val="1284"/>
              </a:spcAft>
              <a:buClr>
                <a:srgbClr val="666666"/>
              </a:buClr>
              <a:buSzPct val="75000"/>
              <a:buFont typeface="StarSymbol"/>
              <a:buChar char="–"/>
            </a:pPr>
            <a:r>
              <a:rPr lang="en-US" sz="2903">
                <a:solidFill>
                  <a:srgbClr val="666666"/>
                </a:solidFill>
                <a:latin typeface="DejaVu Sans" pitchFamily="34"/>
              </a:rPr>
              <a:t>    Column</a:t>
            </a:r>
          </a:p>
          <a:p>
            <a:pPr lvl="1" hangingPunct="0">
              <a:spcBef>
                <a:spcPts val="0"/>
              </a:spcBef>
              <a:spcAft>
                <a:spcPts val="1284"/>
              </a:spcAft>
              <a:buClr>
                <a:srgbClr val="666666"/>
              </a:buClr>
              <a:buSzPct val="75000"/>
              <a:buFont typeface="StarSymbol"/>
              <a:buChar char="–"/>
            </a:pPr>
            <a:r>
              <a:rPr lang="en-US" sz="2903">
                <a:solidFill>
                  <a:srgbClr val="666666"/>
                </a:solidFill>
                <a:latin typeface="DejaVu Sans" pitchFamily="34"/>
              </a:rPr>
              <a:t>    Bar</a:t>
            </a:r>
          </a:p>
        </p:txBody>
      </p:sp>
    </p:spTree>
    <p:extLst>
      <p:ext uri="{BB962C8B-B14F-4D97-AF65-F5344CB8AC3E}">
        <p14:creationId xmlns:p14="http://schemas.microsoft.com/office/powerpoint/2010/main" val="38588228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idx="4294967295"/>
          </p:nvPr>
        </p:nvSpPr>
        <p:spPr>
          <a:xfrm>
            <a:off x="661851" y="404685"/>
            <a:ext cx="9901646" cy="1088754"/>
          </a:xfrm>
          <a:solidFill>
            <a:schemeClr val="tx1"/>
          </a:solidFill>
        </p:spPr>
        <p:txBody>
          <a:bodyPr/>
          <a:lstStyle/>
          <a:p>
            <a:pPr lvl="0"/>
            <a:r>
              <a:rPr lang="en-US" dirty="0">
                <a:solidFill>
                  <a:schemeClr val="bg1"/>
                </a:solidFill>
              </a:rPr>
              <a:t>Types of Charts</a:t>
            </a:r>
          </a:p>
        </p:txBody>
      </p:sp>
      <p:sp>
        <p:nvSpPr>
          <p:cNvPr id="4" name="Text Placeholder 3"/>
          <p:cNvSpPr txBox="1">
            <a:spLocks noGrp="1"/>
          </p:cNvSpPr>
          <p:nvPr>
            <p:ph type="body" idx="4294967295"/>
          </p:nvPr>
        </p:nvSpPr>
        <p:spPr>
          <a:xfrm>
            <a:off x="6827599" y="5060688"/>
            <a:ext cx="3840885" cy="731592"/>
          </a:xfrm>
        </p:spPr>
        <p:txBody>
          <a:bodyPr/>
          <a:lstStyle/>
          <a:p>
            <a:pPr lvl="0">
              <a:buClr>
                <a:srgbClr val="666666"/>
              </a:buClr>
              <a:buSzPct val="45000"/>
              <a:buFont typeface="StarSymbol"/>
              <a:buChar char="●"/>
            </a:pPr>
            <a:r>
              <a:rPr lang="en-US"/>
              <a:t>Bar Charts</a:t>
            </a:r>
          </a:p>
        </p:txBody>
      </p:sp>
      <p:sp>
        <p:nvSpPr>
          <p:cNvPr id="5" name="Text Placeholder 4"/>
          <p:cNvSpPr txBox="1">
            <a:spLocks noGrp="1"/>
          </p:cNvSpPr>
          <p:nvPr>
            <p:ph type="body" idx="4294967295"/>
          </p:nvPr>
        </p:nvSpPr>
        <p:spPr>
          <a:xfrm>
            <a:off x="1523521" y="5060688"/>
            <a:ext cx="3842319" cy="646624"/>
          </a:xfrm>
        </p:spPr>
        <p:txBody>
          <a:bodyPr/>
          <a:lstStyle/>
          <a:p>
            <a:pPr lvl="0">
              <a:buClr>
                <a:srgbClr val="666666"/>
              </a:buClr>
              <a:buSzPct val="45000"/>
              <a:buFont typeface="StarSymbol"/>
              <a:buChar char="●"/>
            </a:pPr>
            <a:r>
              <a:rPr lang="en-US"/>
              <a:t>Column Charts	</a:t>
            </a:r>
          </a:p>
        </p:txBody>
      </p:sp>
      <p:pic>
        <p:nvPicPr>
          <p:cNvPr id="6" name="Picture 5"/>
          <p:cNvPicPr>
            <a:picLocks noChangeAspect="1"/>
          </p:cNvPicPr>
          <p:nvPr/>
        </p:nvPicPr>
        <p:blipFill>
          <a:blip r:embed="rId3">
            <a:lum/>
            <a:alphaModFix/>
          </a:blip>
          <a:srcRect/>
          <a:stretch>
            <a:fillRect/>
          </a:stretch>
        </p:blipFill>
        <p:spPr>
          <a:xfrm>
            <a:off x="2159054" y="1693994"/>
            <a:ext cx="3929801" cy="3283160"/>
          </a:xfrm>
          <a:prstGeom prst="rect">
            <a:avLst/>
          </a:prstGeom>
          <a:noFill/>
          <a:ln cap="flat">
            <a:noFill/>
          </a:ln>
        </p:spPr>
      </p:pic>
      <p:pic>
        <p:nvPicPr>
          <p:cNvPr id="7" name="Picture 6"/>
          <p:cNvPicPr>
            <a:picLocks noChangeAspect="1"/>
          </p:cNvPicPr>
          <p:nvPr/>
        </p:nvPicPr>
        <p:blipFill>
          <a:blip r:embed="rId4">
            <a:lum/>
            <a:alphaModFix/>
          </a:blip>
          <a:srcRect/>
          <a:stretch>
            <a:fillRect/>
          </a:stretch>
        </p:blipFill>
        <p:spPr>
          <a:xfrm>
            <a:off x="6271749" y="1742008"/>
            <a:ext cx="3878852" cy="3244628"/>
          </a:xfrm>
          <a:prstGeom prst="rect">
            <a:avLst/>
          </a:prstGeom>
          <a:noFill/>
          <a:ln cap="flat">
            <a:noFill/>
          </a:ln>
        </p:spPr>
      </p:pic>
    </p:spTree>
    <p:extLst>
      <p:ext uri="{BB962C8B-B14F-4D97-AF65-F5344CB8AC3E}">
        <p14:creationId xmlns:p14="http://schemas.microsoft.com/office/powerpoint/2010/main" val="144125727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a:spLocks noGrp="1"/>
          </p:cNvSpPr>
          <p:nvPr>
            <p:ph type="body" idx="4294967295"/>
          </p:nvPr>
        </p:nvSpPr>
        <p:spPr>
          <a:xfrm>
            <a:off x="6827599" y="5060688"/>
            <a:ext cx="3840885" cy="731592"/>
          </a:xfrm>
        </p:spPr>
        <p:txBody>
          <a:bodyPr/>
          <a:lstStyle/>
          <a:p>
            <a:pPr lvl="0">
              <a:buClr>
                <a:srgbClr val="666666"/>
              </a:buClr>
              <a:buSzPct val="45000"/>
              <a:buFont typeface="StarSymbol"/>
              <a:buChar char="●"/>
            </a:pPr>
            <a:r>
              <a:rPr lang="en-US"/>
              <a:t>Area Charts</a:t>
            </a:r>
          </a:p>
        </p:txBody>
      </p:sp>
      <p:sp>
        <p:nvSpPr>
          <p:cNvPr id="5" name="Text Placeholder 4"/>
          <p:cNvSpPr txBox="1">
            <a:spLocks noGrp="1"/>
          </p:cNvSpPr>
          <p:nvPr>
            <p:ph type="body" idx="4294967295"/>
          </p:nvPr>
        </p:nvSpPr>
        <p:spPr>
          <a:xfrm>
            <a:off x="1523521" y="5060688"/>
            <a:ext cx="3842319" cy="646624"/>
          </a:xfrm>
        </p:spPr>
        <p:txBody>
          <a:bodyPr/>
          <a:lstStyle/>
          <a:p>
            <a:pPr lvl="0">
              <a:buClr>
                <a:srgbClr val="666666"/>
              </a:buClr>
              <a:buSzPct val="45000"/>
              <a:buFont typeface="StarSymbol"/>
              <a:buChar char="●"/>
            </a:pPr>
            <a:r>
              <a:rPr lang="en-US"/>
              <a:t>Line Charts</a:t>
            </a:r>
          </a:p>
        </p:txBody>
      </p:sp>
      <p:pic>
        <p:nvPicPr>
          <p:cNvPr id="6" name="Picture 5"/>
          <p:cNvPicPr>
            <a:picLocks noChangeAspect="1"/>
          </p:cNvPicPr>
          <p:nvPr/>
        </p:nvPicPr>
        <p:blipFill>
          <a:blip r:embed="rId3">
            <a:lum/>
            <a:alphaModFix/>
          </a:blip>
          <a:srcRect/>
          <a:stretch>
            <a:fillRect/>
          </a:stretch>
        </p:blipFill>
        <p:spPr>
          <a:xfrm rot="24614">
            <a:off x="1944530" y="1781378"/>
            <a:ext cx="3795899" cy="3182248"/>
          </a:xfrm>
          <a:prstGeom prst="rect">
            <a:avLst/>
          </a:prstGeom>
          <a:noFill/>
          <a:ln cap="flat">
            <a:noFill/>
          </a:ln>
        </p:spPr>
      </p:pic>
      <p:pic>
        <p:nvPicPr>
          <p:cNvPr id="7" name="Picture 6"/>
          <p:cNvPicPr>
            <a:picLocks noChangeAspect="1"/>
          </p:cNvPicPr>
          <p:nvPr/>
        </p:nvPicPr>
        <p:blipFill>
          <a:blip r:embed="rId4">
            <a:lum/>
            <a:alphaModFix/>
          </a:blip>
          <a:srcRect/>
          <a:stretch>
            <a:fillRect/>
          </a:stretch>
        </p:blipFill>
        <p:spPr>
          <a:xfrm>
            <a:off x="6344301" y="1744969"/>
            <a:ext cx="3813211" cy="3278266"/>
          </a:xfrm>
          <a:prstGeom prst="rect">
            <a:avLst/>
          </a:prstGeom>
          <a:noFill/>
          <a:ln cap="flat">
            <a:noFill/>
          </a:ln>
        </p:spPr>
      </p:pic>
      <p:sp>
        <p:nvSpPr>
          <p:cNvPr id="8" name="Title 1"/>
          <p:cNvSpPr txBox="1">
            <a:spLocks/>
          </p:cNvSpPr>
          <p:nvPr/>
        </p:nvSpPr>
        <p:spPr>
          <a:xfrm>
            <a:off x="661851" y="404685"/>
            <a:ext cx="9901646" cy="1088754"/>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prstClr val="white"/>
                </a:solidFill>
              </a:rPr>
              <a:t>Types of Charts</a:t>
            </a:r>
            <a:endParaRPr lang="en-US" dirty="0">
              <a:solidFill>
                <a:prstClr val="white"/>
              </a:solidFill>
            </a:endParaRPr>
          </a:p>
        </p:txBody>
      </p:sp>
    </p:spTree>
    <p:extLst>
      <p:ext uri="{BB962C8B-B14F-4D97-AF65-F5344CB8AC3E}">
        <p14:creationId xmlns:p14="http://schemas.microsoft.com/office/powerpoint/2010/main" val="39200445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a:spLocks noGrp="1"/>
          </p:cNvSpPr>
          <p:nvPr>
            <p:ph type="body" idx="4294967295"/>
          </p:nvPr>
        </p:nvSpPr>
        <p:spPr>
          <a:xfrm>
            <a:off x="6827599" y="5060688"/>
            <a:ext cx="3840885" cy="731592"/>
          </a:xfrm>
        </p:spPr>
        <p:txBody>
          <a:bodyPr/>
          <a:lstStyle/>
          <a:p>
            <a:pPr lvl="0">
              <a:buClr>
                <a:srgbClr val="666666"/>
              </a:buClr>
              <a:buSzPct val="45000"/>
              <a:buFont typeface="StarSymbol"/>
              <a:buChar char="●"/>
            </a:pPr>
            <a:r>
              <a:rPr lang="en-US"/>
              <a:t>Pie Charts</a:t>
            </a:r>
          </a:p>
        </p:txBody>
      </p:sp>
      <p:sp>
        <p:nvSpPr>
          <p:cNvPr id="5" name="Text Placeholder 4"/>
          <p:cNvSpPr txBox="1">
            <a:spLocks noGrp="1"/>
          </p:cNvSpPr>
          <p:nvPr>
            <p:ph type="body" idx="4294967295"/>
          </p:nvPr>
        </p:nvSpPr>
        <p:spPr>
          <a:xfrm>
            <a:off x="1523521" y="5060688"/>
            <a:ext cx="3842319" cy="646624"/>
          </a:xfrm>
        </p:spPr>
        <p:txBody>
          <a:bodyPr/>
          <a:lstStyle/>
          <a:p>
            <a:pPr lvl="0">
              <a:buClr>
                <a:srgbClr val="666666"/>
              </a:buClr>
              <a:buSzPct val="45000"/>
              <a:buFont typeface="StarSymbol"/>
              <a:buChar char="●"/>
            </a:pPr>
            <a:r>
              <a:rPr lang="en-US"/>
              <a:t>Stacked Bar Charts	</a:t>
            </a:r>
          </a:p>
        </p:txBody>
      </p:sp>
      <p:pic>
        <p:nvPicPr>
          <p:cNvPr id="6" name="Picture 5"/>
          <p:cNvPicPr>
            <a:picLocks noChangeAspect="1"/>
          </p:cNvPicPr>
          <p:nvPr/>
        </p:nvPicPr>
        <p:blipFill>
          <a:blip r:embed="rId3">
            <a:lum/>
            <a:alphaModFix/>
          </a:blip>
          <a:srcRect/>
          <a:stretch>
            <a:fillRect/>
          </a:stretch>
        </p:blipFill>
        <p:spPr>
          <a:xfrm>
            <a:off x="2104189" y="1698897"/>
            <a:ext cx="3961805" cy="3112360"/>
          </a:xfrm>
          <a:prstGeom prst="rect">
            <a:avLst/>
          </a:prstGeom>
          <a:noFill/>
          <a:ln cap="flat">
            <a:noFill/>
          </a:ln>
        </p:spPr>
      </p:pic>
      <p:pic>
        <p:nvPicPr>
          <p:cNvPr id="7" name="Picture 6"/>
          <p:cNvPicPr>
            <a:picLocks noChangeAspect="1"/>
          </p:cNvPicPr>
          <p:nvPr/>
        </p:nvPicPr>
        <p:blipFill>
          <a:blip r:embed="rId4">
            <a:lum/>
            <a:alphaModFix/>
          </a:blip>
          <a:srcRect/>
          <a:stretch>
            <a:fillRect/>
          </a:stretch>
        </p:blipFill>
        <p:spPr>
          <a:xfrm>
            <a:off x="6251825" y="1711962"/>
            <a:ext cx="3795899" cy="3099295"/>
          </a:xfrm>
          <a:prstGeom prst="rect">
            <a:avLst/>
          </a:prstGeom>
          <a:noFill/>
          <a:ln cap="flat">
            <a:noFill/>
          </a:ln>
        </p:spPr>
      </p:pic>
      <p:sp>
        <p:nvSpPr>
          <p:cNvPr id="8" name="Title 1"/>
          <p:cNvSpPr txBox="1">
            <a:spLocks/>
          </p:cNvSpPr>
          <p:nvPr/>
        </p:nvSpPr>
        <p:spPr>
          <a:xfrm>
            <a:off x="661851" y="404685"/>
            <a:ext cx="9901646" cy="1088754"/>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prstClr val="white"/>
                </a:solidFill>
              </a:rPr>
              <a:t>Types of Charts</a:t>
            </a:r>
            <a:endParaRPr lang="en-US" dirty="0">
              <a:solidFill>
                <a:prstClr val="white"/>
              </a:solidFill>
            </a:endParaRPr>
          </a:p>
        </p:txBody>
      </p:sp>
    </p:spTree>
    <p:extLst>
      <p:ext uri="{BB962C8B-B14F-4D97-AF65-F5344CB8AC3E}">
        <p14:creationId xmlns:p14="http://schemas.microsoft.com/office/powerpoint/2010/main" val="425366695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a:spLocks noGrp="1"/>
          </p:cNvSpPr>
          <p:nvPr>
            <p:ph type="body" idx="4294967295"/>
          </p:nvPr>
        </p:nvSpPr>
        <p:spPr>
          <a:xfrm>
            <a:off x="6827599" y="5060688"/>
            <a:ext cx="3840885" cy="731592"/>
          </a:xfrm>
        </p:spPr>
        <p:txBody>
          <a:bodyPr/>
          <a:lstStyle/>
          <a:p>
            <a:pPr lvl="0"/>
            <a:r>
              <a:rPr lang="en-US"/>
              <a:t>Bubble Charts</a:t>
            </a:r>
          </a:p>
        </p:txBody>
      </p:sp>
      <p:sp>
        <p:nvSpPr>
          <p:cNvPr id="5" name="Text Placeholder 4"/>
          <p:cNvSpPr txBox="1">
            <a:spLocks noGrp="1"/>
          </p:cNvSpPr>
          <p:nvPr>
            <p:ph type="body" idx="4294967295"/>
          </p:nvPr>
        </p:nvSpPr>
        <p:spPr>
          <a:xfrm>
            <a:off x="1523521" y="5060688"/>
            <a:ext cx="3842319" cy="646624"/>
          </a:xfrm>
        </p:spPr>
        <p:txBody>
          <a:bodyPr/>
          <a:lstStyle/>
          <a:p>
            <a:pPr lvl="0">
              <a:buClr>
                <a:srgbClr val="666666"/>
              </a:buClr>
              <a:buSzPct val="45000"/>
              <a:buFont typeface="StarSymbol"/>
              <a:buChar char="●"/>
            </a:pPr>
            <a:r>
              <a:rPr lang="en-US"/>
              <a:t>Scatter Charts	</a:t>
            </a:r>
          </a:p>
        </p:txBody>
      </p:sp>
      <p:pic>
        <p:nvPicPr>
          <p:cNvPr id="6" name="Picture 5"/>
          <p:cNvPicPr>
            <a:picLocks noChangeAspect="1"/>
          </p:cNvPicPr>
          <p:nvPr/>
        </p:nvPicPr>
        <p:blipFill>
          <a:blip r:embed="rId3">
            <a:lum/>
            <a:alphaModFix/>
          </a:blip>
          <a:srcRect/>
          <a:stretch>
            <a:fillRect/>
          </a:stretch>
        </p:blipFill>
        <p:spPr>
          <a:xfrm>
            <a:off x="2104190" y="1627051"/>
            <a:ext cx="3898777" cy="3184206"/>
          </a:xfrm>
          <a:prstGeom prst="rect">
            <a:avLst/>
          </a:prstGeom>
          <a:noFill/>
          <a:ln cap="flat">
            <a:noFill/>
          </a:ln>
        </p:spPr>
      </p:pic>
      <p:pic>
        <p:nvPicPr>
          <p:cNvPr id="7" name="Picture 6"/>
          <p:cNvPicPr>
            <a:picLocks noChangeAspect="1"/>
          </p:cNvPicPr>
          <p:nvPr/>
        </p:nvPicPr>
        <p:blipFill>
          <a:blip r:embed="rId4">
            <a:lum/>
            <a:alphaModFix/>
          </a:blip>
          <a:srcRect/>
          <a:stretch>
            <a:fillRect/>
          </a:stretch>
        </p:blipFill>
        <p:spPr>
          <a:xfrm>
            <a:off x="6085919" y="1659055"/>
            <a:ext cx="3988913" cy="3152203"/>
          </a:xfrm>
          <a:prstGeom prst="rect">
            <a:avLst/>
          </a:prstGeom>
          <a:noFill/>
          <a:ln cap="flat">
            <a:noFill/>
          </a:ln>
        </p:spPr>
      </p:pic>
      <p:sp>
        <p:nvSpPr>
          <p:cNvPr id="8" name="Title 1"/>
          <p:cNvSpPr txBox="1">
            <a:spLocks/>
          </p:cNvSpPr>
          <p:nvPr/>
        </p:nvSpPr>
        <p:spPr>
          <a:xfrm>
            <a:off x="661851" y="404685"/>
            <a:ext cx="9901646" cy="1088754"/>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prstClr val="white"/>
                </a:solidFill>
              </a:rPr>
              <a:t>Types of Charts</a:t>
            </a:r>
            <a:endParaRPr lang="en-US" dirty="0">
              <a:solidFill>
                <a:prstClr val="white"/>
              </a:solidFill>
            </a:endParaRPr>
          </a:p>
        </p:txBody>
      </p:sp>
    </p:spTree>
    <p:extLst>
      <p:ext uri="{BB962C8B-B14F-4D97-AF65-F5344CB8AC3E}">
        <p14:creationId xmlns:p14="http://schemas.microsoft.com/office/powerpoint/2010/main" val="4223146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defTabSz="457200">
              <a:defRPr/>
            </a:pPr>
            <a:endParaRPr lang="en-US">
              <a:solidFill>
                <a:prstClr val="black"/>
              </a:solidFill>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x-none"/>
            </a:p>
          </p:txBody>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txBody>
            <a:bodyPr/>
            <a:lstStyle/>
            <a:p>
              <a:endParaRPr lang="x-none"/>
            </a:p>
          </p:txBody>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txBody>
            <a:bodyPr/>
            <a:lstStyle/>
            <a:p>
              <a:endParaRPr lang="x-none"/>
            </a:p>
          </p:txBody>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x-none"/>
            </a:p>
          </p:txBody>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x-none"/>
            </a:p>
          </p:txBody>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txBody>
            <a:bodyPr/>
            <a:lstStyle/>
            <a:p>
              <a:endParaRPr lang="x-none"/>
            </a:p>
          </p:txBody>
        </p:sp>
      </p:grpSp>
      <p:sp>
        <p:nvSpPr>
          <p:cNvPr id="2" name="Title 1">
            <a:extLst>
              <a:ext uri="{FF2B5EF4-FFF2-40B4-BE49-F238E27FC236}">
                <a16:creationId xmlns:a16="http://schemas.microsoft.com/office/drawing/2014/main" id="{1ADED45D-42E5-4251-A230-49488E2A0F7E}"/>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Math Function</a:t>
            </a:r>
          </a:p>
        </p:txBody>
      </p:sp>
      <p:graphicFrame>
        <p:nvGraphicFramePr>
          <p:cNvPr id="5" name="Content Placeholder 2">
            <a:extLst>
              <a:ext uri="{FF2B5EF4-FFF2-40B4-BE49-F238E27FC236}">
                <a16:creationId xmlns:a16="http://schemas.microsoft.com/office/drawing/2014/main" id="{EF518E02-CED3-4E46-8364-35E5EAE5D291}"/>
              </a:ext>
            </a:extLst>
          </p:cNvPr>
          <p:cNvGraphicFramePr>
            <a:graphicFrameLocks noGrp="1"/>
          </p:cNvGraphicFramePr>
          <p:nvPr>
            <p:ph idx="1"/>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42668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idx="4294967295"/>
          </p:nvPr>
        </p:nvSpPr>
        <p:spPr>
          <a:xfrm>
            <a:off x="426721" y="586809"/>
            <a:ext cx="11120846" cy="701731"/>
          </a:xfrm>
          <a:solidFill>
            <a:schemeClr val="tx1"/>
          </a:solidFill>
        </p:spPr>
        <p:txBody>
          <a:bodyPr wrap="square">
            <a:spAutoFit/>
          </a:bodyPr>
          <a:lstStyle/>
          <a:p>
            <a:pPr lvl="0"/>
            <a:r>
              <a:rPr lang="en-US" dirty="0">
                <a:solidFill>
                  <a:schemeClr val="bg1"/>
                </a:solidFill>
              </a:rPr>
              <a:t>Matplotlib Scatter Plots</a:t>
            </a:r>
          </a:p>
        </p:txBody>
      </p:sp>
      <p:sp>
        <p:nvSpPr>
          <p:cNvPr id="6" name="TextBox 5">
            <a:extLst>
              <a:ext uri="{FF2B5EF4-FFF2-40B4-BE49-F238E27FC236}">
                <a16:creationId xmlns:a16="http://schemas.microsoft.com/office/drawing/2014/main" id="{0256914B-F966-4E22-8B4D-21643CFC7CC3}"/>
              </a:ext>
            </a:extLst>
          </p:cNvPr>
          <p:cNvSpPr txBox="1"/>
          <p:nvPr/>
        </p:nvSpPr>
        <p:spPr>
          <a:xfrm>
            <a:off x="411752" y="1520593"/>
            <a:ext cx="4546328" cy="4708981"/>
          </a:xfrm>
          <a:prstGeom prst="rect">
            <a:avLst/>
          </a:prstGeom>
          <a:noFill/>
        </p:spPr>
        <p:txBody>
          <a:bodyPr wrap="square">
            <a:spAutoFit/>
          </a:bodyPr>
          <a:lstStyle/>
          <a:p>
            <a:pPr marL="342900" indent="-342900" algn="just">
              <a:buFont typeface="Arial" panose="020B0604020202020204" pitchFamily="34" charset="0"/>
              <a:buChar char="•"/>
              <a:defRPr/>
            </a:pPr>
            <a:r>
              <a:rPr lang="en-US" sz="2000" dirty="0">
                <a:solidFill>
                  <a:prstClr val="black"/>
                </a:solidFill>
              </a:rPr>
              <a:t>With </a:t>
            </a:r>
            <a:r>
              <a:rPr lang="en-US" sz="2000" dirty="0" err="1">
                <a:solidFill>
                  <a:prstClr val="black"/>
                </a:solidFill>
              </a:rPr>
              <a:t>Pyplot</a:t>
            </a:r>
            <a:r>
              <a:rPr lang="en-US" sz="2000" dirty="0">
                <a:solidFill>
                  <a:prstClr val="black"/>
                </a:solidFill>
              </a:rPr>
              <a:t>, you can use the </a:t>
            </a:r>
            <a:r>
              <a:rPr lang="en-US" sz="2000" i="1" dirty="0">
                <a:solidFill>
                  <a:srgbClr val="FF0000"/>
                </a:solidFill>
              </a:rPr>
              <a:t>scatter()</a:t>
            </a:r>
            <a:r>
              <a:rPr lang="en-US" sz="2000" dirty="0">
                <a:solidFill>
                  <a:prstClr val="black"/>
                </a:solidFill>
              </a:rPr>
              <a:t> function to draw a scatter plot.</a:t>
            </a:r>
          </a:p>
          <a:p>
            <a:pPr marL="342900" indent="-342900" algn="just">
              <a:buFont typeface="Arial" panose="020B0604020202020204" pitchFamily="34" charset="0"/>
              <a:buChar char="•"/>
              <a:defRPr/>
            </a:pPr>
            <a:endParaRPr lang="en-US" sz="2000" dirty="0">
              <a:solidFill>
                <a:prstClr val="black"/>
              </a:solidFill>
            </a:endParaRPr>
          </a:p>
          <a:p>
            <a:pPr marL="342900" indent="-342900" algn="just">
              <a:buFont typeface="Arial" panose="020B0604020202020204" pitchFamily="34" charset="0"/>
              <a:buChar char="•"/>
              <a:defRPr/>
            </a:pPr>
            <a:r>
              <a:rPr lang="en-US" sz="2000" dirty="0">
                <a:solidFill>
                  <a:prstClr val="black"/>
                </a:solidFill>
              </a:rPr>
              <a:t>The </a:t>
            </a:r>
            <a:r>
              <a:rPr lang="en-US" sz="2000" i="1" dirty="0">
                <a:solidFill>
                  <a:srgbClr val="FF0000"/>
                </a:solidFill>
              </a:rPr>
              <a:t>scatter() </a:t>
            </a:r>
            <a:r>
              <a:rPr lang="en-US" sz="2000" dirty="0">
                <a:solidFill>
                  <a:prstClr val="black"/>
                </a:solidFill>
              </a:rPr>
              <a:t>function plots one dot for each observation. It needs two arrays of the same length, one for the values of the x-axis, and one for values on the y-axis:</a:t>
            </a:r>
          </a:p>
          <a:p>
            <a:pPr marL="342900" indent="-342900" algn="just">
              <a:buFont typeface="Arial" panose="020B0604020202020204" pitchFamily="34" charset="0"/>
              <a:buChar char="•"/>
              <a:defRPr/>
            </a:pPr>
            <a:endParaRPr lang="en-US" sz="2000" dirty="0">
              <a:solidFill>
                <a:prstClr val="black"/>
              </a:solidFill>
            </a:endParaRPr>
          </a:p>
          <a:p>
            <a:pPr marL="342900" indent="-342900" algn="just">
              <a:buFont typeface="Arial" panose="020B0604020202020204" pitchFamily="34" charset="0"/>
              <a:buChar char="•"/>
              <a:defRPr/>
            </a:pPr>
            <a:r>
              <a:rPr lang="en-US" sz="2000" dirty="0">
                <a:solidFill>
                  <a:prstClr val="black"/>
                </a:solidFill>
              </a:rPr>
              <a:t>In this example, there seems to be a relationship between speed and model, but what if we plot the observations from another day as well? Will the scatter plot tell us something else?</a:t>
            </a:r>
          </a:p>
        </p:txBody>
      </p:sp>
      <p:pic>
        <p:nvPicPr>
          <p:cNvPr id="4" name="Picture 3">
            <a:extLst>
              <a:ext uri="{FF2B5EF4-FFF2-40B4-BE49-F238E27FC236}">
                <a16:creationId xmlns:a16="http://schemas.microsoft.com/office/drawing/2014/main" id="{F589566F-5E9D-4D0F-B596-3A47E34EE75F}"/>
              </a:ext>
            </a:extLst>
          </p:cNvPr>
          <p:cNvPicPr>
            <a:picLocks noChangeAspect="1"/>
          </p:cNvPicPr>
          <p:nvPr/>
        </p:nvPicPr>
        <p:blipFill>
          <a:blip r:embed="rId3"/>
          <a:stretch>
            <a:fillRect/>
          </a:stretch>
        </p:blipFill>
        <p:spPr>
          <a:xfrm>
            <a:off x="5228252" y="1369820"/>
            <a:ext cx="6319315" cy="5408829"/>
          </a:xfrm>
          <a:prstGeom prst="rect">
            <a:avLst/>
          </a:prstGeom>
        </p:spPr>
      </p:pic>
    </p:spTree>
    <p:extLst>
      <p:ext uri="{BB962C8B-B14F-4D97-AF65-F5344CB8AC3E}">
        <p14:creationId xmlns:p14="http://schemas.microsoft.com/office/powerpoint/2010/main" val="38050131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pic>
        <p:nvPicPr>
          <p:cNvPr id="5" name="Picture 4">
            <a:extLst>
              <a:ext uri="{FF2B5EF4-FFF2-40B4-BE49-F238E27FC236}">
                <a16:creationId xmlns:a16="http://schemas.microsoft.com/office/drawing/2014/main" id="{EE80C364-7CE4-4288-9005-D232E682DAB5}"/>
              </a:ext>
            </a:extLst>
          </p:cNvPr>
          <p:cNvPicPr>
            <a:picLocks noChangeAspect="1"/>
          </p:cNvPicPr>
          <p:nvPr/>
        </p:nvPicPr>
        <p:blipFill>
          <a:blip r:embed="rId3"/>
          <a:stretch>
            <a:fillRect/>
          </a:stretch>
        </p:blipFill>
        <p:spPr>
          <a:xfrm>
            <a:off x="822960" y="480059"/>
            <a:ext cx="5892800" cy="5716895"/>
          </a:xfrm>
          <a:prstGeom prst="rect">
            <a:avLst/>
          </a:prstGeom>
        </p:spPr>
      </p:pic>
    </p:spTree>
    <p:extLst>
      <p:ext uri="{BB962C8B-B14F-4D97-AF65-F5344CB8AC3E}">
        <p14:creationId xmlns:p14="http://schemas.microsoft.com/office/powerpoint/2010/main" val="159662624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idx="4294967295"/>
          </p:nvPr>
        </p:nvSpPr>
        <p:spPr>
          <a:xfrm>
            <a:off x="426721" y="586809"/>
            <a:ext cx="11120846" cy="701731"/>
          </a:xfrm>
          <a:solidFill>
            <a:schemeClr val="tx1"/>
          </a:solidFill>
        </p:spPr>
        <p:txBody>
          <a:bodyPr wrap="square">
            <a:spAutoFit/>
          </a:bodyPr>
          <a:lstStyle/>
          <a:p>
            <a:pPr lvl="0"/>
            <a:r>
              <a:rPr lang="en-US" dirty="0">
                <a:solidFill>
                  <a:schemeClr val="bg1"/>
                </a:solidFill>
              </a:rPr>
              <a:t>Matplotlib Scatter Plots</a:t>
            </a:r>
          </a:p>
        </p:txBody>
      </p:sp>
      <p:sp>
        <p:nvSpPr>
          <p:cNvPr id="6" name="TextBox 5">
            <a:extLst>
              <a:ext uri="{FF2B5EF4-FFF2-40B4-BE49-F238E27FC236}">
                <a16:creationId xmlns:a16="http://schemas.microsoft.com/office/drawing/2014/main" id="{0256914B-F966-4E22-8B4D-21643CFC7CC3}"/>
              </a:ext>
            </a:extLst>
          </p:cNvPr>
          <p:cNvSpPr txBox="1"/>
          <p:nvPr/>
        </p:nvSpPr>
        <p:spPr>
          <a:xfrm>
            <a:off x="411751" y="1520593"/>
            <a:ext cx="11120845" cy="5016758"/>
          </a:xfrm>
          <a:prstGeom prst="rect">
            <a:avLst/>
          </a:prstGeom>
          <a:noFill/>
        </p:spPr>
        <p:txBody>
          <a:bodyPr wrap="square">
            <a:spAutoFit/>
          </a:bodyPr>
          <a:lstStyle/>
          <a:p>
            <a:pPr marL="342900" indent="-342900" algn="just">
              <a:buFont typeface="Arial" panose="020B0604020202020204" pitchFamily="34" charset="0"/>
              <a:buChar char="•"/>
              <a:defRPr/>
            </a:pPr>
            <a:r>
              <a:rPr lang="en-US" sz="3200" dirty="0">
                <a:solidFill>
                  <a:prstClr val="black"/>
                </a:solidFill>
              </a:rPr>
              <a:t>You can change the </a:t>
            </a:r>
            <a:r>
              <a:rPr lang="en-US" sz="3200" i="1" dirty="0">
                <a:solidFill>
                  <a:srgbClr val="FF0000"/>
                </a:solidFill>
              </a:rPr>
              <a:t>size</a:t>
            </a:r>
            <a:r>
              <a:rPr lang="en-US" sz="3200" dirty="0">
                <a:solidFill>
                  <a:prstClr val="black"/>
                </a:solidFill>
              </a:rPr>
              <a:t> of the dots with the </a:t>
            </a:r>
            <a:r>
              <a:rPr lang="en-US" sz="3200" i="1" dirty="0">
                <a:solidFill>
                  <a:srgbClr val="FF0000"/>
                </a:solidFill>
              </a:rPr>
              <a:t>s</a:t>
            </a:r>
            <a:r>
              <a:rPr lang="en-US" sz="3200" dirty="0">
                <a:solidFill>
                  <a:prstClr val="black"/>
                </a:solidFill>
              </a:rPr>
              <a:t> argument.</a:t>
            </a:r>
          </a:p>
          <a:p>
            <a:pPr marL="342900" indent="-342900" algn="just">
              <a:buFont typeface="Arial" panose="020B0604020202020204" pitchFamily="34" charset="0"/>
              <a:buChar char="•"/>
              <a:defRPr/>
            </a:pPr>
            <a:endParaRPr lang="en-US" sz="3200" dirty="0">
              <a:solidFill>
                <a:prstClr val="black"/>
              </a:solidFill>
            </a:endParaRPr>
          </a:p>
          <a:p>
            <a:pPr marL="342900" indent="-342900" algn="just">
              <a:buFont typeface="Arial" panose="020B0604020202020204" pitchFamily="34" charset="0"/>
              <a:buChar char="•"/>
              <a:defRPr/>
            </a:pPr>
            <a:r>
              <a:rPr lang="en-US" sz="3200" dirty="0">
                <a:solidFill>
                  <a:prstClr val="black"/>
                </a:solidFill>
              </a:rPr>
              <a:t>Just like colors, make sure the array for sizes has the same length as the arrays for the x- and y-axis:</a:t>
            </a:r>
          </a:p>
          <a:p>
            <a:pPr marL="342900" indent="-342900" algn="just">
              <a:buFont typeface="Arial" panose="020B0604020202020204" pitchFamily="34" charset="0"/>
              <a:buChar char="•"/>
              <a:defRPr/>
            </a:pPr>
            <a:endParaRPr lang="en-US" sz="3200" dirty="0">
              <a:solidFill>
                <a:prstClr val="black"/>
              </a:solidFill>
            </a:endParaRPr>
          </a:p>
          <a:p>
            <a:pPr marL="342900" indent="-342900" algn="just">
              <a:buFont typeface="Arial" panose="020B0604020202020204" pitchFamily="34" charset="0"/>
              <a:buChar char="•"/>
              <a:defRPr/>
            </a:pPr>
            <a:r>
              <a:rPr lang="en-US" sz="3200" dirty="0">
                <a:solidFill>
                  <a:prstClr val="black"/>
                </a:solidFill>
              </a:rPr>
              <a:t>You can adjust the </a:t>
            </a:r>
            <a:r>
              <a:rPr lang="en-US" sz="3200" i="1" dirty="0">
                <a:solidFill>
                  <a:srgbClr val="FF0000"/>
                </a:solidFill>
              </a:rPr>
              <a:t>transparency</a:t>
            </a:r>
            <a:r>
              <a:rPr lang="en-US" sz="3200" dirty="0">
                <a:solidFill>
                  <a:prstClr val="black"/>
                </a:solidFill>
              </a:rPr>
              <a:t> of the dots with the </a:t>
            </a:r>
            <a:r>
              <a:rPr lang="en-US" sz="3200" i="1" dirty="0">
                <a:solidFill>
                  <a:srgbClr val="FF0000"/>
                </a:solidFill>
              </a:rPr>
              <a:t>alpha</a:t>
            </a:r>
            <a:r>
              <a:rPr lang="en-US" sz="3200" dirty="0">
                <a:solidFill>
                  <a:prstClr val="black"/>
                </a:solidFill>
              </a:rPr>
              <a:t> argument.</a:t>
            </a:r>
          </a:p>
          <a:p>
            <a:pPr marL="342900" indent="-342900" algn="just">
              <a:buFont typeface="Arial" panose="020B0604020202020204" pitchFamily="34" charset="0"/>
              <a:buChar char="•"/>
              <a:defRPr/>
            </a:pPr>
            <a:endParaRPr lang="en-US" sz="3200" dirty="0">
              <a:solidFill>
                <a:prstClr val="black"/>
              </a:solidFill>
            </a:endParaRPr>
          </a:p>
          <a:p>
            <a:pPr marL="342900" indent="-342900" algn="just">
              <a:buFont typeface="Arial" panose="020B0604020202020204" pitchFamily="34" charset="0"/>
              <a:buChar char="•"/>
              <a:defRPr/>
            </a:pPr>
            <a:r>
              <a:rPr lang="en-US" sz="3200" dirty="0">
                <a:solidFill>
                  <a:prstClr val="black"/>
                </a:solidFill>
              </a:rPr>
              <a:t>Just like colors, make sure the array for sizes has the same length as the arrays for the x- and y-axis:</a:t>
            </a:r>
          </a:p>
        </p:txBody>
      </p:sp>
    </p:spTree>
    <p:extLst>
      <p:ext uri="{BB962C8B-B14F-4D97-AF65-F5344CB8AC3E}">
        <p14:creationId xmlns:p14="http://schemas.microsoft.com/office/powerpoint/2010/main" val="249572771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pic>
        <p:nvPicPr>
          <p:cNvPr id="3" name="Picture 2">
            <a:extLst>
              <a:ext uri="{FF2B5EF4-FFF2-40B4-BE49-F238E27FC236}">
                <a16:creationId xmlns:a16="http://schemas.microsoft.com/office/drawing/2014/main" id="{F7DB925F-5EF2-482B-B4D5-1CAA954A68A6}"/>
              </a:ext>
            </a:extLst>
          </p:cNvPr>
          <p:cNvPicPr>
            <a:picLocks noChangeAspect="1"/>
          </p:cNvPicPr>
          <p:nvPr/>
        </p:nvPicPr>
        <p:blipFill>
          <a:blip r:embed="rId3"/>
          <a:stretch>
            <a:fillRect/>
          </a:stretch>
        </p:blipFill>
        <p:spPr>
          <a:xfrm>
            <a:off x="477012" y="834390"/>
            <a:ext cx="11198465" cy="5189220"/>
          </a:xfrm>
          <a:prstGeom prst="rect">
            <a:avLst/>
          </a:prstGeom>
        </p:spPr>
      </p:pic>
    </p:spTree>
    <p:extLst>
      <p:ext uri="{BB962C8B-B14F-4D97-AF65-F5344CB8AC3E}">
        <p14:creationId xmlns:p14="http://schemas.microsoft.com/office/powerpoint/2010/main" val="363761313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pic>
        <p:nvPicPr>
          <p:cNvPr id="5122" name="Picture 2">
            <a:extLst>
              <a:ext uri="{FF2B5EF4-FFF2-40B4-BE49-F238E27FC236}">
                <a16:creationId xmlns:a16="http://schemas.microsoft.com/office/drawing/2014/main" id="{B16AAB0D-F60E-4AF4-99F2-3B44EEC768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3271" y="876299"/>
            <a:ext cx="8105457" cy="5360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7309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idx="4294967295"/>
          </p:nvPr>
        </p:nvSpPr>
        <p:spPr>
          <a:xfrm>
            <a:off x="426721" y="586809"/>
            <a:ext cx="11120846" cy="701731"/>
          </a:xfrm>
          <a:solidFill>
            <a:schemeClr val="tx1"/>
          </a:solidFill>
        </p:spPr>
        <p:txBody>
          <a:bodyPr wrap="square">
            <a:spAutoFit/>
          </a:bodyPr>
          <a:lstStyle/>
          <a:p>
            <a:pPr lvl="0"/>
            <a:r>
              <a:rPr lang="en-US" dirty="0">
                <a:solidFill>
                  <a:schemeClr val="bg1"/>
                </a:solidFill>
              </a:rPr>
              <a:t>Matplotlib Scatter Plots</a:t>
            </a:r>
          </a:p>
        </p:txBody>
      </p:sp>
      <p:sp>
        <p:nvSpPr>
          <p:cNvPr id="6" name="TextBox 5">
            <a:extLst>
              <a:ext uri="{FF2B5EF4-FFF2-40B4-BE49-F238E27FC236}">
                <a16:creationId xmlns:a16="http://schemas.microsoft.com/office/drawing/2014/main" id="{0256914B-F966-4E22-8B4D-21643CFC7CC3}"/>
              </a:ext>
            </a:extLst>
          </p:cNvPr>
          <p:cNvSpPr txBox="1"/>
          <p:nvPr/>
        </p:nvSpPr>
        <p:spPr>
          <a:xfrm>
            <a:off x="411751" y="1520593"/>
            <a:ext cx="8322674" cy="5016758"/>
          </a:xfrm>
          <a:prstGeom prst="rect">
            <a:avLst/>
          </a:prstGeom>
          <a:noFill/>
        </p:spPr>
        <p:txBody>
          <a:bodyPr wrap="square">
            <a:spAutoFit/>
          </a:bodyPr>
          <a:lstStyle/>
          <a:p>
            <a:pPr marL="342900" indent="-342900" algn="just">
              <a:buFont typeface="Arial" panose="020B0604020202020204" pitchFamily="34" charset="0"/>
              <a:buChar char="•"/>
              <a:defRPr/>
            </a:pPr>
            <a:r>
              <a:rPr lang="en-US" sz="2000" dirty="0">
                <a:solidFill>
                  <a:prstClr val="black"/>
                </a:solidFill>
              </a:rPr>
              <a:t>The Matplotlib module has a number of available colormaps.</a:t>
            </a:r>
          </a:p>
          <a:p>
            <a:pPr marL="342900" indent="-342900" algn="just">
              <a:buFont typeface="Arial" panose="020B0604020202020204" pitchFamily="34" charset="0"/>
              <a:buChar char="•"/>
              <a:defRPr/>
            </a:pPr>
            <a:endParaRPr lang="en-US" sz="2000" dirty="0">
              <a:solidFill>
                <a:prstClr val="black"/>
              </a:solidFill>
            </a:endParaRPr>
          </a:p>
          <a:p>
            <a:pPr marL="342900" indent="-342900" algn="just">
              <a:buFont typeface="Arial" panose="020B0604020202020204" pitchFamily="34" charset="0"/>
              <a:buChar char="•"/>
              <a:defRPr/>
            </a:pPr>
            <a:r>
              <a:rPr lang="en-US" sz="2000" dirty="0">
                <a:solidFill>
                  <a:prstClr val="black"/>
                </a:solidFill>
              </a:rPr>
              <a:t>A colormap is like a list of colors, where each color has a value that ranges from 0 to 100.</a:t>
            </a:r>
          </a:p>
          <a:p>
            <a:pPr marL="342900" indent="-342900" algn="just">
              <a:buFont typeface="Arial" panose="020B0604020202020204" pitchFamily="34" charset="0"/>
              <a:buChar char="•"/>
              <a:defRPr/>
            </a:pPr>
            <a:endParaRPr lang="en-US" sz="2000" dirty="0">
              <a:solidFill>
                <a:prstClr val="black"/>
              </a:solidFill>
            </a:endParaRPr>
          </a:p>
          <a:p>
            <a:pPr marL="342900" indent="-342900" algn="just">
              <a:buFont typeface="Arial" panose="020B0604020202020204" pitchFamily="34" charset="0"/>
              <a:buChar char="•"/>
              <a:defRPr/>
            </a:pPr>
            <a:r>
              <a:rPr lang="en-US" sz="2000" dirty="0">
                <a:solidFill>
                  <a:prstClr val="black"/>
                </a:solidFill>
              </a:rPr>
              <a:t>Here is an example of a colormap:</a:t>
            </a:r>
          </a:p>
          <a:p>
            <a:pPr marL="342900" indent="-342900" algn="just">
              <a:buFont typeface="Arial" panose="020B0604020202020204" pitchFamily="34" charset="0"/>
              <a:buChar char="•"/>
              <a:defRPr/>
            </a:pPr>
            <a:endParaRPr lang="en-US" sz="2000" dirty="0">
              <a:solidFill>
                <a:prstClr val="black"/>
              </a:solidFill>
            </a:endParaRPr>
          </a:p>
          <a:p>
            <a:pPr marL="342900" indent="-342900" algn="just">
              <a:buFont typeface="Arial" panose="020B0604020202020204" pitchFamily="34" charset="0"/>
              <a:buChar char="•"/>
              <a:defRPr/>
            </a:pPr>
            <a:r>
              <a:rPr lang="en-US" sz="2000" dirty="0">
                <a:solidFill>
                  <a:prstClr val="black"/>
                </a:solidFill>
              </a:rPr>
              <a:t>This colormap is called '</a:t>
            </a:r>
            <a:r>
              <a:rPr lang="en-US" sz="2000" dirty="0" err="1">
                <a:solidFill>
                  <a:prstClr val="black"/>
                </a:solidFill>
              </a:rPr>
              <a:t>viridis</a:t>
            </a:r>
            <a:r>
              <a:rPr lang="en-US" sz="2000" dirty="0">
                <a:solidFill>
                  <a:prstClr val="black"/>
                </a:solidFill>
              </a:rPr>
              <a:t>' and as you can see it ranges from 0, which is a purple color, and up to 100, which is a yellow color.</a:t>
            </a:r>
          </a:p>
          <a:p>
            <a:pPr marL="342900" indent="-342900" algn="just">
              <a:buFont typeface="Arial" panose="020B0604020202020204" pitchFamily="34" charset="0"/>
              <a:buChar char="•"/>
              <a:defRPr/>
            </a:pPr>
            <a:endParaRPr lang="en-US" sz="2000" dirty="0">
              <a:solidFill>
                <a:prstClr val="black"/>
              </a:solidFill>
            </a:endParaRPr>
          </a:p>
          <a:p>
            <a:pPr marL="342900" indent="-342900" algn="just">
              <a:buFont typeface="Arial" panose="020B0604020202020204" pitchFamily="34" charset="0"/>
              <a:buChar char="•"/>
              <a:defRPr/>
            </a:pPr>
            <a:r>
              <a:rPr lang="en-US" sz="2000" dirty="0">
                <a:solidFill>
                  <a:prstClr val="black"/>
                </a:solidFill>
              </a:rPr>
              <a:t>You can specify the colormap with the keyword argument </a:t>
            </a:r>
            <a:r>
              <a:rPr lang="en-US" sz="2000" dirty="0" err="1">
                <a:solidFill>
                  <a:prstClr val="black"/>
                </a:solidFill>
              </a:rPr>
              <a:t>cmap</a:t>
            </a:r>
            <a:r>
              <a:rPr lang="en-US" sz="2000" dirty="0">
                <a:solidFill>
                  <a:prstClr val="black"/>
                </a:solidFill>
              </a:rPr>
              <a:t> with the value of the colormap, in this case '</a:t>
            </a:r>
            <a:r>
              <a:rPr lang="en-US" sz="2000" dirty="0" err="1">
                <a:solidFill>
                  <a:prstClr val="black"/>
                </a:solidFill>
              </a:rPr>
              <a:t>viridis</a:t>
            </a:r>
            <a:r>
              <a:rPr lang="en-US" sz="2000" dirty="0">
                <a:solidFill>
                  <a:prstClr val="black"/>
                </a:solidFill>
              </a:rPr>
              <a:t>' which is one of the built-in colormaps available in Matplotlib.</a:t>
            </a:r>
          </a:p>
          <a:p>
            <a:pPr marL="342900" indent="-342900" algn="just">
              <a:buFont typeface="Arial" panose="020B0604020202020204" pitchFamily="34" charset="0"/>
              <a:buChar char="•"/>
              <a:defRPr/>
            </a:pPr>
            <a:endParaRPr lang="en-US" sz="2000" dirty="0">
              <a:solidFill>
                <a:prstClr val="black"/>
              </a:solidFill>
            </a:endParaRPr>
          </a:p>
          <a:p>
            <a:pPr marL="342900" indent="-342900" algn="just">
              <a:buFont typeface="Arial" panose="020B0604020202020204" pitchFamily="34" charset="0"/>
              <a:buChar char="•"/>
              <a:defRPr/>
            </a:pPr>
            <a:r>
              <a:rPr lang="en-US" sz="2000" dirty="0">
                <a:solidFill>
                  <a:prstClr val="black"/>
                </a:solidFill>
              </a:rPr>
              <a:t>In addition you have to create an array with values (from 0 to 100), one value for each of the point in the scatter plot:</a:t>
            </a:r>
          </a:p>
        </p:txBody>
      </p:sp>
      <p:pic>
        <p:nvPicPr>
          <p:cNvPr id="14338" name="Picture 2">
            <a:extLst>
              <a:ext uri="{FF2B5EF4-FFF2-40B4-BE49-F238E27FC236}">
                <a16:creationId xmlns:a16="http://schemas.microsoft.com/office/drawing/2014/main" id="{146FAC77-F258-45FE-895F-384E76BBE5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6421" y="1406928"/>
            <a:ext cx="941069" cy="533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6354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pic>
        <p:nvPicPr>
          <p:cNvPr id="3" name="Picture 2">
            <a:extLst>
              <a:ext uri="{FF2B5EF4-FFF2-40B4-BE49-F238E27FC236}">
                <a16:creationId xmlns:a16="http://schemas.microsoft.com/office/drawing/2014/main" id="{10B189DF-8F8A-4B2E-A0D6-7A3D6B50B78B}"/>
              </a:ext>
            </a:extLst>
          </p:cNvPr>
          <p:cNvPicPr>
            <a:picLocks noChangeAspect="1"/>
          </p:cNvPicPr>
          <p:nvPr/>
        </p:nvPicPr>
        <p:blipFill>
          <a:blip r:embed="rId3"/>
          <a:stretch>
            <a:fillRect/>
          </a:stretch>
        </p:blipFill>
        <p:spPr>
          <a:xfrm>
            <a:off x="2398395" y="751618"/>
            <a:ext cx="7034212" cy="5354763"/>
          </a:xfrm>
          <a:prstGeom prst="rect">
            <a:avLst/>
          </a:prstGeom>
        </p:spPr>
      </p:pic>
    </p:spTree>
    <p:extLst>
      <p:ext uri="{BB962C8B-B14F-4D97-AF65-F5344CB8AC3E}">
        <p14:creationId xmlns:p14="http://schemas.microsoft.com/office/powerpoint/2010/main" val="183296275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6" name="TextBox 5">
            <a:extLst>
              <a:ext uri="{FF2B5EF4-FFF2-40B4-BE49-F238E27FC236}">
                <a16:creationId xmlns:a16="http://schemas.microsoft.com/office/drawing/2014/main" id="{153CFBD1-6729-4B28-99ED-B8FC4BF8D6E3}"/>
              </a:ext>
            </a:extLst>
          </p:cNvPr>
          <p:cNvSpPr txBox="1"/>
          <p:nvPr/>
        </p:nvSpPr>
        <p:spPr>
          <a:xfrm>
            <a:off x="771524" y="685711"/>
            <a:ext cx="10848975" cy="923330"/>
          </a:xfrm>
          <a:prstGeom prst="rect">
            <a:avLst/>
          </a:prstGeom>
          <a:noFill/>
        </p:spPr>
        <p:txBody>
          <a:bodyPr wrap="square">
            <a:spAutoFit/>
          </a:bodyPr>
          <a:lstStyle/>
          <a:p>
            <a:r>
              <a:rPr lang="en-US" b="1" dirty="0">
                <a:solidFill>
                  <a:srgbClr val="000000"/>
                </a:solidFill>
                <a:latin typeface="Segoe UI" panose="020B0502040204020203" pitchFamily="34" charset="0"/>
              </a:rPr>
              <a:t>Combine Color Size and Alpha</a:t>
            </a:r>
          </a:p>
          <a:p>
            <a:r>
              <a:rPr lang="en-US" dirty="0">
                <a:solidFill>
                  <a:srgbClr val="000000"/>
                </a:solidFill>
                <a:latin typeface="Verdana" panose="020B0604030504040204" pitchFamily="34" charset="0"/>
              </a:rPr>
              <a:t>You can combine a colormap with different sizes on the dots. This is best visualized if the dots are transparent:</a:t>
            </a:r>
          </a:p>
        </p:txBody>
      </p:sp>
      <p:pic>
        <p:nvPicPr>
          <p:cNvPr id="5" name="Picture 4">
            <a:extLst>
              <a:ext uri="{FF2B5EF4-FFF2-40B4-BE49-F238E27FC236}">
                <a16:creationId xmlns:a16="http://schemas.microsoft.com/office/drawing/2014/main" id="{54D3ADFD-0F0E-4732-AA6A-644472FE0F78}"/>
              </a:ext>
            </a:extLst>
          </p:cNvPr>
          <p:cNvPicPr>
            <a:picLocks noChangeAspect="1"/>
          </p:cNvPicPr>
          <p:nvPr/>
        </p:nvPicPr>
        <p:blipFill>
          <a:blip r:embed="rId3"/>
          <a:stretch>
            <a:fillRect/>
          </a:stretch>
        </p:blipFill>
        <p:spPr>
          <a:xfrm>
            <a:off x="771523" y="1629083"/>
            <a:ext cx="10697437" cy="4436437"/>
          </a:xfrm>
          <a:prstGeom prst="rect">
            <a:avLst/>
          </a:prstGeom>
        </p:spPr>
      </p:pic>
    </p:spTree>
    <p:extLst>
      <p:ext uri="{BB962C8B-B14F-4D97-AF65-F5344CB8AC3E}">
        <p14:creationId xmlns:p14="http://schemas.microsoft.com/office/powerpoint/2010/main" val="408047362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pic>
        <p:nvPicPr>
          <p:cNvPr id="15362" name="Picture 2">
            <a:extLst>
              <a:ext uri="{FF2B5EF4-FFF2-40B4-BE49-F238E27FC236}">
                <a16:creationId xmlns:a16="http://schemas.microsoft.com/office/drawing/2014/main" id="{48C8EAA4-EC14-4790-93BD-A9006B694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7393" y="737534"/>
            <a:ext cx="7705407" cy="5382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10634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idx="4294967295"/>
          </p:nvPr>
        </p:nvSpPr>
        <p:spPr>
          <a:xfrm>
            <a:off x="426721" y="586809"/>
            <a:ext cx="11120846" cy="701731"/>
          </a:xfrm>
          <a:solidFill>
            <a:schemeClr val="tx1"/>
          </a:solidFill>
        </p:spPr>
        <p:txBody>
          <a:bodyPr wrap="square">
            <a:spAutoFit/>
          </a:bodyPr>
          <a:lstStyle/>
          <a:p>
            <a:pPr lvl="0"/>
            <a:r>
              <a:rPr lang="en-US" dirty="0">
                <a:solidFill>
                  <a:schemeClr val="bg1"/>
                </a:solidFill>
              </a:rPr>
              <a:t>Matplotlib Bar Chart</a:t>
            </a:r>
          </a:p>
        </p:txBody>
      </p:sp>
      <p:sp>
        <p:nvSpPr>
          <p:cNvPr id="6" name="TextBox 5">
            <a:extLst>
              <a:ext uri="{FF2B5EF4-FFF2-40B4-BE49-F238E27FC236}">
                <a16:creationId xmlns:a16="http://schemas.microsoft.com/office/drawing/2014/main" id="{0256914B-F966-4E22-8B4D-21643CFC7CC3}"/>
              </a:ext>
            </a:extLst>
          </p:cNvPr>
          <p:cNvSpPr txBox="1"/>
          <p:nvPr/>
        </p:nvSpPr>
        <p:spPr>
          <a:xfrm>
            <a:off x="411751" y="1520593"/>
            <a:ext cx="11135816" cy="5016758"/>
          </a:xfrm>
          <a:prstGeom prst="rect">
            <a:avLst/>
          </a:prstGeom>
          <a:noFill/>
        </p:spPr>
        <p:txBody>
          <a:bodyPr wrap="square">
            <a:spAutoFit/>
          </a:bodyPr>
          <a:lstStyle/>
          <a:p>
            <a:pPr marL="342900" indent="-342900" algn="just">
              <a:buFont typeface="Arial" panose="020B0604020202020204" pitchFamily="34" charset="0"/>
              <a:buChar char="•"/>
              <a:defRPr/>
            </a:pPr>
            <a:r>
              <a:rPr lang="en-US" sz="2000" dirty="0">
                <a:solidFill>
                  <a:prstClr val="black"/>
                </a:solidFill>
              </a:rPr>
              <a:t>With </a:t>
            </a:r>
            <a:r>
              <a:rPr lang="en-US" sz="2000" dirty="0" err="1">
                <a:solidFill>
                  <a:prstClr val="black"/>
                </a:solidFill>
              </a:rPr>
              <a:t>Pyplot</a:t>
            </a:r>
            <a:r>
              <a:rPr lang="en-US" sz="2000" dirty="0">
                <a:solidFill>
                  <a:prstClr val="black"/>
                </a:solidFill>
              </a:rPr>
              <a:t>, you can use the </a:t>
            </a:r>
            <a:r>
              <a:rPr lang="en-US" sz="2000" i="1" dirty="0">
                <a:solidFill>
                  <a:srgbClr val="FF0000"/>
                </a:solidFill>
              </a:rPr>
              <a:t>bar()</a:t>
            </a:r>
            <a:r>
              <a:rPr lang="en-US" sz="2000" dirty="0">
                <a:solidFill>
                  <a:prstClr val="black"/>
                </a:solidFill>
              </a:rPr>
              <a:t> function to draw bar graphs.</a:t>
            </a:r>
          </a:p>
          <a:p>
            <a:pPr marL="342900" indent="-342900" algn="just">
              <a:buFont typeface="Arial" panose="020B0604020202020204" pitchFamily="34" charset="0"/>
              <a:buChar char="•"/>
              <a:defRPr/>
            </a:pPr>
            <a:endParaRPr lang="en-US" sz="2000" dirty="0">
              <a:solidFill>
                <a:prstClr val="black"/>
              </a:solidFill>
            </a:endParaRPr>
          </a:p>
          <a:p>
            <a:pPr marL="342900" indent="-342900" algn="just">
              <a:buFont typeface="Arial" panose="020B0604020202020204" pitchFamily="34" charset="0"/>
              <a:buChar char="•"/>
              <a:defRPr/>
            </a:pPr>
            <a:r>
              <a:rPr lang="en-US" sz="2000" dirty="0">
                <a:solidFill>
                  <a:prstClr val="black"/>
                </a:solidFill>
              </a:rPr>
              <a:t>The </a:t>
            </a:r>
            <a:r>
              <a:rPr lang="en-US" sz="2000" i="1" dirty="0">
                <a:solidFill>
                  <a:srgbClr val="FF0000"/>
                </a:solidFill>
              </a:rPr>
              <a:t>bar() </a:t>
            </a:r>
            <a:r>
              <a:rPr lang="en-US" sz="2000" dirty="0">
                <a:solidFill>
                  <a:prstClr val="black"/>
                </a:solidFill>
              </a:rPr>
              <a:t>function takes arguments that describes the layout of the bars.</a:t>
            </a:r>
          </a:p>
          <a:p>
            <a:pPr marL="342900" indent="-342900" algn="just">
              <a:buFont typeface="Arial" panose="020B0604020202020204" pitchFamily="34" charset="0"/>
              <a:buChar char="•"/>
              <a:defRPr/>
            </a:pPr>
            <a:endParaRPr lang="en-US" sz="2000" dirty="0">
              <a:solidFill>
                <a:prstClr val="black"/>
              </a:solidFill>
            </a:endParaRPr>
          </a:p>
          <a:p>
            <a:pPr marL="342900" indent="-342900" algn="just">
              <a:buFont typeface="Arial" panose="020B0604020202020204" pitchFamily="34" charset="0"/>
              <a:buChar char="•"/>
              <a:defRPr/>
            </a:pPr>
            <a:r>
              <a:rPr lang="en-US" sz="2000" dirty="0">
                <a:solidFill>
                  <a:prstClr val="black"/>
                </a:solidFill>
              </a:rPr>
              <a:t>The categories and their values represented by the </a:t>
            </a:r>
            <a:r>
              <a:rPr lang="en-US" sz="2000" i="1" dirty="0">
                <a:solidFill>
                  <a:srgbClr val="FF0000"/>
                </a:solidFill>
              </a:rPr>
              <a:t>first</a:t>
            </a:r>
            <a:r>
              <a:rPr lang="en-US" sz="2000" dirty="0">
                <a:solidFill>
                  <a:prstClr val="black"/>
                </a:solidFill>
              </a:rPr>
              <a:t> and </a:t>
            </a:r>
            <a:r>
              <a:rPr lang="en-US" sz="2000" i="1" dirty="0">
                <a:solidFill>
                  <a:srgbClr val="FF0000"/>
                </a:solidFill>
              </a:rPr>
              <a:t>second</a:t>
            </a:r>
            <a:r>
              <a:rPr lang="en-US" sz="2000" dirty="0">
                <a:solidFill>
                  <a:prstClr val="black"/>
                </a:solidFill>
              </a:rPr>
              <a:t> argument as </a:t>
            </a:r>
            <a:r>
              <a:rPr lang="en-US" sz="2000" i="1" dirty="0">
                <a:solidFill>
                  <a:srgbClr val="FF0000"/>
                </a:solidFill>
              </a:rPr>
              <a:t>arrays</a:t>
            </a:r>
            <a:r>
              <a:rPr lang="en-US" sz="2000" dirty="0">
                <a:solidFill>
                  <a:prstClr val="black"/>
                </a:solidFill>
              </a:rPr>
              <a:t>.</a:t>
            </a:r>
          </a:p>
          <a:p>
            <a:pPr marL="342900" indent="-342900" algn="just">
              <a:buFont typeface="Arial" panose="020B0604020202020204" pitchFamily="34" charset="0"/>
              <a:buChar char="•"/>
              <a:defRPr/>
            </a:pPr>
            <a:endParaRPr lang="en-US" sz="2000" dirty="0">
              <a:solidFill>
                <a:prstClr val="black"/>
              </a:solidFill>
            </a:endParaRPr>
          </a:p>
          <a:p>
            <a:pPr marL="342900" indent="-342900" algn="just">
              <a:buFont typeface="Arial" panose="020B0604020202020204" pitchFamily="34" charset="0"/>
              <a:buChar char="•"/>
              <a:defRPr/>
            </a:pPr>
            <a:r>
              <a:rPr lang="en-US" sz="2000" dirty="0">
                <a:solidFill>
                  <a:prstClr val="black"/>
                </a:solidFill>
              </a:rPr>
              <a:t>If you want the bars to be displayed </a:t>
            </a:r>
            <a:r>
              <a:rPr lang="en-US" sz="2000" i="1" dirty="0">
                <a:solidFill>
                  <a:srgbClr val="FF0000"/>
                </a:solidFill>
              </a:rPr>
              <a:t>horizontally</a:t>
            </a:r>
            <a:r>
              <a:rPr lang="en-US" sz="2000" dirty="0">
                <a:solidFill>
                  <a:prstClr val="black"/>
                </a:solidFill>
              </a:rPr>
              <a:t> instead of vertically, use the </a:t>
            </a:r>
            <a:r>
              <a:rPr lang="en-US" sz="2000" i="1" dirty="0" err="1">
                <a:solidFill>
                  <a:srgbClr val="FF0000"/>
                </a:solidFill>
              </a:rPr>
              <a:t>barh</a:t>
            </a:r>
            <a:r>
              <a:rPr lang="en-US" sz="2000" i="1" dirty="0">
                <a:solidFill>
                  <a:srgbClr val="FF0000"/>
                </a:solidFill>
              </a:rPr>
              <a:t>() </a:t>
            </a:r>
            <a:r>
              <a:rPr lang="en-US" sz="2000" dirty="0">
                <a:solidFill>
                  <a:prstClr val="black"/>
                </a:solidFill>
              </a:rPr>
              <a:t>function:</a:t>
            </a:r>
          </a:p>
          <a:p>
            <a:pPr marL="342900" indent="-342900" algn="just">
              <a:buFont typeface="Arial" panose="020B0604020202020204" pitchFamily="34" charset="0"/>
              <a:buChar char="•"/>
              <a:defRPr/>
            </a:pPr>
            <a:endParaRPr lang="en-US" sz="2000" dirty="0">
              <a:solidFill>
                <a:prstClr val="black"/>
              </a:solidFill>
            </a:endParaRPr>
          </a:p>
          <a:p>
            <a:pPr marL="342900" indent="-342900" algn="just">
              <a:buFont typeface="Arial" panose="020B0604020202020204" pitchFamily="34" charset="0"/>
              <a:buChar char="•"/>
              <a:defRPr/>
            </a:pPr>
            <a:r>
              <a:rPr lang="en-US" sz="2000" dirty="0">
                <a:solidFill>
                  <a:prstClr val="black"/>
                </a:solidFill>
              </a:rPr>
              <a:t>The </a:t>
            </a:r>
            <a:r>
              <a:rPr lang="en-US" sz="2000" i="1" dirty="0">
                <a:solidFill>
                  <a:srgbClr val="FF0000"/>
                </a:solidFill>
              </a:rPr>
              <a:t>bar() </a:t>
            </a:r>
            <a:r>
              <a:rPr lang="en-US" sz="2000" dirty="0">
                <a:solidFill>
                  <a:prstClr val="black"/>
                </a:solidFill>
              </a:rPr>
              <a:t>and </a:t>
            </a:r>
            <a:r>
              <a:rPr lang="en-US" sz="2000" i="1" dirty="0" err="1">
                <a:solidFill>
                  <a:srgbClr val="FF0000"/>
                </a:solidFill>
              </a:rPr>
              <a:t>barh</a:t>
            </a:r>
            <a:r>
              <a:rPr lang="en-US" sz="2000" i="1" dirty="0">
                <a:solidFill>
                  <a:srgbClr val="FF0000"/>
                </a:solidFill>
              </a:rPr>
              <a:t>() </a:t>
            </a:r>
            <a:r>
              <a:rPr lang="en-US" sz="2000" dirty="0">
                <a:solidFill>
                  <a:prstClr val="black"/>
                </a:solidFill>
              </a:rPr>
              <a:t>takes the keyword argument </a:t>
            </a:r>
            <a:r>
              <a:rPr lang="en-US" sz="2000" i="1" dirty="0">
                <a:solidFill>
                  <a:srgbClr val="FF0000"/>
                </a:solidFill>
              </a:rPr>
              <a:t>color</a:t>
            </a:r>
            <a:r>
              <a:rPr lang="en-US" sz="2000" dirty="0">
                <a:solidFill>
                  <a:prstClr val="black"/>
                </a:solidFill>
              </a:rPr>
              <a:t> to set the color of the bars.</a:t>
            </a:r>
          </a:p>
          <a:p>
            <a:pPr marL="342900" indent="-342900" algn="just">
              <a:buFont typeface="Arial" panose="020B0604020202020204" pitchFamily="34" charset="0"/>
              <a:buChar char="•"/>
              <a:defRPr/>
            </a:pPr>
            <a:endParaRPr lang="en-US" sz="2000" dirty="0">
              <a:solidFill>
                <a:prstClr val="black"/>
              </a:solidFill>
            </a:endParaRPr>
          </a:p>
          <a:p>
            <a:pPr marL="342900" indent="-342900" algn="just">
              <a:buFont typeface="Arial" panose="020B0604020202020204" pitchFamily="34" charset="0"/>
              <a:buChar char="•"/>
              <a:defRPr/>
            </a:pPr>
            <a:r>
              <a:rPr lang="en-US" sz="2000" dirty="0">
                <a:solidFill>
                  <a:prstClr val="black"/>
                </a:solidFill>
              </a:rPr>
              <a:t>You can use any of the </a:t>
            </a:r>
            <a:r>
              <a:rPr lang="en-US" sz="2000" i="1" dirty="0">
                <a:solidFill>
                  <a:srgbClr val="FF0000"/>
                </a:solidFill>
              </a:rPr>
              <a:t>140 supported color </a:t>
            </a:r>
            <a:r>
              <a:rPr lang="en-US" sz="2000" dirty="0">
                <a:solidFill>
                  <a:prstClr val="black"/>
                </a:solidFill>
              </a:rPr>
              <a:t>names you can use </a:t>
            </a:r>
            <a:r>
              <a:rPr lang="en-US" sz="2000" i="1" dirty="0">
                <a:solidFill>
                  <a:srgbClr val="FF0000"/>
                </a:solidFill>
              </a:rPr>
              <a:t>Hexadecimal color </a:t>
            </a:r>
            <a:r>
              <a:rPr lang="en-US" sz="2000" dirty="0">
                <a:solidFill>
                  <a:prstClr val="black"/>
                </a:solidFill>
              </a:rPr>
              <a:t>values.</a:t>
            </a:r>
          </a:p>
          <a:p>
            <a:pPr marL="342900" indent="-342900" algn="just">
              <a:buFont typeface="Arial" panose="020B0604020202020204" pitchFamily="34" charset="0"/>
              <a:buChar char="•"/>
              <a:defRPr/>
            </a:pPr>
            <a:endParaRPr lang="en-US" sz="2000" dirty="0">
              <a:solidFill>
                <a:prstClr val="black"/>
              </a:solidFill>
            </a:endParaRPr>
          </a:p>
          <a:p>
            <a:pPr marL="342900" indent="-342900" algn="just">
              <a:buFont typeface="Arial" panose="020B0604020202020204" pitchFamily="34" charset="0"/>
              <a:buChar char="•"/>
              <a:defRPr/>
            </a:pPr>
            <a:r>
              <a:rPr lang="en-US" sz="2000" dirty="0">
                <a:solidFill>
                  <a:prstClr val="black"/>
                </a:solidFill>
              </a:rPr>
              <a:t>The </a:t>
            </a:r>
            <a:r>
              <a:rPr lang="en-US" sz="2000" i="1" dirty="0">
                <a:solidFill>
                  <a:srgbClr val="FF0000"/>
                </a:solidFill>
              </a:rPr>
              <a:t>bar()</a:t>
            </a:r>
            <a:r>
              <a:rPr lang="en-US" sz="2000" dirty="0">
                <a:solidFill>
                  <a:prstClr val="black"/>
                </a:solidFill>
              </a:rPr>
              <a:t> takes the keyword argument </a:t>
            </a:r>
            <a:r>
              <a:rPr lang="en-US" sz="2000" i="1" dirty="0">
                <a:solidFill>
                  <a:srgbClr val="FF0000"/>
                </a:solidFill>
              </a:rPr>
              <a:t>width</a:t>
            </a:r>
            <a:r>
              <a:rPr lang="en-US" sz="2000" dirty="0">
                <a:solidFill>
                  <a:prstClr val="black"/>
                </a:solidFill>
              </a:rPr>
              <a:t> to set the width of the bars.</a:t>
            </a:r>
          </a:p>
          <a:p>
            <a:pPr marL="342900" indent="-342900" algn="just">
              <a:buFont typeface="Arial" panose="020B0604020202020204" pitchFamily="34" charset="0"/>
              <a:buChar char="•"/>
              <a:defRPr/>
            </a:pPr>
            <a:endParaRPr lang="en-US" sz="2000" dirty="0">
              <a:solidFill>
                <a:prstClr val="black"/>
              </a:solidFill>
            </a:endParaRPr>
          </a:p>
          <a:p>
            <a:pPr marL="342900" indent="-342900" algn="just">
              <a:buFont typeface="Arial" panose="020B0604020202020204" pitchFamily="34" charset="0"/>
              <a:buChar char="•"/>
              <a:defRPr/>
            </a:pPr>
            <a:r>
              <a:rPr lang="en-US" sz="2000" dirty="0">
                <a:solidFill>
                  <a:prstClr val="black"/>
                </a:solidFill>
              </a:rPr>
              <a:t>The </a:t>
            </a:r>
            <a:r>
              <a:rPr lang="en-US" sz="2000" i="1" dirty="0" err="1">
                <a:solidFill>
                  <a:srgbClr val="FF0000"/>
                </a:solidFill>
              </a:rPr>
              <a:t>barh</a:t>
            </a:r>
            <a:r>
              <a:rPr lang="en-US" sz="2000" i="1" dirty="0">
                <a:solidFill>
                  <a:srgbClr val="FF0000"/>
                </a:solidFill>
              </a:rPr>
              <a:t>() </a:t>
            </a:r>
            <a:r>
              <a:rPr lang="en-US" sz="2000" dirty="0">
                <a:solidFill>
                  <a:prstClr val="black"/>
                </a:solidFill>
              </a:rPr>
              <a:t>takes the keyword argument </a:t>
            </a:r>
            <a:r>
              <a:rPr lang="en-US" sz="2000" i="1" dirty="0">
                <a:solidFill>
                  <a:srgbClr val="FF0000"/>
                </a:solidFill>
              </a:rPr>
              <a:t>height</a:t>
            </a:r>
            <a:r>
              <a:rPr lang="en-US" sz="2000" dirty="0">
                <a:solidFill>
                  <a:prstClr val="black"/>
                </a:solidFill>
              </a:rPr>
              <a:t> to set the height of the bars.</a:t>
            </a:r>
          </a:p>
          <a:p>
            <a:pPr marL="342900" indent="-342900" algn="just">
              <a:buFont typeface="Arial" panose="020B0604020202020204" pitchFamily="34" charset="0"/>
              <a:buChar char="•"/>
              <a:defRPr/>
            </a:pPr>
            <a:endParaRPr lang="en-US" sz="2000" dirty="0">
              <a:solidFill>
                <a:prstClr val="black"/>
              </a:solidFill>
            </a:endParaRPr>
          </a:p>
        </p:txBody>
      </p:sp>
    </p:spTree>
    <p:extLst>
      <p:ext uri="{BB962C8B-B14F-4D97-AF65-F5344CB8AC3E}">
        <p14:creationId xmlns:p14="http://schemas.microsoft.com/office/powerpoint/2010/main" val="1885124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defTabSz="457200">
              <a:defRPr/>
            </a:pPr>
            <a:endParaRPr lang="en-US">
              <a:solidFill>
                <a:prstClr val="black"/>
              </a:solidFill>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x-none"/>
            </a:p>
          </p:txBody>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txBody>
            <a:bodyPr/>
            <a:lstStyle/>
            <a:p>
              <a:endParaRPr lang="x-none"/>
            </a:p>
          </p:txBody>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txBody>
            <a:bodyPr/>
            <a:lstStyle/>
            <a:p>
              <a:endParaRPr lang="x-none"/>
            </a:p>
          </p:txBody>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x-none"/>
            </a:p>
          </p:txBody>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x-none"/>
            </a:p>
          </p:txBody>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txBody>
            <a:bodyPr/>
            <a:lstStyle/>
            <a:p>
              <a:endParaRPr lang="x-none"/>
            </a:p>
          </p:txBody>
        </p:sp>
      </p:grpSp>
      <p:sp>
        <p:nvSpPr>
          <p:cNvPr id="2" name="Title 1">
            <a:extLst>
              <a:ext uri="{FF2B5EF4-FFF2-40B4-BE49-F238E27FC236}">
                <a16:creationId xmlns:a16="http://schemas.microsoft.com/office/drawing/2014/main" id="{50DB3A6D-B3EE-41F2-9936-A195CAF01416}"/>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User input</a:t>
            </a:r>
          </a:p>
        </p:txBody>
      </p:sp>
      <p:graphicFrame>
        <p:nvGraphicFramePr>
          <p:cNvPr id="5" name="Content Placeholder 2">
            <a:extLst>
              <a:ext uri="{FF2B5EF4-FFF2-40B4-BE49-F238E27FC236}">
                <a16:creationId xmlns:a16="http://schemas.microsoft.com/office/drawing/2014/main" id="{9F3C7C30-F4F2-47B9-AE94-42894A00E1B6}"/>
              </a:ext>
            </a:extLst>
          </p:cNvPr>
          <p:cNvGraphicFramePr>
            <a:graphicFrameLocks noGrp="1"/>
          </p:cNvGraphicFramePr>
          <p:nvPr>
            <p:ph idx="1"/>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68008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pic>
        <p:nvPicPr>
          <p:cNvPr id="2" name="Picture 1"/>
          <p:cNvPicPr>
            <a:picLocks noChangeAspect="1"/>
          </p:cNvPicPr>
          <p:nvPr/>
        </p:nvPicPr>
        <p:blipFill>
          <a:blip r:embed="rId3"/>
          <a:stretch>
            <a:fillRect/>
          </a:stretch>
        </p:blipFill>
        <p:spPr>
          <a:xfrm>
            <a:off x="568282" y="546914"/>
            <a:ext cx="5579961" cy="5557324"/>
          </a:xfrm>
          <a:prstGeom prst="rect">
            <a:avLst/>
          </a:prstGeom>
        </p:spPr>
      </p:pic>
      <p:pic>
        <p:nvPicPr>
          <p:cNvPr id="3" name="Picture 2"/>
          <p:cNvPicPr>
            <a:picLocks noChangeAspect="1"/>
          </p:cNvPicPr>
          <p:nvPr/>
        </p:nvPicPr>
        <p:blipFill>
          <a:blip r:embed="rId4"/>
          <a:stretch>
            <a:fillRect/>
          </a:stretch>
        </p:blipFill>
        <p:spPr>
          <a:xfrm>
            <a:off x="6483307" y="901141"/>
            <a:ext cx="5057775" cy="3648075"/>
          </a:xfrm>
          <a:prstGeom prst="rect">
            <a:avLst/>
          </a:prstGeom>
        </p:spPr>
      </p:pic>
    </p:spTree>
    <p:extLst>
      <p:ext uri="{BB962C8B-B14F-4D97-AF65-F5344CB8AC3E}">
        <p14:creationId xmlns:p14="http://schemas.microsoft.com/office/powerpoint/2010/main" val="237827589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idx="4294967295"/>
          </p:nvPr>
        </p:nvSpPr>
        <p:spPr>
          <a:xfrm>
            <a:off x="426721" y="586809"/>
            <a:ext cx="11120846" cy="701731"/>
          </a:xfrm>
          <a:solidFill>
            <a:schemeClr val="tx1"/>
          </a:solidFill>
        </p:spPr>
        <p:txBody>
          <a:bodyPr wrap="square">
            <a:spAutoFit/>
          </a:bodyPr>
          <a:lstStyle/>
          <a:p>
            <a:pPr lvl="0"/>
            <a:r>
              <a:rPr lang="en-US" dirty="0">
                <a:solidFill>
                  <a:schemeClr val="bg1"/>
                </a:solidFill>
              </a:rPr>
              <a:t>Matplotlib Histogram</a:t>
            </a:r>
          </a:p>
        </p:txBody>
      </p:sp>
      <p:sp>
        <p:nvSpPr>
          <p:cNvPr id="6" name="TextBox 5">
            <a:extLst>
              <a:ext uri="{FF2B5EF4-FFF2-40B4-BE49-F238E27FC236}">
                <a16:creationId xmlns:a16="http://schemas.microsoft.com/office/drawing/2014/main" id="{0256914B-F966-4E22-8B4D-21643CFC7CC3}"/>
              </a:ext>
            </a:extLst>
          </p:cNvPr>
          <p:cNvSpPr txBox="1"/>
          <p:nvPr/>
        </p:nvSpPr>
        <p:spPr>
          <a:xfrm>
            <a:off x="411751" y="1520593"/>
            <a:ext cx="11135816" cy="4401205"/>
          </a:xfrm>
          <a:prstGeom prst="rect">
            <a:avLst/>
          </a:prstGeom>
          <a:noFill/>
        </p:spPr>
        <p:txBody>
          <a:bodyPr wrap="square">
            <a:spAutoFit/>
          </a:bodyPr>
          <a:lstStyle/>
          <a:p>
            <a:pPr marL="342900" indent="-342900" algn="just">
              <a:buFont typeface="Arial" panose="020B0604020202020204" pitchFamily="34" charset="0"/>
              <a:buChar char="•"/>
              <a:defRPr/>
            </a:pPr>
            <a:r>
              <a:rPr lang="en-US" sz="2000" dirty="0">
                <a:solidFill>
                  <a:prstClr val="black"/>
                </a:solidFill>
              </a:rPr>
              <a:t>A histogram is a graph showing frequency distributions.</a:t>
            </a:r>
          </a:p>
          <a:p>
            <a:pPr marL="342900" indent="-342900" algn="just">
              <a:buFont typeface="Arial" panose="020B0604020202020204" pitchFamily="34" charset="0"/>
              <a:buChar char="•"/>
              <a:defRPr/>
            </a:pPr>
            <a:r>
              <a:rPr lang="en-US" sz="2000" dirty="0">
                <a:solidFill>
                  <a:prstClr val="black"/>
                </a:solidFill>
              </a:rPr>
              <a:t>It is a graph showing the number of observations within each given interval.</a:t>
            </a:r>
          </a:p>
          <a:p>
            <a:pPr marL="342900" indent="-342900" algn="just">
              <a:buFont typeface="Arial" panose="020B0604020202020204" pitchFamily="34" charset="0"/>
              <a:buChar char="•"/>
              <a:defRPr/>
            </a:pPr>
            <a:r>
              <a:rPr lang="en-US" sz="2000" dirty="0">
                <a:solidFill>
                  <a:prstClr val="black"/>
                </a:solidFill>
              </a:rPr>
              <a:t>Example: Say you ask for the height of 250 people, you might end up with a histogram like this:</a:t>
            </a:r>
          </a:p>
          <a:p>
            <a:pPr marL="342900" indent="-342900" algn="just">
              <a:buFont typeface="Arial" panose="020B0604020202020204" pitchFamily="34" charset="0"/>
              <a:buChar char="•"/>
              <a:defRPr/>
            </a:pPr>
            <a:r>
              <a:rPr lang="en-US" sz="2000" dirty="0">
                <a:solidFill>
                  <a:prstClr val="black"/>
                </a:solidFill>
              </a:rPr>
              <a:t>You can read from the histogram that there are approximately:</a:t>
            </a:r>
          </a:p>
          <a:p>
            <a:pPr marL="800100" lvl="1" indent="-342900" algn="just">
              <a:buFont typeface="Arial" panose="020B0604020202020204" pitchFamily="34" charset="0"/>
              <a:buChar char="•"/>
              <a:defRPr/>
            </a:pPr>
            <a:r>
              <a:rPr lang="en-US" sz="2000" dirty="0">
                <a:solidFill>
                  <a:prstClr val="black"/>
                </a:solidFill>
              </a:rPr>
              <a:t>2 people from 140 to 145cm</a:t>
            </a:r>
          </a:p>
          <a:p>
            <a:pPr marL="800100" lvl="1" indent="-342900" algn="just">
              <a:buFont typeface="Arial" panose="020B0604020202020204" pitchFamily="34" charset="0"/>
              <a:buChar char="•"/>
              <a:defRPr/>
            </a:pPr>
            <a:r>
              <a:rPr lang="en-US" sz="2000" dirty="0">
                <a:solidFill>
                  <a:prstClr val="black"/>
                </a:solidFill>
              </a:rPr>
              <a:t>5 people from 145 to 150cm</a:t>
            </a:r>
          </a:p>
          <a:p>
            <a:pPr marL="800100" lvl="1" indent="-342900" algn="just">
              <a:buFont typeface="Arial" panose="020B0604020202020204" pitchFamily="34" charset="0"/>
              <a:buChar char="•"/>
              <a:defRPr/>
            </a:pPr>
            <a:r>
              <a:rPr lang="en-US" sz="2000" dirty="0">
                <a:solidFill>
                  <a:prstClr val="black"/>
                </a:solidFill>
              </a:rPr>
              <a:t>15 people from 151 to 156cm</a:t>
            </a:r>
          </a:p>
          <a:p>
            <a:pPr marL="800100" lvl="1" indent="-342900" algn="just">
              <a:buFont typeface="Arial" panose="020B0604020202020204" pitchFamily="34" charset="0"/>
              <a:buChar char="•"/>
              <a:defRPr/>
            </a:pPr>
            <a:r>
              <a:rPr lang="en-US" sz="2000" dirty="0">
                <a:solidFill>
                  <a:prstClr val="black"/>
                </a:solidFill>
              </a:rPr>
              <a:t>31 people from 157 to 162cm</a:t>
            </a:r>
          </a:p>
          <a:p>
            <a:pPr marL="800100" lvl="1" indent="-342900" algn="just">
              <a:buFont typeface="Arial" panose="020B0604020202020204" pitchFamily="34" charset="0"/>
              <a:buChar char="•"/>
              <a:defRPr/>
            </a:pPr>
            <a:r>
              <a:rPr lang="en-US" sz="2000" dirty="0">
                <a:solidFill>
                  <a:prstClr val="black"/>
                </a:solidFill>
              </a:rPr>
              <a:t>46 people from 163 to 168cm</a:t>
            </a:r>
          </a:p>
          <a:p>
            <a:pPr marL="800100" lvl="1" indent="-342900" algn="just">
              <a:buFont typeface="Arial" panose="020B0604020202020204" pitchFamily="34" charset="0"/>
              <a:buChar char="•"/>
              <a:defRPr/>
            </a:pPr>
            <a:r>
              <a:rPr lang="en-US" sz="2000" dirty="0">
                <a:solidFill>
                  <a:prstClr val="black"/>
                </a:solidFill>
              </a:rPr>
              <a:t>53 people from 168 to 173cm</a:t>
            </a:r>
          </a:p>
          <a:p>
            <a:pPr marL="800100" lvl="1" indent="-342900" algn="just">
              <a:buFont typeface="Arial" panose="020B0604020202020204" pitchFamily="34" charset="0"/>
              <a:buChar char="•"/>
              <a:defRPr/>
            </a:pPr>
            <a:r>
              <a:rPr lang="en-US" sz="2000" dirty="0">
                <a:solidFill>
                  <a:prstClr val="black"/>
                </a:solidFill>
              </a:rPr>
              <a:t>45 people from 173 to 178cm</a:t>
            </a:r>
          </a:p>
          <a:p>
            <a:pPr marL="800100" lvl="1" indent="-342900" algn="just">
              <a:buFont typeface="Arial" panose="020B0604020202020204" pitchFamily="34" charset="0"/>
              <a:buChar char="•"/>
              <a:defRPr/>
            </a:pPr>
            <a:r>
              <a:rPr lang="en-US" sz="2000" dirty="0">
                <a:solidFill>
                  <a:prstClr val="black"/>
                </a:solidFill>
              </a:rPr>
              <a:t>28 people from 179 to 184cm</a:t>
            </a:r>
          </a:p>
          <a:p>
            <a:pPr marL="800100" lvl="1" indent="-342900" algn="just">
              <a:buFont typeface="Arial" panose="020B0604020202020204" pitchFamily="34" charset="0"/>
              <a:buChar char="•"/>
              <a:defRPr/>
            </a:pPr>
            <a:r>
              <a:rPr lang="en-US" sz="2000" dirty="0">
                <a:solidFill>
                  <a:prstClr val="black"/>
                </a:solidFill>
              </a:rPr>
              <a:t>21 people from 185 to 190cm</a:t>
            </a:r>
          </a:p>
          <a:p>
            <a:pPr marL="800100" lvl="1" indent="-342900" algn="just">
              <a:buFont typeface="Arial" panose="020B0604020202020204" pitchFamily="34" charset="0"/>
              <a:buChar char="•"/>
              <a:defRPr/>
            </a:pPr>
            <a:r>
              <a:rPr lang="en-US" sz="2000" dirty="0">
                <a:solidFill>
                  <a:prstClr val="black"/>
                </a:solidFill>
              </a:rPr>
              <a:t>4 people from 190 to 195cm</a:t>
            </a:r>
          </a:p>
        </p:txBody>
      </p:sp>
      <p:pic>
        <p:nvPicPr>
          <p:cNvPr id="1026" name="Picture 2" descr="https://www.w3schools.com/python/img_matplotlib_histogram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0983" y="2768309"/>
            <a:ext cx="4176584" cy="3119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40782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idx="4294967295"/>
          </p:nvPr>
        </p:nvSpPr>
        <p:spPr>
          <a:xfrm>
            <a:off x="426721" y="586809"/>
            <a:ext cx="11120846" cy="701731"/>
          </a:xfrm>
          <a:solidFill>
            <a:schemeClr val="tx1"/>
          </a:solidFill>
        </p:spPr>
        <p:txBody>
          <a:bodyPr wrap="square">
            <a:spAutoFit/>
          </a:bodyPr>
          <a:lstStyle/>
          <a:p>
            <a:pPr lvl="0"/>
            <a:r>
              <a:rPr lang="en-US" dirty="0">
                <a:solidFill>
                  <a:schemeClr val="bg1"/>
                </a:solidFill>
              </a:rPr>
              <a:t>Matplotlib Histogram</a:t>
            </a:r>
          </a:p>
        </p:txBody>
      </p:sp>
      <p:sp>
        <p:nvSpPr>
          <p:cNvPr id="6" name="TextBox 5">
            <a:extLst>
              <a:ext uri="{FF2B5EF4-FFF2-40B4-BE49-F238E27FC236}">
                <a16:creationId xmlns:a16="http://schemas.microsoft.com/office/drawing/2014/main" id="{0256914B-F966-4E22-8B4D-21643CFC7CC3}"/>
              </a:ext>
            </a:extLst>
          </p:cNvPr>
          <p:cNvSpPr txBox="1"/>
          <p:nvPr/>
        </p:nvSpPr>
        <p:spPr>
          <a:xfrm>
            <a:off x="411751" y="1520593"/>
            <a:ext cx="4292054" cy="5016758"/>
          </a:xfrm>
          <a:prstGeom prst="rect">
            <a:avLst/>
          </a:prstGeom>
          <a:noFill/>
        </p:spPr>
        <p:txBody>
          <a:bodyPr wrap="square">
            <a:spAutoFit/>
          </a:bodyPr>
          <a:lstStyle/>
          <a:p>
            <a:pPr marL="342900" indent="-342900" algn="just">
              <a:buFont typeface="Arial" panose="020B0604020202020204" pitchFamily="34" charset="0"/>
              <a:buChar char="•"/>
              <a:defRPr/>
            </a:pPr>
            <a:r>
              <a:rPr lang="en-US" sz="2000" dirty="0">
                <a:solidFill>
                  <a:prstClr val="black"/>
                </a:solidFill>
              </a:rPr>
              <a:t>In Matplotlib, we use the </a:t>
            </a:r>
            <a:r>
              <a:rPr lang="en-US" sz="2000" i="1" dirty="0" err="1">
                <a:solidFill>
                  <a:srgbClr val="FF0000"/>
                </a:solidFill>
              </a:rPr>
              <a:t>hist</a:t>
            </a:r>
            <a:r>
              <a:rPr lang="en-US" sz="2000" i="1" dirty="0">
                <a:solidFill>
                  <a:srgbClr val="FF0000"/>
                </a:solidFill>
              </a:rPr>
              <a:t>() </a:t>
            </a:r>
            <a:r>
              <a:rPr lang="en-US" sz="2000" dirty="0">
                <a:solidFill>
                  <a:prstClr val="black"/>
                </a:solidFill>
              </a:rPr>
              <a:t>function to create histograms.</a:t>
            </a:r>
          </a:p>
          <a:p>
            <a:pPr marL="342900" indent="-342900" algn="just">
              <a:buFont typeface="Arial" panose="020B0604020202020204" pitchFamily="34" charset="0"/>
              <a:buChar char="•"/>
              <a:defRPr/>
            </a:pPr>
            <a:endParaRPr lang="en-US" sz="2000" dirty="0">
              <a:solidFill>
                <a:prstClr val="black"/>
              </a:solidFill>
            </a:endParaRPr>
          </a:p>
          <a:p>
            <a:pPr marL="342900" indent="-342900" algn="just">
              <a:buFont typeface="Arial" panose="020B0604020202020204" pitchFamily="34" charset="0"/>
              <a:buChar char="•"/>
              <a:defRPr/>
            </a:pPr>
            <a:r>
              <a:rPr lang="en-US" sz="2000" dirty="0">
                <a:solidFill>
                  <a:prstClr val="black"/>
                </a:solidFill>
              </a:rPr>
              <a:t>The </a:t>
            </a:r>
            <a:r>
              <a:rPr lang="en-US" sz="2000" i="1" dirty="0" err="1">
                <a:solidFill>
                  <a:srgbClr val="FF0000"/>
                </a:solidFill>
              </a:rPr>
              <a:t>hist</a:t>
            </a:r>
            <a:r>
              <a:rPr lang="en-US" sz="2000" i="1" dirty="0">
                <a:solidFill>
                  <a:srgbClr val="FF0000"/>
                </a:solidFill>
              </a:rPr>
              <a:t>() </a:t>
            </a:r>
            <a:r>
              <a:rPr lang="en-US" sz="2000" dirty="0">
                <a:solidFill>
                  <a:prstClr val="black"/>
                </a:solidFill>
              </a:rPr>
              <a:t>function will use an </a:t>
            </a:r>
            <a:r>
              <a:rPr lang="en-US" sz="2000" i="1" dirty="0">
                <a:solidFill>
                  <a:srgbClr val="FF0000"/>
                </a:solidFill>
              </a:rPr>
              <a:t>array of numbers </a:t>
            </a:r>
            <a:r>
              <a:rPr lang="en-US" sz="2000" dirty="0">
                <a:solidFill>
                  <a:prstClr val="black"/>
                </a:solidFill>
              </a:rPr>
              <a:t>to create a histogram, the array is sent into the function as an argument.</a:t>
            </a:r>
          </a:p>
          <a:p>
            <a:pPr marL="342900" indent="-342900" algn="just">
              <a:buFont typeface="Arial" panose="020B0604020202020204" pitchFamily="34" charset="0"/>
              <a:buChar char="•"/>
              <a:defRPr/>
            </a:pPr>
            <a:endParaRPr lang="en-US" sz="2000" dirty="0">
              <a:solidFill>
                <a:prstClr val="black"/>
              </a:solidFill>
            </a:endParaRPr>
          </a:p>
          <a:p>
            <a:pPr marL="342900" indent="-342900" algn="just">
              <a:buFont typeface="Arial" panose="020B0604020202020204" pitchFamily="34" charset="0"/>
              <a:buChar char="•"/>
              <a:defRPr/>
            </a:pPr>
            <a:r>
              <a:rPr lang="en-US" sz="2000" dirty="0">
                <a:solidFill>
                  <a:prstClr val="black"/>
                </a:solidFill>
              </a:rPr>
              <a:t>For simplicity we use </a:t>
            </a:r>
            <a:r>
              <a:rPr lang="en-US" sz="2000" dirty="0" err="1">
                <a:solidFill>
                  <a:prstClr val="black"/>
                </a:solidFill>
              </a:rPr>
              <a:t>NumPy</a:t>
            </a:r>
            <a:r>
              <a:rPr lang="en-US" sz="2000" dirty="0">
                <a:solidFill>
                  <a:prstClr val="black"/>
                </a:solidFill>
              </a:rPr>
              <a:t> to randomly generate an array with 250 values, where the values will concentrate around 170, and the standard deviation is 10. </a:t>
            </a:r>
          </a:p>
          <a:p>
            <a:pPr marL="342900" indent="-342900" algn="just">
              <a:buFont typeface="Arial" panose="020B0604020202020204" pitchFamily="34" charset="0"/>
              <a:buChar char="•"/>
              <a:defRPr/>
            </a:pPr>
            <a:endParaRPr lang="en-US" sz="2000" dirty="0">
              <a:solidFill>
                <a:prstClr val="black"/>
              </a:solidFill>
            </a:endParaRPr>
          </a:p>
          <a:p>
            <a:pPr marL="342900" indent="-342900" algn="just">
              <a:buFont typeface="Arial" panose="020B0604020202020204" pitchFamily="34" charset="0"/>
              <a:buChar char="•"/>
              <a:defRPr/>
            </a:pPr>
            <a:r>
              <a:rPr lang="en-US" sz="2000" dirty="0">
                <a:solidFill>
                  <a:prstClr val="black"/>
                </a:solidFill>
              </a:rPr>
              <a:t>The </a:t>
            </a:r>
            <a:r>
              <a:rPr lang="en-US" sz="2000" i="1" dirty="0" err="1">
                <a:solidFill>
                  <a:srgbClr val="FF0000"/>
                </a:solidFill>
              </a:rPr>
              <a:t>hist</a:t>
            </a:r>
            <a:r>
              <a:rPr lang="en-US" sz="2000" i="1" dirty="0">
                <a:solidFill>
                  <a:srgbClr val="FF0000"/>
                </a:solidFill>
              </a:rPr>
              <a:t>() </a:t>
            </a:r>
            <a:r>
              <a:rPr lang="en-US" sz="2000" dirty="0">
                <a:solidFill>
                  <a:prstClr val="black"/>
                </a:solidFill>
              </a:rPr>
              <a:t>function will read the array and produce a histogram:</a:t>
            </a:r>
          </a:p>
        </p:txBody>
      </p:sp>
      <p:pic>
        <p:nvPicPr>
          <p:cNvPr id="2" name="Picture 1"/>
          <p:cNvPicPr>
            <a:picLocks noChangeAspect="1"/>
          </p:cNvPicPr>
          <p:nvPr/>
        </p:nvPicPr>
        <p:blipFill>
          <a:blip r:embed="rId3"/>
          <a:stretch>
            <a:fillRect/>
          </a:stretch>
        </p:blipFill>
        <p:spPr>
          <a:xfrm>
            <a:off x="5458467" y="1462928"/>
            <a:ext cx="5769705" cy="5234372"/>
          </a:xfrm>
          <a:prstGeom prst="rect">
            <a:avLst/>
          </a:prstGeom>
        </p:spPr>
      </p:pic>
    </p:spTree>
    <p:extLst>
      <p:ext uri="{BB962C8B-B14F-4D97-AF65-F5344CB8AC3E}">
        <p14:creationId xmlns:p14="http://schemas.microsoft.com/office/powerpoint/2010/main" val="2203648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idx="4294967295"/>
          </p:nvPr>
        </p:nvSpPr>
        <p:spPr>
          <a:xfrm>
            <a:off x="426721" y="586809"/>
            <a:ext cx="11120846" cy="701731"/>
          </a:xfrm>
          <a:solidFill>
            <a:schemeClr val="tx1"/>
          </a:solidFill>
        </p:spPr>
        <p:txBody>
          <a:bodyPr wrap="square">
            <a:spAutoFit/>
          </a:bodyPr>
          <a:lstStyle/>
          <a:p>
            <a:pPr lvl="0"/>
            <a:r>
              <a:rPr lang="en-US" dirty="0">
                <a:solidFill>
                  <a:schemeClr val="bg1"/>
                </a:solidFill>
              </a:rPr>
              <a:t>Matplotlib Pie Chart</a:t>
            </a:r>
          </a:p>
        </p:txBody>
      </p:sp>
      <p:sp>
        <p:nvSpPr>
          <p:cNvPr id="6" name="TextBox 5">
            <a:extLst>
              <a:ext uri="{FF2B5EF4-FFF2-40B4-BE49-F238E27FC236}">
                <a16:creationId xmlns:a16="http://schemas.microsoft.com/office/drawing/2014/main" id="{0256914B-F966-4E22-8B4D-21643CFC7CC3}"/>
              </a:ext>
            </a:extLst>
          </p:cNvPr>
          <p:cNvSpPr txBox="1"/>
          <p:nvPr/>
        </p:nvSpPr>
        <p:spPr>
          <a:xfrm>
            <a:off x="411751" y="1520593"/>
            <a:ext cx="4465049" cy="4801314"/>
          </a:xfrm>
          <a:prstGeom prst="rect">
            <a:avLst/>
          </a:prstGeom>
          <a:noFill/>
        </p:spPr>
        <p:txBody>
          <a:bodyPr wrap="square">
            <a:spAutoFit/>
          </a:bodyPr>
          <a:lstStyle/>
          <a:p>
            <a:pPr marL="342900" indent="-342900" algn="just">
              <a:buFont typeface="Arial" panose="020B0604020202020204" pitchFamily="34" charset="0"/>
              <a:buChar char="•"/>
              <a:defRPr/>
            </a:pPr>
            <a:r>
              <a:rPr lang="en-US" dirty="0">
                <a:solidFill>
                  <a:prstClr val="black"/>
                </a:solidFill>
              </a:rPr>
              <a:t>With </a:t>
            </a:r>
            <a:r>
              <a:rPr lang="en-US" dirty="0" err="1">
                <a:solidFill>
                  <a:prstClr val="black"/>
                </a:solidFill>
              </a:rPr>
              <a:t>Pyplot</a:t>
            </a:r>
            <a:r>
              <a:rPr lang="en-US" dirty="0">
                <a:solidFill>
                  <a:prstClr val="black"/>
                </a:solidFill>
              </a:rPr>
              <a:t>, you can use the </a:t>
            </a:r>
            <a:r>
              <a:rPr lang="en-US" i="1" dirty="0">
                <a:solidFill>
                  <a:srgbClr val="FF0000"/>
                </a:solidFill>
              </a:rPr>
              <a:t>pie() </a:t>
            </a:r>
            <a:r>
              <a:rPr lang="en-US" dirty="0">
                <a:solidFill>
                  <a:prstClr val="black"/>
                </a:solidFill>
              </a:rPr>
              <a:t>function to draw pie charts.</a:t>
            </a:r>
          </a:p>
          <a:p>
            <a:pPr marL="342900" indent="-342900" algn="just">
              <a:buFont typeface="Arial" panose="020B0604020202020204" pitchFamily="34" charset="0"/>
              <a:buChar char="•"/>
              <a:defRPr/>
            </a:pPr>
            <a:endParaRPr lang="en-US" dirty="0">
              <a:solidFill>
                <a:prstClr val="black"/>
              </a:solidFill>
            </a:endParaRPr>
          </a:p>
          <a:p>
            <a:pPr marL="342900" indent="-342900" algn="just">
              <a:buFont typeface="Arial" panose="020B0604020202020204" pitchFamily="34" charset="0"/>
              <a:buChar char="•"/>
              <a:defRPr/>
            </a:pPr>
            <a:r>
              <a:rPr lang="en-US" dirty="0">
                <a:solidFill>
                  <a:prstClr val="black"/>
                </a:solidFill>
              </a:rPr>
              <a:t>As you can see the pie chart draws one piece (called a wedge) for each value in the array (in this case [35, 25, 25, 15]).</a:t>
            </a:r>
          </a:p>
          <a:p>
            <a:pPr marL="342900" indent="-342900" algn="just">
              <a:buFont typeface="Arial" panose="020B0604020202020204" pitchFamily="34" charset="0"/>
              <a:buChar char="•"/>
              <a:defRPr/>
            </a:pPr>
            <a:endParaRPr lang="en-US" dirty="0">
              <a:solidFill>
                <a:prstClr val="black"/>
              </a:solidFill>
            </a:endParaRPr>
          </a:p>
          <a:p>
            <a:pPr marL="342900" indent="-342900" algn="just">
              <a:buFont typeface="Arial" panose="020B0604020202020204" pitchFamily="34" charset="0"/>
              <a:buChar char="•"/>
              <a:defRPr/>
            </a:pPr>
            <a:r>
              <a:rPr lang="en-US" dirty="0">
                <a:solidFill>
                  <a:prstClr val="black"/>
                </a:solidFill>
              </a:rPr>
              <a:t>By default the plotting of the first wedge starts from the x-axis and move counterclockwise.</a:t>
            </a:r>
          </a:p>
          <a:p>
            <a:pPr marL="342900" indent="-342900" algn="just">
              <a:buFont typeface="Arial" panose="020B0604020202020204" pitchFamily="34" charset="0"/>
              <a:buChar char="•"/>
              <a:defRPr/>
            </a:pPr>
            <a:endParaRPr lang="en-US" dirty="0">
              <a:solidFill>
                <a:prstClr val="black"/>
              </a:solidFill>
            </a:endParaRPr>
          </a:p>
          <a:p>
            <a:pPr marL="342900" indent="-342900" algn="just">
              <a:buFont typeface="Arial" panose="020B0604020202020204" pitchFamily="34" charset="0"/>
              <a:buChar char="•"/>
              <a:defRPr/>
            </a:pPr>
            <a:r>
              <a:rPr lang="en-US" dirty="0">
                <a:solidFill>
                  <a:prstClr val="black"/>
                </a:solidFill>
              </a:rPr>
              <a:t>The size of each wedge is determined by comparing the value with all the other values, by using this formula:</a:t>
            </a:r>
          </a:p>
          <a:p>
            <a:pPr marL="342900" indent="-342900" algn="just">
              <a:buFont typeface="Arial" panose="020B0604020202020204" pitchFamily="34" charset="0"/>
              <a:buChar char="•"/>
              <a:defRPr/>
            </a:pPr>
            <a:endParaRPr lang="en-US" dirty="0">
              <a:solidFill>
                <a:prstClr val="black"/>
              </a:solidFill>
            </a:endParaRPr>
          </a:p>
          <a:p>
            <a:pPr marL="342900" indent="-342900" algn="just">
              <a:buFont typeface="Arial" panose="020B0604020202020204" pitchFamily="34" charset="0"/>
              <a:buChar char="•"/>
              <a:defRPr/>
            </a:pPr>
            <a:r>
              <a:rPr lang="en-US" dirty="0">
                <a:solidFill>
                  <a:prstClr val="black"/>
                </a:solidFill>
              </a:rPr>
              <a:t>The value divided by the sum of all values: </a:t>
            </a:r>
            <a:r>
              <a:rPr lang="en-US" i="1" dirty="0">
                <a:solidFill>
                  <a:srgbClr val="FF0000"/>
                </a:solidFill>
              </a:rPr>
              <a:t>x/sum(x)</a:t>
            </a:r>
            <a:endParaRPr lang="en-US" dirty="0">
              <a:solidFill>
                <a:prstClr val="black"/>
              </a:solidFill>
            </a:endParaRPr>
          </a:p>
        </p:txBody>
      </p:sp>
      <p:pic>
        <p:nvPicPr>
          <p:cNvPr id="2" name="Picture 1"/>
          <p:cNvPicPr>
            <a:picLocks noChangeAspect="1"/>
          </p:cNvPicPr>
          <p:nvPr/>
        </p:nvPicPr>
        <p:blipFill>
          <a:blip r:embed="rId3"/>
          <a:stretch>
            <a:fillRect/>
          </a:stretch>
        </p:blipFill>
        <p:spPr>
          <a:xfrm>
            <a:off x="5088587" y="1405670"/>
            <a:ext cx="3295650" cy="3895725"/>
          </a:xfrm>
          <a:prstGeom prst="rect">
            <a:avLst/>
          </a:prstGeom>
        </p:spPr>
      </p:pic>
      <p:pic>
        <p:nvPicPr>
          <p:cNvPr id="2050" name="Picture 2" descr="https://www.w3schools.com/python/img_matplotlib_pie_start.png"/>
          <p:cNvPicPr>
            <a:picLocks noChangeAspect="1" noChangeArrowheads="1"/>
          </p:cNvPicPr>
          <p:nvPr/>
        </p:nvPicPr>
        <p:blipFill rotWithShape="1">
          <a:blip r:embed="rId4">
            <a:extLst>
              <a:ext uri="{28A0092B-C50C-407E-A947-70E740481C1C}">
                <a14:useLocalDpi xmlns:a14="http://schemas.microsoft.com/office/drawing/2010/main" val="0"/>
              </a:ext>
            </a:extLst>
          </a:blip>
          <a:srcRect l="27718" t="18743" b="17931"/>
          <a:stretch/>
        </p:blipFill>
        <p:spPr bwMode="auto">
          <a:xfrm>
            <a:off x="8596024" y="3690552"/>
            <a:ext cx="3348786" cy="2191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14479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idx="4294967295"/>
          </p:nvPr>
        </p:nvSpPr>
        <p:spPr>
          <a:xfrm>
            <a:off x="426721" y="586809"/>
            <a:ext cx="11120846" cy="701731"/>
          </a:xfrm>
          <a:solidFill>
            <a:schemeClr val="tx1"/>
          </a:solidFill>
        </p:spPr>
        <p:txBody>
          <a:bodyPr wrap="square">
            <a:spAutoFit/>
          </a:bodyPr>
          <a:lstStyle/>
          <a:p>
            <a:pPr lvl="0"/>
            <a:r>
              <a:rPr lang="en-US" dirty="0">
                <a:solidFill>
                  <a:schemeClr val="bg1"/>
                </a:solidFill>
              </a:rPr>
              <a:t>Matplotlib Pie Chart</a:t>
            </a:r>
          </a:p>
        </p:txBody>
      </p:sp>
      <p:sp>
        <p:nvSpPr>
          <p:cNvPr id="6" name="TextBox 5">
            <a:extLst>
              <a:ext uri="{FF2B5EF4-FFF2-40B4-BE49-F238E27FC236}">
                <a16:creationId xmlns:a16="http://schemas.microsoft.com/office/drawing/2014/main" id="{0256914B-F966-4E22-8B4D-21643CFC7CC3}"/>
              </a:ext>
            </a:extLst>
          </p:cNvPr>
          <p:cNvSpPr txBox="1"/>
          <p:nvPr/>
        </p:nvSpPr>
        <p:spPr>
          <a:xfrm>
            <a:off x="411751" y="1355833"/>
            <a:ext cx="4325006" cy="5262979"/>
          </a:xfrm>
          <a:prstGeom prst="rect">
            <a:avLst/>
          </a:prstGeom>
          <a:noFill/>
        </p:spPr>
        <p:txBody>
          <a:bodyPr wrap="square">
            <a:spAutoFit/>
          </a:bodyPr>
          <a:lstStyle/>
          <a:p>
            <a:pPr marL="342900" indent="-342900" algn="just">
              <a:buFont typeface="Arial" panose="020B0604020202020204" pitchFamily="34" charset="0"/>
              <a:buChar char="•"/>
              <a:defRPr/>
            </a:pPr>
            <a:r>
              <a:rPr lang="en-US" sz="1200" dirty="0">
                <a:solidFill>
                  <a:prstClr val="black"/>
                </a:solidFill>
              </a:rPr>
              <a:t>Add labels to the pie chart with the </a:t>
            </a:r>
            <a:r>
              <a:rPr lang="en-US" sz="1200" i="1" dirty="0">
                <a:solidFill>
                  <a:srgbClr val="FF0000"/>
                </a:solidFill>
              </a:rPr>
              <a:t>labels</a:t>
            </a:r>
            <a:r>
              <a:rPr lang="en-US" sz="1200" dirty="0">
                <a:solidFill>
                  <a:prstClr val="black"/>
                </a:solidFill>
              </a:rPr>
              <a:t> parameter.</a:t>
            </a:r>
          </a:p>
          <a:p>
            <a:pPr marL="342900" indent="-342900" algn="just">
              <a:buFont typeface="Arial" panose="020B0604020202020204" pitchFamily="34" charset="0"/>
              <a:buChar char="•"/>
              <a:defRPr/>
            </a:pPr>
            <a:r>
              <a:rPr lang="en-US" sz="1200" dirty="0">
                <a:solidFill>
                  <a:prstClr val="black"/>
                </a:solidFill>
              </a:rPr>
              <a:t>The label parameter must be an array with one label for each wedge:</a:t>
            </a:r>
          </a:p>
          <a:p>
            <a:pPr marL="342900" indent="-342900" algn="just">
              <a:buFont typeface="Arial" panose="020B0604020202020204" pitchFamily="34" charset="0"/>
              <a:buChar char="•"/>
              <a:defRPr/>
            </a:pPr>
            <a:r>
              <a:rPr lang="en-US" sz="1200" dirty="0">
                <a:solidFill>
                  <a:prstClr val="black"/>
                </a:solidFill>
              </a:rPr>
              <a:t>As mentioned the default start angle is at the </a:t>
            </a:r>
            <a:r>
              <a:rPr lang="en-US" sz="1200" dirty="0">
                <a:solidFill>
                  <a:srgbClr val="FF0000"/>
                </a:solidFill>
              </a:rPr>
              <a:t>x-axis</a:t>
            </a:r>
            <a:r>
              <a:rPr lang="en-US" sz="1200" dirty="0">
                <a:solidFill>
                  <a:prstClr val="black"/>
                </a:solidFill>
              </a:rPr>
              <a:t>, but you can change the start angle by specifying a </a:t>
            </a:r>
            <a:r>
              <a:rPr lang="en-US" sz="1200" i="1" dirty="0" err="1">
                <a:solidFill>
                  <a:srgbClr val="FF0000"/>
                </a:solidFill>
              </a:rPr>
              <a:t>startangle</a:t>
            </a:r>
            <a:r>
              <a:rPr lang="en-US" sz="1200" dirty="0">
                <a:solidFill>
                  <a:prstClr val="black"/>
                </a:solidFill>
              </a:rPr>
              <a:t> parameter.</a:t>
            </a:r>
          </a:p>
          <a:p>
            <a:pPr marL="342900" indent="-342900" algn="just">
              <a:buFont typeface="Arial" panose="020B0604020202020204" pitchFamily="34" charset="0"/>
              <a:buChar char="•"/>
              <a:defRPr/>
            </a:pPr>
            <a:r>
              <a:rPr lang="en-US" sz="1200" dirty="0">
                <a:solidFill>
                  <a:prstClr val="black"/>
                </a:solidFill>
              </a:rPr>
              <a:t>The </a:t>
            </a:r>
            <a:r>
              <a:rPr lang="en-US" sz="1200" i="1" dirty="0" err="1">
                <a:solidFill>
                  <a:srgbClr val="FF0000"/>
                </a:solidFill>
              </a:rPr>
              <a:t>startangle</a:t>
            </a:r>
            <a:r>
              <a:rPr lang="en-US" sz="1200" dirty="0">
                <a:solidFill>
                  <a:prstClr val="black"/>
                </a:solidFill>
              </a:rPr>
              <a:t> parameter is defined with an angle in degrees, default angle is 0.</a:t>
            </a:r>
          </a:p>
          <a:p>
            <a:pPr marL="342900" indent="-342900" algn="just">
              <a:buFont typeface="Arial" panose="020B0604020202020204" pitchFamily="34" charset="0"/>
              <a:buChar char="•"/>
              <a:defRPr/>
            </a:pPr>
            <a:r>
              <a:rPr lang="en-US" sz="1200" dirty="0">
                <a:solidFill>
                  <a:prstClr val="black"/>
                </a:solidFill>
              </a:rPr>
              <a:t>Maybe you want one of the wedges to stand out? The </a:t>
            </a:r>
            <a:r>
              <a:rPr lang="en-US" sz="1200" i="1" dirty="0">
                <a:solidFill>
                  <a:srgbClr val="FF0000"/>
                </a:solidFill>
              </a:rPr>
              <a:t>explode</a:t>
            </a:r>
            <a:r>
              <a:rPr lang="en-US" sz="1200" dirty="0">
                <a:solidFill>
                  <a:prstClr val="black"/>
                </a:solidFill>
              </a:rPr>
              <a:t> parameter allows you to do that.</a:t>
            </a:r>
          </a:p>
          <a:p>
            <a:pPr marL="342900" indent="-342900" algn="just">
              <a:buFont typeface="Arial" panose="020B0604020202020204" pitchFamily="34" charset="0"/>
              <a:buChar char="•"/>
              <a:defRPr/>
            </a:pPr>
            <a:r>
              <a:rPr lang="en-US" sz="1200" dirty="0">
                <a:solidFill>
                  <a:prstClr val="black"/>
                </a:solidFill>
              </a:rPr>
              <a:t>The </a:t>
            </a:r>
            <a:r>
              <a:rPr lang="en-US" sz="1200" i="1" dirty="0">
                <a:solidFill>
                  <a:srgbClr val="FF0000"/>
                </a:solidFill>
              </a:rPr>
              <a:t>explode</a:t>
            </a:r>
            <a:r>
              <a:rPr lang="en-US" sz="1200" dirty="0">
                <a:solidFill>
                  <a:prstClr val="black"/>
                </a:solidFill>
              </a:rPr>
              <a:t> parameter, if specified, and not None, must be an array with one value for each wedge.</a:t>
            </a:r>
          </a:p>
          <a:p>
            <a:pPr marL="342900" indent="-342900" algn="just">
              <a:buFont typeface="Arial" panose="020B0604020202020204" pitchFamily="34" charset="0"/>
              <a:buChar char="•"/>
              <a:defRPr/>
            </a:pPr>
            <a:r>
              <a:rPr lang="en-US" sz="1200" dirty="0">
                <a:solidFill>
                  <a:prstClr val="black"/>
                </a:solidFill>
              </a:rPr>
              <a:t>Each value represents how far from the center each wedge is displayed:</a:t>
            </a:r>
          </a:p>
          <a:p>
            <a:pPr marL="342900" indent="-342900" algn="just">
              <a:buFont typeface="Arial" panose="020B0604020202020204" pitchFamily="34" charset="0"/>
              <a:buChar char="•"/>
              <a:defRPr/>
            </a:pPr>
            <a:r>
              <a:rPr lang="en-US" sz="1200" dirty="0">
                <a:solidFill>
                  <a:prstClr val="black"/>
                </a:solidFill>
              </a:rPr>
              <a:t>Add a shadow to the pie chart by setting the </a:t>
            </a:r>
            <a:r>
              <a:rPr lang="en-US" sz="1200" i="1" dirty="0">
                <a:solidFill>
                  <a:srgbClr val="FF0000"/>
                </a:solidFill>
              </a:rPr>
              <a:t>shadow</a:t>
            </a:r>
            <a:r>
              <a:rPr lang="en-US" sz="1200" dirty="0">
                <a:solidFill>
                  <a:prstClr val="black"/>
                </a:solidFill>
              </a:rPr>
              <a:t> parameter to </a:t>
            </a:r>
            <a:r>
              <a:rPr lang="en-US" sz="1200" i="1" dirty="0">
                <a:solidFill>
                  <a:srgbClr val="FF0000"/>
                </a:solidFill>
              </a:rPr>
              <a:t>True</a:t>
            </a:r>
          </a:p>
          <a:p>
            <a:pPr marL="342900" indent="-342900" algn="just">
              <a:buFont typeface="Arial" panose="020B0604020202020204" pitchFamily="34" charset="0"/>
              <a:buChar char="•"/>
              <a:defRPr/>
            </a:pPr>
            <a:r>
              <a:rPr lang="en-US" sz="1200" dirty="0">
                <a:solidFill>
                  <a:prstClr val="black"/>
                </a:solidFill>
              </a:rPr>
              <a:t>You can set the color of each wedge with the </a:t>
            </a:r>
            <a:r>
              <a:rPr lang="en-US" sz="1200" i="1" dirty="0">
                <a:solidFill>
                  <a:srgbClr val="FF0000"/>
                </a:solidFill>
              </a:rPr>
              <a:t>colors</a:t>
            </a:r>
            <a:r>
              <a:rPr lang="en-US" sz="1200" dirty="0">
                <a:solidFill>
                  <a:prstClr val="black"/>
                </a:solidFill>
              </a:rPr>
              <a:t> parameter.</a:t>
            </a:r>
          </a:p>
          <a:p>
            <a:pPr marL="342900" indent="-342900" algn="just">
              <a:buFont typeface="Arial" panose="020B0604020202020204" pitchFamily="34" charset="0"/>
              <a:buChar char="•"/>
              <a:defRPr/>
            </a:pPr>
            <a:r>
              <a:rPr lang="en-US" sz="1200" dirty="0">
                <a:solidFill>
                  <a:prstClr val="black"/>
                </a:solidFill>
              </a:rPr>
              <a:t>The colors parameter, if specified, must be an array with one value for each wedge</a:t>
            </a:r>
          </a:p>
          <a:p>
            <a:pPr marL="342900" indent="-342900" algn="just">
              <a:buFont typeface="Arial" panose="020B0604020202020204" pitchFamily="34" charset="0"/>
              <a:buChar char="•"/>
              <a:defRPr/>
            </a:pPr>
            <a:r>
              <a:rPr lang="en-US" sz="1200" dirty="0">
                <a:solidFill>
                  <a:prstClr val="black"/>
                </a:solidFill>
              </a:rPr>
              <a:t>To add a distribution of numbers in a wedges, use the </a:t>
            </a:r>
            <a:r>
              <a:rPr lang="en-US" sz="1200" i="1" dirty="0" err="1">
                <a:solidFill>
                  <a:srgbClr val="FF0000"/>
                </a:solidFill>
              </a:rPr>
              <a:t>autopct</a:t>
            </a:r>
            <a:r>
              <a:rPr lang="en-US" sz="1200" dirty="0">
                <a:solidFill>
                  <a:prstClr val="black"/>
                </a:solidFill>
              </a:rPr>
              <a:t> parameter.</a:t>
            </a:r>
          </a:p>
          <a:p>
            <a:pPr marL="342900" indent="-342900" algn="just">
              <a:buFont typeface="Arial" panose="020B0604020202020204" pitchFamily="34" charset="0"/>
              <a:buChar char="•"/>
              <a:defRPr/>
            </a:pPr>
            <a:r>
              <a:rPr lang="en-US" sz="1200" dirty="0">
                <a:solidFill>
                  <a:prstClr val="black"/>
                </a:solidFill>
              </a:rPr>
              <a:t>To add a list of explanation for each wedge, use the </a:t>
            </a:r>
            <a:r>
              <a:rPr lang="en-US" sz="1200" i="1" dirty="0">
                <a:solidFill>
                  <a:srgbClr val="FF0000"/>
                </a:solidFill>
              </a:rPr>
              <a:t>legend() </a:t>
            </a:r>
            <a:r>
              <a:rPr lang="en-US" sz="1200" dirty="0">
                <a:solidFill>
                  <a:prstClr val="black"/>
                </a:solidFill>
              </a:rPr>
              <a:t>function.</a:t>
            </a:r>
          </a:p>
          <a:p>
            <a:pPr marL="342900" indent="-342900" algn="just">
              <a:buFont typeface="Arial" panose="020B0604020202020204" pitchFamily="34" charset="0"/>
              <a:buChar char="•"/>
              <a:defRPr/>
            </a:pPr>
            <a:r>
              <a:rPr lang="en-US" sz="1200" dirty="0">
                <a:solidFill>
                  <a:prstClr val="black"/>
                </a:solidFill>
              </a:rPr>
              <a:t>To add a header to the legend, add the </a:t>
            </a:r>
            <a:r>
              <a:rPr lang="en-US" sz="1200" i="1" dirty="0">
                <a:solidFill>
                  <a:srgbClr val="FF0000"/>
                </a:solidFill>
              </a:rPr>
              <a:t>title</a:t>
            </a:r>
            <a:r>
              <a:rPr lang="en-US" sz="1200" dirty="0">
                <a:solidFill>
                  <a:prstClr val="black"/>
                </a:solidFill>
              </a:rPr>
              <a:t> parameter to the </a:t>
            </a:r>
            <a:r>
              <a:rPr lang="en-US" sz="1200" i="1" dirty="0">
                <a:solidFill>
                  <a:srgbClr val="FF0000"/>
                </a:solidFill>
              </a:rPr>
              <a:t>legend function</a:t>
            </a:r>
            <a:r>
              <a:rPr lang="en-US" sz="1200" dirty="0">
                <a:solidFill>
                  <a:prstClr val="black"/>
                </a:solidFill>
              </a:rPr>
              <a:t>.</a:t>
            </a:r>
          </a:p>
          <a:p>
            <a:pPr marL="342900" indent="-342900" algn="just">
              <a:buFont typeface="Arial" panose="020B0604020202020204" pitchFamily="34" charset="0"/>
              <a:buChar char="•"/>
              <a:defRPr/>
            </a:pPr>
            <a:endParaRPr lang="en-US" sz="1200" i="1" dirty="0">
              <a:solidFill>
                <a:srgbClr val="FF0000"/>
              </a:solidFill>
            </a:endParaRPr>
          </a:p>
        </p:txBody>
      </p:sp>
      <p:pic>
        <p:nvPicPr>
          <p:cNvPr id="4" name="Picture 3"/>
          <p:cNvPicPr>
            <a:picLocks noChangeAspect="1"/>
          </p:cNvPicPr>
          <p:nvPr/>
        </p:nvPicPr>
        <p:blipFill>
          <a:blip r:embed="rId3"/>
          <a:stretch>
            <a:fillRect/>
          </a:stretch>
        </p:blipFill>
        <p:spPr>
          <a:xfrm>
            <a:off x="5061378" y="533390"/>
            <a:ext cx="2472826" cy="2070501"/>
          </a:xfrm>
          <a:prstGeom prst="rect">
            <a:avLst/>
          </a:prstGeom>
        </p:spPr>
      </p:pic>
      <p:pic>
        <p:nvPicPr>
          <p:cNvPr id="5" name="Picture 4"/>
          <p:cNvPicPr>
            <a:picLocks noChangeAspect="1"/>
          </p:cNvPicPr>
          <p:nvPr/>
        </p:nvPicPr>
        <p:blipFill>
          <a:blip r:embed="rId4"/>
          <a:stretch>
            <a:fillRect/>
          </a:stretch>
        </p:blipFill>
        <p:spPr>
          <a:xfrm>
            <a:off x="7534204" y="576707"/>
            <a:ext cx="2365877" cy="2208152"/>
          </a:xfrm>
          <a:prstGeom prst="rect">
            <a:avLst/>
          </a:prstGeom>
        </p:spPr>
      </p:pic>
      <p:pic>
        <p:nvPicPr>
          <p:cNvPr id="7" name="Picture 6"/>
          <p:cNvPicPr>
            <a:picLocks noChangeAspect="1"/>
          </p:cNvPicPr>
          <p:nvPr/>
        </p:nvPicPr>
        <p:blipFill>
          <a:blip r:embed="rId5"/>
          <a:stretch>
            <a:fillRect/>
          </a:stretch>
        </p:blipFill>
        <p:spPr>
          <a:xfrm>
            <a:off x="5316562" y="2784859"/>
            <a:ext cx="2446943" cy="1851869"/>
          </a:xfrm>
          <a:prstGeom prst="rect">
            <a:avLst/>
          </a:prstGeom>
        </p:spPr>
      </p:pic>
      <p:pic>
        <p:nvPicPr>
          <p:cNvPr id="8" name="Picture 7"/>
          <p:cNvPicPr>
            <a:picLocks noChangeAspect="1"/>
          </p:cNvPicPr>
          <p:nvPr/>
        </p:nvPicPr>
        <p:blipFill>
          <a:blip r:embed="rId6"/>
          <a:stretch>
            <a:fillRect/>
          </a:stretch>
        </p:blipFill>
        <p:spPr>
          <a:xfrm>
            <a:off x="7624413" y="2759192"/>
            <a:ext cx="2275668" cy="1903203"/>
          </a:xfrm>
          <a:prstGeom prst="rect">
            <a:avLst/>
          </a:prstGeom>
        </p:spPr>
      </p:pic>
      <p:pic>
        <p:nvPicPr>
          <p:cNvPr id="9" name="Picture 8"/>
          <p:cNvPicPr>
            <a:picLocks noChangeAspect="1"/>
          </p:cNvPicPr>
          <p:nvPr/>
        </p:nvPicPr>
        <p:blipFill>
          <a:blip r:embed="rId7"/>
          <a:stretch>
            <a:fillRect/>
          </a:stretch>
        </p:blipFill>
        <p:spPr>
          <a:xfrm>
            <a:off x="5372238" y="4841130"/>
            <a:ext cx="2335589" cy="1908347"/>
          </a:xfrm>
          <a:prstGeom prst="rect">
            <a:avLst/>
          </a:prstGeom>
        </p:spPr>
      </p:pic>
      <p:pic>
        <p:nvPicPr>
          <p:cNvPr id="10" name="Picture 9"/>
          <p:cNvPicPr>
            <a:picLocks noChangeAspect="1"/>
          </p:cNvPicPr>
          <p:nvPr/>
        </p:nvPicPr>
        <p:blipFill>
          <a:blip r:embed="rId8"/>
          <a:stretch>
            <a:fillRect/>
          </a:stretch>
        </p:blipFill>
        <p:spPr>
          <a:xfrm>
            <a:off x="7822556" y="4687779"/>
            <a:ext cx="2318222" cy="2061698"/>
          </a:xfrm>
          <a:prstGeom prst="rect">
            <a:avLst/>
          </a:prstGeom>
        </p:spPr>
      </p:pic>
      <p:sp>
        <p:nvSpPr>
          <p:cNvPr id="11" name="TextBox 10"/>
          <p:cNvSpPr txBox="1"/>
          <p:nvPr/>
        </p:nvSpPr>
        <p:spPr>
          <a:xfrm>
            <a:off x="5581954" y="405899"/>
            <a:ext cx="1877309" cy="369332"/>
          </a:xfrm>
          <a:prstGeom prst="rect">
            <a:avLst/>
          </a:prstGeom>
          <a:noFill/>
        </p:spPr>
        <p:txBody>
          <a:bodyPr wrap="none" rtlCol="0">
            <a:spAutoFit/>
          </a:bodyPr>
          <a:lstStyle/>
          <a:p>
            <a:r>
              <a:rPr lang="en-US" dirty="0">
                <a:solidFill>
                  <a:srgbClr val="00B050"/>
                </a:solidFill>
              </a:rPr>
              <a:t>Default angle (0</a:t>
            </a:r>
            <a:r>
              <a:rPr lang="en-US" baseline="30000" dirty="0">
                <a:solidFill>
                  <a:srgbClr val="00B050"/>
                </a:solidFill>
              </a:rPr>
              <a:t>o</a:t>
            </a:r>
            <a:r>
              <a:rPr lang="en-US" dirty="0">
                <a:solidFill>
                  <a:srgbClr val="00B050"/>
                </a:solidFill>
              </a:rPr>
              <a:t>)</a:t>
            </a:r>
            <a:endParaRPr lang="en-US" baseline="30000" dirty="0">
              <a:solidFill>
                <a:srgbClr val="00B050"/>
              </a:solidFill>
            </a:endParaRPr>
          </a:p>
        </p:txBody>
      </p:sp>
      <p:sp>
        <p:nvSpPr>
          <p:cNvPr id="13" name="TextBox 12"/>
          <p:cNvSpPr txBox="1"/>
          <p:nvPr/>
        </p:nvSpPr>
        <p:spPr>
          <a:xfrm>
            <a:off x="7862053" y="344449"/>
            <a:ext cx="1923412" cy="369332"/>
          </a:xfrm>
          <a:prstGeom prst="rect">
            <a:avLst/>
          </a:prstGeom>
          <a:noFill/>
        </p:spPr>
        <p:txBody>
          <a:bodyPr wrap="none" rtlCol="0">
            <a:spAutoFit/>
          </a:bodyPr>
          <a:lstStyle/>
          <a:p>
            <a:r>
              <a:rPr lang="en-US" dirty="0">
                <a:solidFill>
                  <a:srgbClr val="00B050"/>
                </a:solidFill>
              </a:rPr>
              <a:t>Angle Explanation</a:t>
            </a:r>
          </a:p>
        </p:txBody>
      </p:sp>
      <p:sp>
        <p:nvSpPr>
          <p:cNvPr id="14" name="TextBox 13"/>
          <p:cNvSpPr txBox="1"/>
          <p:nvPr/>
        </p:nvSpPr>
        <p:spPr>
          <a:xfrm>
            <a:off x="5541984" y="2587360"/>
            <a:ext cx="1226618" cy="369332"/>
          </a:xfrm>
          <a:prstGeom prst="rect">
            <a:avLst/>
          </a:prstGeom>
          <a:noFill/>
        </p:spPr>
        <p:txBody>
          <a:bodyPr wrap="none" rtlCol="0">
            <a:spAutoFit/>
          </a:bodyPr>
          <a:lstStyle/>
          <a:p>
            <a:r>
              <a:rPr lang="en-US" dirty="0">
                <a:solidFill>
                  <a:srgbClr val="00B050"/>
                </a:solidFill>
              </a:rPr>
              <a:t>Angle (90</a:t>
            </a:r>
            <a:r>
              <a:rPr lang="en-US" baseline="30000" dirty="0">
                <a:solidFill>
                  <a:srgbClr val="00B050"/>
                </a:solidFill>
              </a:rPr>
              <a:t>o</a:t>
            </a:r>
            <a:r>
              <a:rPr lang="en-US" dirty="0">
                <a:solidFill>
                  <a:srgbClr val="00B050"/>
                </a:solidFill>
              </a:rPr>
              <a:t>)</a:t>
            </a:r>
            <a:endParaRPr lang="en-US" baseline="30000" dirty="0">
              <a:solidFill>
                <a:srgbClr val="00B050"/>
              </a:solidFill>
            </a:endParaRPr>
          </a:p>
        </p:txBody>
      </p:sp>
      <p:sp>
        <p:nvSpPr>
          <p:cNvPr id="15" name="TextBox 14"/>
          <p:cNvSpPr txBox="1"/>
          <p:nvPr/>
        </p:nvSpPr>
        <p:spPr>
          <a:xfrm>
            <a:off x="9076453" y="2618827"/>
            <a:ext cx="2136226" cy="369332"/>
          </a:xfrm>
          <a:prstGeom prst="rect">
            <a:avLst/>
          </a:prstGeom>
          <a:noFill/>
        </p:spPr>
        <p:txBody>
          <a:bodyPr wrap="none" rtlCol="0">
            <a:spAutoFit/>
          </a:bodyPr>
          <a:lstStyle/>
          <a:p>
            <a:r>
              <a:rPr lang="en-US" dirty="0">
                <a:solidFill>
                  <a:srgbClr val="00B050"/>
                </a:solidFill>
              </a:rPr>
              <a:t>Explode and Shadow</a:t>
            </a:r>
            <a:endParaRPr lang="en-US" baseline="30000" dirty="0">
              <a:solidFill>
                <a:srgbClr val="00B050"/>
              </a:solidFill>
            </a:endParaRPr>
          </a:p>
        </p:txBody>
      </p:sp>
      <p:sp>
        <p:nvSpPr>
          <p:cNvPr id="16" name="TextBox 15"/>
          <p:cNvSpPr txBox="1"/>
          <p:nvPr/>
        </p:nvSpPr>
        <p:spPr>
          <a:xfrm>
            <a:off x="5897215" y="4662395"/>
            <a:ext cx="770596" cy="369332"/>
          </a:xfrm>
          <a:prstGeom prst="rect">
            <a:avLst/>
          </a:prstGeom>
          <a:noFill/>
        </p:spPr>
        <p:txBody>
          <a:bodyPr wrap="none" rtlCol="0">
            <a:spAutoFit/>
          </a:bodyPr>
          <a:lstStyle/>
          <a:p>
            <a:r>
              <a:rPr lang="en-US" dirty="0">
                <a:solidFill>
                  <a:srgbClr val="00B050"/>
                </a:solidFill>
              </a:rPr>
              <a:t>Colors</a:t>
            </a:r>
            <a:endParaRPr lang="en-US" baseline="30000" dirty="0">
              <a:solidFill>
                <a:srgbClr val="00B050"/>
              </a:solidFill>
            </a:endParaRPr>
          </a:p>
        </p:txBody>
      </p:sp>
      <p:sp>
        <p:nvSpPr>
          <p:cNvPr id="17" name="TextBox 16"/>
          <p:cNvSpPr txBox="1"/>
          <p:nvPr/>
        </p:nvSpPr>
        <p:spPr>
          <a:xfrm>
            <a:off x="10068905" y="5031727"/>
            <a:ext cx="1761701" cy="369332"/>
          </a:xfrm>
          <a:prstGeom prst="rect">
            <a:avLst/>
          </a:prstGeom>
          <a:noFill/>
        </p:spPr>
        <p:txBody>
          <a:bodyPr wrap="none" rtlCol="0">
            <a:spAutoFit/>
          </a:bodyPr>
          <a:lstStyle/>
          <a:p>
            <a:r>
              <a:rPr lang="en-US" dirty="0">
                <a:solidFill>
                  <a:srgbClr val="00B050"/>
                </a:solidFill>
              </a:rPr>
              <a:t>Legend with title</a:t>
            </a:r>
            <a:endParaRPr lang="en-US" baseline="30000" dirty="0">
              <a:solidFill>
                <a:srgbClr val="00B050"/>
              </a:solidFill>
            </a:endParaRPr>
          </a:p>
        </p:txBody>
      </p:sp>
    </p:spTree>
    <p:extLst>
      <p:ext uri="{BB962C8B-B14F-4D97-AF65-F5344CB8AC3E}">
        <p14:creationId xmlns:p14="http://schemas.microsoft.com/office/powerpoint/2010/main" val="25497982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pic>
        <p:nvPicPr>
          <p:cNvPr id="5" name="Picture 4"/>
          <p:cNvPicPr>
            <a:picLocks noChangeAspect="1"/>
          </p:cNvPicPr>
          <p:nvPr/>
        </p:nvPicPr>
        <p:blipFill>
          <a:blip r:embed="rId3"/>
          <a:stretch>
            <a:fillRect/>
          </a:stretch>
        </p:blipFill>
        <p:spPr>
          <a:xfrm>
            <a:off x="657225" y="1004887"/>
            <a:ext cx="10877550" cy="4848225"/>
          </a:xfrm>
          <a:prstGeom prst="rect">
            <a:avLst/>
          </a:prstGeom>
        </p:spPr>
      </p:pic>
    </p:spTree>
    <p:extLst>
      <p:ext uri="{BB962C8B-B14F-4D97-AF65-F5344CB8AC3E}">
        <p14:creationId xmlns:p14="http://schemas.microsoft.com/office/powerpoint/2010/main" val="31268260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74C00-D89E-4C77-AED3-4886BE26175F}"/>
              </a:ext>
            </a:extLst>
          </p:cNvPr>
          <p:cNvSpPr>
            <a:spLocks noGrp="1"/>
          </p:cNvSpPr>
          <p:nvPr>
            <p:ph type="ctrTitle"/>
          </p:nvPr>
        </p:nvSpPr>
        <p:spPr>
          <a:xfrm>
            <a:off x="1524000" y="2245809"/>
            <a:ext cx="9144000" cy="1564716"/>
          </a:xfrm>
        </p:spPr>
        <p:txBody>
          <a:bodyPr>
            <a:normAutofit/>
          </a:bodyPr>
          <a:lstStyle/>
          <a:p>
            <a:r>
              <a:rPr lang="en-US" sz="7200" dirty="0"/>
              <a:t>Class Activity</a:t>
            </a:r>
          </a:p>
        </p:txBody>
      </p:sp>
      <p:sp>
        <p:nvSpPr>
          <p:cNvPr id="22"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10"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12" name="Freeform: Shape 11">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solidFill>
                <a:prstClr val="white"/>
              </a:solidFill>
            </a:endParaRPr>
          </a:p>
        </p:txBody>
      </p:sp>
      <p:sp>
        <p:nvSpPr>
          <p:cNvPr id="14"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16"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3033128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itle 1"/>
          <p:cNvSpPr txBox="1">
            <a:spLocks noGrp="1"/>
          </p:cNvSpPr>
          <p:nvPr>
            <p:ph type="title"/>
          </p:nvPr>
        </p:nvSpPr>
        <p:spPr>
          <a:xfrm>
            <a:off x="546351" y="433545"/>
            <a:ext cx="11139854" cy="930447"/>
          </a:xfrm>
          <a:prstGeom prst="ellipse">
            <a:avLst/>
          </a:prstGeom>
        </p:spPr>
        <p:txBody>
          <a:bodyPr vert="horz" lIns="91440" tIns="45720" rIns="91440" bIns="45720" rtlCol="0" anchor="b">
            <a:normAutofit/>
          </a:bodyPr>
          <a:lstStyle/>
          <a:p>
            <a:pPr lvl="0" algn="ctr"/>
            <a:r>
              <a:rPr lang="en-US" sz="2600" dirty="0">
                <a:solidFill>
                  <a:srgbClr val="FFFFFF"/>
                </a:solidFill>
              </a:rPr>
              <a:t>Working with Pie Chart using Iris Dataset</a:t>
            </a:r>
          </a:p>
        </p:txBody>
      </p:sp>
      <p:cxnSp>
        <p:nvCxnSpPr>
          <p:cNvPr id="137" name="Straight Connector 13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2">
            <a:extLst>
              <a:ext uri="{FF2B5EF4-FFF2-40B4-BE49-F238E27FC236}">
                <a16:creationId xmlns:a16="http://schemas.microsoft.com/office/drawing/2014/main" id="{250C3856-B71C-47D3-920D-4453B4BAFC1A}"/>
              </a:ext>
            </a:extLst>
          </p:cNvPr>
          <p:cNvPicPr>
            <a:picLocks noChangeAspect="1"/>
          </p:cNvPicPr>
          <p:nvPr/>
        </p:nvPicPr>
        <p:blipFill>
          <a:blip r:embed="rId3"/>
          <a:stretch>
            <a:fillRect/>
          </a:stretch>
        </p:blipFill>
        <p:spPr>
          <a:xfrm>
            <a:off x="394434" y="2426818"/>
            <a:ext cx="5330182" cy="3997637"/>
          </a:xfrm>
          <a:prstGeom prst="rect">
            <a:avLst/>
          </a:prstGeom>
        </p:spPr>
      </p:pic>
      <p:cxnSp>
        <p:nvCxnSpPr>
          <p:cNvPr id="139" name="Straight Connector 138">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146" name="Picture 2">
            <a:extLst>
              <a:ext uri="{FF2B5EF4-FFF2-40B4-BE49-F238E27FC236}">
                <a16:creationId xmlns:a16="http://schemas.microsoft.com/office/drawing/2014/main" id="{ACC455BE-051B-4508-B23A-A6DD1F1F5F6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45073" y="2594226"/>
            <a:ext cx="5455917" cy="3662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70599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pic>
        <p:nvPicPr>
          <p:cNvPr id="4" name="Picture 3"/>
          <p:cNvPicPr>
            <a:picLocks noChangeAspect="1"/>
          </p:cNvPicPr>
          <p:nvPr/>
        </p:nvPicPr>
        <p:blipFill rotWithShape="1">
          <a:blip r:embed="rId3"/>
          <a:srcRect r="10886"/>
          <a:stretch/>
        </p:blipFill>
        <p:spPr>
          <a:xfrm>
            <a:off x="1680905" y="693909"/>
            <a:ext cx="8295117" cy="5247426"/>
          </a:xfrm>
          <a:prstGeom prst="rect">
            <a:avLst/>
          </a:prstGeom>
        </p:spPr>
      </p:pic>
    </p:spTree>
    <p:extLst>
      <p:ext uri="{BB962C8B-B14F-4D97-AF65-F5344CB8AC3E}">
        <p14:creationId xmlns:p14="http://schemas.microsoft.com/office/powerpoint/2010/main" val="264294654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pic>
        <p:nvPicPr>
          <p:cNvPr id="3" name="Picture 2"/>
          <p:cNvPicPr>
            <a:picLocks noChangeAspect="1"/>
          </p:cNvPicPr>
          <p:nvPr/>
        </p:nvPicPr>
        <p:blipFill>
          <a:blip r:embed="rId3"/>
          <a:stretch>
            <a:fillRect/>
          </a:stretch>
        </p:blipFill>
        <p:spPr>
          <a:xfrm>
            <a:off x="799071" y="1701486"/>
            <a:ext cx="10180938" cy="2348184"/>
          </a:xfrm>
          <a:prstGeom prst="rect">
            <a:avLst/>
          </a:prstGeom>
        </p:spPr>
      </p:pic>
    </p:spTree>
    <p:extLst>
      <p:ext uri="{BB962C8B-B14F-4D97-AF65-F5344CB8AC3E}">
        <p14:creationId xmlns:p14="http://schemas.microsoft.com/office/powerpoint/2010/main" val="2456468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defTabSz="457200">
              <a:defRPr/>
            </a:pPr>
            <a:endParaRPr lang="en-US">
              <a:solidFill>
                <a:prstClr val="black"/>
              </a:solidFill>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x-none"/>
            </a:p>
          </p:txBody>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txBody>
            <a:bodyPr/>
            <a:lstStyle/>
            <a:p>
              <a:endParaRPr lang="x-none"/>
            </a:p>
          </p:txBody>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txBody>
            <a:bodyPr/>
            <a:lstStyle/>
            <a:p>
              <a:endParaRPr lang="x-none"/>
            </a:p>
          </p:txBody>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x-none"/>
            </a:p>
          </p:txBody>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x-none"/>
            </a:p>
          </p:txBody>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txBody>
            <a:bodyPr/>
            <a:lstStyle/>
            <a:p>
              <a:endParaRPr lang="x-none"/>
            </a:p>
          </p:txBody>
        </p:sp>
      </p:grpSp>
      <p:sp>
        <p:nvSpPr>
          <p:cNvPr id="2" name="Title 1">
            <a:extLst>
              <a:ext uri="{FF2B5EF4-FFF2-40B4-BE49-F238E27FC236}">
                <a16:creationId xmlns:a16="http://schemas.microsoft.com/office/drawing/2014/main" id="{2D0E5280-7938-407B-92E9-D443922756CA}"/>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Conditions- Simple If else</a:t>
            </a:r>
          </a:p>
        </p:txBody>
      </p:sp>
      <p:graphicFrame>
        <p:nvGraphicFramePr>
          <p:cNvPr id="5" name="Content Placeholder 2">
            <a:extLst>
              <a:ext uri="{FF2B5EF4-FFF2-40B4-BE49-F238E27FC236}">
                <a16:creationId xmlns:a16="http://schemas.microsoft.com/office/drawing/2014/main" id="{AD34420C-40BA-4A0F-B1E1-A2C498B5AC9E}"/>
              </a:ext>
            </a:extLst>
          </p:cNvPr>
          <p:cNvGraphicFramePr>
            <a:graphicFrameLocks noGrp="1"/>
          </p:cNvGraphicFramePr>
          <p:nvPr>
            <p:ph idx="1"/>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00542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pic>
        <p:nvPicPr>
          <p:cNvPr id="2" name="Picture 1"/>
          <p:cNvPicPr>
            <a:picLocks noChangeAspect="1"/>
          </p:cNvPicPr>
          <p:nvPr/>
        </p:nvPicPr>
        <p:blipFill>
          <a:blip r:embed="rId3"/>
          <a:stretch>
            <a:fillRect/>
          </a:stretch>
        </p:blipFill>
        <p:spPr>
          <a:xfrm>
            <a:off x="568796" y="613963"/>
            <a:ext cx="10919781" cy="5630073"/>
          </a:xfrm>
          <a:prstGeom prst="rect">
            <a:avLst/>
          </a:prstGeom>
        </p:spPr>
      </p:pic>
    </p:spTree>
    <p:extLst>
      <p:ext uri="{BB962C8B-B14F-4D97-AF65-F5344CB8AC3E}">
        <p14:creationId xmlns:p14="http://schemas.microsoft.com/office/powerpoint/2010/main" val="283568079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986246" y="2629353"/>
            <a:ext cx="10515600" cy="1325563"/>
          </a:xfrm>
          <a:solidFill>
            <a:schemeClr val="tx1"/>
          </a:solidFill>
        </p:spPr>
        <p:txBody>
          <a:bodyPr/>
          <a:lstStyle/>
          <a:p>
            <a:pPr lvl="0"/>
            <a:r>
              <a:rPr lang="en-US" dirty="0">
                <a:solidFill>
                  <a:schemeClr val="bg1"/>
                </a:solidFill>
              </a:rPr>
              <a:t>                                </a:t>
            </a:r>
            <a:r>
              <a:rPr lang="en-US" dirty="0" err="1">
                <a:solidFill>
                  <a:schemeClr val="bg1"/>
                </a:solidFill>
              </a:rPr>
              <a:t>Seaborn</a:t>
            </a:r>
            <a:endParaRPr lang="en-US" dirty="0">
              <a:solidFill>
                <a:schemeClr val="bg1"/>
              </a:solidFill>
            </a:endParaRPr>
          </a:p>
        </p:txBody>
      </p:sp>
    </p:spTree>
    <p:extLst>
      <p:ext uri="{BB962C8B-B14F-4D97-AF65-F5344CB8AC3E}">
        <p14:creationId xmlns:p14="http://schemas.microsoft.com/office/powerpoint/2010/main" val="421114679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1"/>
          <p:cNvSpPr txBox="1">
            <a:spLocks noGrp="1"/>
          </p:cNvSpPr>
          <p:nvPr>
            <p:ph type="title" idx="4294967295"/>
          </p:nvPr>
        </p:nvSpPr>
        <p:spPr>
          <a:solidFill>
            <a:schemeClr val="tx1"/>
          </a:solidFill>
        </p:spPr>
        <p:txBody>
          <a:bodyPr/>
          <a:lstStyle/>
          <a:p>
            <a:pPr lvl="0"/>
            <a:r>
              <a:rPr lang="en-US" dirty="0" err="1">
                <a:solidFill>
                  <a:schemeClr val="bg1"/>
                </a:solidFill>
              </a:rPr>
              <a:t>Searborn</a:t>
            </a:r>
            <a:r>
              <a:rPr lang="en-US" dirty="0">
                <a:solidFill>
                  <a:schemeClr val="bg1"/>
                </a:solidFill>
              </a:rPr>
              <a:t>	</a:t>
            </a:r>
          </a:p>
        </p:txBody>
      </p:sp>
      <p:sp>
        <p:nvSpPr>
          <p:cNvPr id="3" name=" 2"/>
          <p:cNvSpPr txBox="1">
            <a:spLocks noGrp="1"/>
          </p:cNvSpPr>
          <p:nvPr>
            <p:ph type="body" idx="4294967295"/>
          </p:nvPr>
        </p:nvSpPr>
        <p:spPr/>
        <p:txBody>
          <a:bodyPr/>
          <a:lstStyle/>
          <a:p>
            <a:pPr lvl="0">
              <a:buSzPct val="45000"/>
              <a:buFont typeface="StarSymbol"/>
              <a:buChar char="●"/>
            </a:pPr>
            <a:r>
              <a:rPr lang="en-US" dirty="0" err="1"/>
              <a:t>Seaborn</a:t>
            </a:r>
            <a:r>
              <a:rPr lang="en-US" dirty="0"/>
              <a:t> is a library for making statistical graphics in Python.</a:t>
            </a:r>
          </a:p>
          <a:p>
            <a:pPr lvl="0">
              <a:buSzPct val="45000"/>
              <a:buFont typeface="StarSymbol"/>
              <a:buChar char="●"/>
            </a:pPr>
            <a:r>
              <a:rPr lang="en-US" dirty="0"/>
              <a:t>It is built on top of </a:t>
            </a:r>
            <a:r>
              <a:rPr lang="en-US" dirty="0" err="1"/>
              <a:t>matplotlib</a:t>
            </a:r>
            <a:r>
              <a:rPr lang="en-US" dirty="0"/>
              <a:t>.</a:t>
            </a:r>
          </a:p>
          <a:p>
            <a:pPr lvl="0">
              <a:buSzPct val="45000"/>
              <a:buFont typeface="StarSymbol"/>
              <a:buChar char="●"/>
            </a:pPr>
            <a:r>
              <a:rPr lang="en-US" dirty="0"/>
              <a:t>Installation</a:t>
            </a:r>
          </a:p>
          <a:p>
            <a:pPr marL="0" lvl="1" indent="0" hangingPunct="0">
              <a:spcBef>
                <a:spcPts val="0"/>
              </a:spcBef>
              <a:spcAft>
                <a:spcPts val="1710"/>
              </a:spcAft>
              <a:buSzPct val="75000"/>
              <a:buFont typeface="StarSymbol"/>
              <a:buChar char="–"/>
            </a:pPr>
            <a:r>
              <a:rPr lang="en-US" sz="3870" dirty="0">
                <a:latin typeface="Liberation Sans" pitchFamily="18"/>
              </a:rPr>
              <a:t>pip install </a:t>
            </a:r>
            <a:r>
              <a:rPr lang="en-US" sz="3870" dirty="0" err="1">
                <a:latin typeface="Liberation Sans" pitchFamily="18"/>
              </a:rPr>
              <a:t>seaborn</a:t>
            </a:r>
            <a:endParaRPr lang="en-US" sz="3870" dirty="0">
              <a:latin typeface="Liberation Sans" pitchFamily="18"/>
            </a:endParaRPr>
          </a:p>
          <a:p>
            <a:pPr marL="0" lvl="1" indent="0" hangingPunct="0">
              <a:spcBef>
                <a:spcPts val="0"/>
              </a:spcBef>
              <a:spcAft>
                <a:spcPts val="1710"/>
              </a:spcAft>
              <a:buSzPct val="75000"/>
              <a:buFont typeface="StarSymbol"/>
              <a:buChar char="–"/>
            </a:pPr>
            <a:r>
              <a:rPr lang="en-US" sz="3870" dirty="0" err="1">
                <a:latin typeface="Liberation Sans" pitchFamily="18"/>
              </a:rPr>
              <a:t>conda</a:t>
            </a:r>
            <a:r>
              <a:rPr lang="en-US" sz="3870" dirty="0">
                <a:latin typeface="Liberation Sans" pitchFamily="18"/>
              </a:rPr>
              <a:t> install </a:t>
            </a:r>
            <a:r>
              <a:rPr lang="en-US" sz="3870" dirty="0" err="1">
                <a:latin typeface="Liberation Sans" pitchFamily="18"/>
              </a:rPr>
              <a:t>seaborn</a:t>
            </a:r>
            <a:endParaRPr lang="en-US" sz="3870" dirty="0">
              <a:latin typeface="Liberation Sans" pitchFamily="18"/>
            </a:endParaRPr>
          </a:p>
        </p:txBody>
      </p:sp>
    </p:spTree>
    <p:extLst>
      <p:ext uri="{BB962C8B-B14F-4D97-AF65-F5344CB8AC3E}">
        <p14:creationId xmlns:p14="http://schemas.microsoft.com/office/powerpoint/2010/main" val="285143791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1"/>
          <p:cNvSpPr txBox="1">
            <a:spLocks noGrp="1"/>
          </p:cNvSpPr>
          <p:nvPr>
            <p:ph type="title" idx="4294967295"/>
          </p:nvPr>
        </p:nvSpPr>
        <p:spPr>
          <a:xfrm>
            <a:off x="838200" y="842504"/>
            <a:ext cx="10515600" cy="701731"/>
          </a:xfrm>
          <a:solidFill>
            <a:schemeClr val="tx1"/>
          </a:solidFill>
        </p:spPr>
        <p:txBody>
          <a:bodyPr>
            <a:spAutoFit/>
          </a:bodyPr>
          <a:lstStyle/>
          <a:p>
            <a:pPr lvl="0"/>
            <a:r>
              <a:rPr lang="en-US" dirty="0">
                <a:solidFill>
                  <a:schemeClr val="bg1"/>
                </a:solidFill>
              </a:rPr>
              <a:t>Box Plot	</a:t>
            </a:r>
          </a:p>
        </p:txBody>
      </p:sp>
      <p:pic>
        <p:nvPicPr>
          <p:cNvPr id="3" name="Picture Placeholder 2"/>
          <p:cNvPicPr>
            <a:picLocks noGrp="1" noChangeAspect="1"/>
          </p:cNvPicPr>
          <p:nvPr>
            <p:ph type="pic" idx="4294967295"/>
          </p:nvPr>
        </p:nvPicPr>
        <p:blipFill>
          <a:blip r:embed="rId3">
            <a:lum/>
            <a:alphaModFix/>
          </a:blip>
          <a:srcRect/>
          <a:stretch>
            <a:fillRect/>
          </a:stretch>
        </p:blipFill>
        <p:spPr>
          <a:xfrm>
            <a:off x="618026" y="2049799"/>
            <a:ext cx="5353946" cy="3479608"/>
          </a:xfrm>
        </p:spPr>
      </p:pic>
      <p:sp>
        <p:nvSpPr>
          <p:cNvPr id="4" name=" 3"/>
          <p:cNvSpPr txBox="1">
            <a:spLocks noGrp="1"/>
          </p:cNvSpPr>
          <p:nvPr>
            <p:ph type="body" idx="4294967295"/>
          </p:nvPr>
        </p:nvSpPr>
        <p:spPr>
          <a:xfrm>
            <a:off x="6231898" y="2002775"/>
            <a:ext cx="5353946" cy="4456081"/>
          </a:xfrm>
        </p:spPr>
        <p:txBody>
          <a:bodyPr>
            <a:normAutofit fontScale="92500" lnSpcReduction="10000"/>
          </a:bodyPr>
          <a:lstStyle/>
          <a:p>
            <a:pPr lvl="0">
              <a:buSzPct val="45000"/>
              <a:buFont typeface="StarSymbol"/>
              <a:buChar char="●"/>
            </a:pPr>
            <a:r>
              <a:rPr lang="en-US"/>
              <a:t>Boxplots are a standardized way of displaying the distribution of data:</a:t>
            </a:r>
          </a:p>
          <a:p>
            <a:pPr lvl="0">
              <a:buSzPct val="45000"/>
              <a:buFont typeface="StarSymbol"/>
              <a:buChar char="●"/>
            </a:pPr>
            <a:endParaRPr lang="en-US"/>
          </a:p>
          <a:p>
            <a:pPr marL="0" lvl="1" indent="0" hangingPunct="0">
              <a:spcBef>
                <a:spcPts val="0"/>
              </a:spcBef>
              <a:spcAft>
                <a:spcPts val="1710"/>
              </a:spcAft>
              <a:buSzPct val="75000"/>
              <a:buFont typeface="StarSymbol"/>
              <a:buChar char="–"/>
            </a:pPr>
            <a:r>
              <a:rPr lang="en-US" sz="3870">
                <a:latin typeface="Liberation Sans" pitchFamily="18"/>
              </a:rPr>
              <a:t>“minimum”,</a:t>
            </a:r>
          </a:p>
          <a:p>
            <a:pPr marL="0" lvl="1" indent="0" hangingPunct="0">
              <a:spcBef>
                <a:spcPts val="0"/>
              </a:spcBef>
              <a:spcAft>
                <a:spcPts val="1710"/>
              </a:spcAft>
              <a:buSzPct val="75000"/>
              <a:buFont typeface="StarSymbol"/>
              <a:buChar char="–"/>
            </a:pPr>
            <a:r>
              <a:rPr lang="en-US" sz="3870">
                <a:latin typeface="Liberation Sans" pitchFamily="18"/>
              </a:rPr>
              <a:t>first quartile (Q1),</a:t>
            </a:r>
          </a:p>
          <a:p>
            <a:pPr marL="0" lvl="1" indent="0" hangingPunct="0">
              <a:spcBef>
                <a:spcPts val="0"/>
              </a:spcBef>
              <a:spcAft>
                <a:spcPts val="1710"/>
              </a:spcAft>
              <a:buSzPct val="75000"/>
              <a:buFont typeface="StarSymbol"/>
              <a:buChar char="–"/>
            </a:pPr>
            <a:r>
              <a:rPr lang="en-US" sz="3870">
                <a:latin typeface="Liberation Sans" pitchFamily="18"/>
              </a:rPr>
              <a:t> median, t</a:t>
            </a:r>
          </a:p>
          <a:p>
            <a:pPr marL="0" lvl="1" indent="0" hangingPunct="0">
              <a:spcBef>
                <a:spcPts val="0"/>
              </a:spcBef>
              <a:spcAft>
                <a:spcPts val="1710"/>
              </a:spcAft>
              <a:buSzPct val="75000"/>
              <a:buFont typeface="StarSymbol"/>
              <a:buChar char="–"/>
            </a:pPr>
            <a:r>
              <a:rPr lang="en-US" sz="3870">
                <a:latin typeface="Liberation Sans" pitchFamily="18"/>
              </a:rPr>
              <a:t>third quartile (Q3)</a:t>
            </a:r>
          </a:p>
          <a:p>
            <a:pPr marL="0" lvl="1" indent="0" hangingPunct="0">
              <a:spcBef>
                <a:spcPts val="0"/>
              </a:spcBef>
              <a:spcAft>
                <a:spcPts val="1710"/>
              </a:spcAft>
              <a:buSzPct val="75000"/>
              <a:buFont typeface="StarSymbol"/>
              <a:buChar char="–"/>
            </a:pPr>
            <a:r>
              <a:rPr lang="en-US" sz="3870">
                <a:latin typeface="Liberation Sans" pitchFamily="18"/>
              </a:rPr>
              <a:t> “maximum”</a:t>
            </a:r>
            <a:endParaRPr lang="en-US" sz="3870" dirty="0">
              <a:latin typeface="Liberation Sans" pitchFamily="18"/>
            </a:endParaRPr>
          </a:p>
        </p:txBody>
      </p:sp>
    </p:spTree>
    <p:extLst>
      <p:ext uri="{BB962C8B-B14F-4D97-AF65-F5344CB8AC3E}">
        <p14:creationId xmlns:p14="http://schemas.microsoft.com/office/powerpoint/2010/main" val="168487137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 name="Rectangle 7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itle 1"/>
          <p:cNvSpPr txBox="1">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lvl="0" algn="ctr"/>
            <a:r>
              <a:rPr lang="en-US" sz="2600" kern="1200" dirty="0">
                <a:solidFill>
                  <a:srgbClr val="FFFFFF"/>
                </a:solidFill>
                <a:latin typeface="+mj-lt"/>
                <a:ea typeface="+mj-ea"/>
                <a:cs typeface="+mj-cs"/>
              </a:rPr>
              <a:t>Example 6</a:t>
            </a:r>
          </a:p>
        </p:txBody>
      </p:sp>
      <p:pic>
        <p:nvPicPr>
          <p:cNvPr id="7170" name="Picture 2">
            <a:extLst>
              <a:ext uri="{FF2B5EF4-FFF2-40B4-BE49-F238E27FC236}">
                <a16:creationId xmlns:a16="http://schemas.microsoft.com/office/drawing/2014/main" id="{D92253A1-BDD3-409A-84B9-C4AE3C059C3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21610" y="343791"/>
            <a:ext cx="6312447" cy="6170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55748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2" name="Rectangle 2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 name="Title 1"/>
          <p:cNvSpPr txBox="1">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lvl="0" algn="ctr"/>
            <a:r>
              <a:rPr lang="en-US" sz="2600" kern="1200" dirty="0">
                <a:solidFill>
                  <a:srgbClr val="FFFFFF"/>
                </a:solidFill>
                <a:latin typeface="+mj-lt"/>
                <a:ea typeface="+mj-ea"/>
                <a:cs typeface="+mj-cs"/>
              </a:rPr>
              <a:t>Example 6</a:t>
            </a:r>
          </a:p>
        </p:txBody>
      </p:sp>
      <p:pic>
        <p:nvPicPr>
          <p:cNvPr id="4" name="Picture 3">
            <a:extLst>
              <a:ext uri="{FF2B5EF4-FFF2-40B4-BE49-F238E27FC236}">
                <a16:creationId xmlns:a16="http://schemas.microsoft.com/office/drawing/2014/main" id="{B81660BF-3379-42EA-9C71-71763284AABA}"/>
              </a:ext>
            </a:extLst>
          </p:cNvPr>
          <p:cNvPicPr>
            <a:picLocks noChangeAspect="1"/>
          </p:cNvPicPr>
          <p:nvPr/>
        </p:nvPicPr>
        <p:blipFill>
          <a:blip r:embed="rId3"/>
          <a:stretch>
            <a:fillRect/>
          </a:stretch>
        </p:blipFill>
        <p:spPr>
          <a:xfrm>
            <a:off x="4032514" y="228682"/>
            <a:ext cx="7209745" cy="6400635"/>
          </a:xfrm>
          <a:prstGeom prst="rect">
            <a:avLst/>
          </a:prstGeom>
        </p:spPr>
      </p:pic>
    </p:spTree>
    <p:extLst>
      <p:ext uri="{BB962C8B-B14F-4D97-AF65-F5344CB8AC3E}">
        <p14:creationId xmlns:p14="http://schemas.microsoft.com/office/powerpoint/2010/main" val="318591019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5556713" y="1690688"/>
            <a:ext cx="6635287" cy="4976466"/>
          </a:xfrm>
          <a:prstGeom prst="rect">
            <a:avLst/>
          </a:prstGeom>
          <a:noFill/>
          <a:ln>
            <a:noFill/>
          </a:ln>
        </p:spPr>
      </p:pic>
      <p:sp>
        <p:nvSpPr>
          <p:cNvPr id="3" name=" 2"/>
          <p:cNvSpPr txBox="1">
            <a:spLocks noGrp="1"/>
          </p:cNvSpPr>
          <p:nvPr>
            <p:ph type="title" idx="4294967295"/>
          </p:nvPr>
        </p:nvSpPr>
        <p:spPr>
          <a:solidFill>
            <a:schemeClr val="tx1"/>
          </a:solidFill>
        </p:spPr>
        <p:txBody>
          <a:bodyPr/>
          <a:lstStyle/>
          <a:p>
            <a:pPr lvl="0"/>
            <a:r>
              <a:rPr lang="en-US" dirty="0" err="1">
                <a:solidFill>
                  <a:schemeClr val="bg1"/>
                </a:solidFill>
              </a:rPr>
              <a:t>Heatmap</a:t>
            </a:r>
            <a:endParaRPr lang="en-US" dirty="0">
              <a:solidFill>
                <a:schemeClr val="bg1"/>
              </a:solidFill>
            </a:endParaRPr>
          </a:p>
        </p:txBody>
      </p:sp>
      <p:sp>
        <p:nvSpPr>
          <p:cNvPr id="4" name=" 2"/>
          <p:cNvSpPr txBox="1">
            <a:spLocks/>
          </p:cNvSpPr>
          <p:nvPr/>
        </p:nvSpPr>
        <p:spPr>
          <a:xfrm>
            <a:off x="838199" y="1825625"/>
            <a:ext cx="488333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45000"/>
              <a:buFont typeface="StarSymbol"/>
              <a:buChar char="●"/>
            </a:pPr>
            <a:r>
              <a:rPr lang="en-US" dirty="0">
                <a:solidFill>
                  <a:prstClr val="black"/>
                </a:solidFill>
              </a:rPr>
              <a:t>The </a:t>
            </a:r>
            <a:r>
              <a:rPr lang="en-US" dirty="0" err="1">
                <a:solidFill>
                  <a:prstClr val="black"/>
                </a:solidFill>
              </a:rPr>
              <a:t>heatmap</a:t>
            </a:r>
            <a:r>
              <a:rPr lang="en-US" dirty="0">
                <a:solidFill>
                  <a:prstClr val="black"/>
                </a:solidFill>
              </a:rPr>
              <a:t> is a way of representing the data in a 2-dimensional form.</a:t>
            </a:r>
          </a:p>
          <a:p>
            <a:pPr>
              <a:buSzPct val="45000"/>
              <a:buFont typeface="StarSymbol"/>
              <a:buChar char="●"/>
            </a:pPr>
            <a:r>
              <a:rPr lang="en-US" dirty="0">
                <a:solidFill>
                  <a:prstClr val="black"/>
                </a:solidFill>
              </a:rPr>
              <a:t>The data values are represented as colors in the graph.</a:t>
            </a:r>
          </a:p>
          <a:p>
            <a:pPr>
              <a:buSzPct val="45000"/>
              <a:buFont typeface="StarSymbol"/>
              <a:buChar char="●"/>
            </a:pPr>
            <a:r>
              <a:rPr lang="en-US" dirty="0">
                <a:solidFill>
                  <a:prstClr val="black"/>
                </a:solidFill>
              </a:rPr>
              <a:t>The goal of the </a:t>
            </a:r>
            <a:r>
              <a:rPr lang="en-US" dirty="0" err="1">
                <a:solidFill>
                  <a:prstClr val="black"/>
                </a:solidFill>
              </a:rPr>
              <a:t>heatmap</a:t>
            </a:r>
            <a:r>
              <a:rPr lang="en-US" dirty="0">
                <a:solidFill>
                  <a:prstClr val="black"/>
                </a:solidFill>
              </a:rPr>
              <a:t> is to provide a colored visual summary of information.</a:t>
            </a:r>
          </a:p>
        </p:txBody>
      </p:sp>
    </p:spTree>
    <p:extLst>
      <p:ext uri="{BB962C8B-B14F-4D97-AF65-F5344CB8AC3E}">
        <p14:creationId xmlns:p14="http://schemas.microsoft.com/office/powerpoint/2010/main" val="143873551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6" name="Rectangle 7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97" name="Rectangle 7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853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a:extLst>
              <a:ext uri="{FF2B5EF4-FFF2-40B4-BE49-F238E27FC236}">
                <a16:creationId xmlns:a16="http://schemas.microsoft.com/office/drawing/2014/main" id="{B481A224-BADC-4558-818B-856F82CD781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Example 7</a:t>
            </a:r>
          </a:p>
        </p:txBody>
      </p:sp>
      <p:pic>
        <p:nvPicPr>
          <p:cNvPr id="8194" name="Picture 2">
            <a:extLst>
              <a:ext uri="{FF2B5EF4-FFF2-40B4-BE49-F238E27FC236}">
                <a16:creationId xmlns:a16="http://schemas.microsoft.com/office/drawing/2014/main" id="{AF47194D-1110-4813-9C41-3C1C0DBD1A8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33755" y="381240"/>
            <a:ext cx="7371274" cy="6026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59257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1"/>
          <p:cNvSpPr txBox="1">
            <a:spLocks noGrp="1"/>
          </p:cNvSpPr>
          <p:nvPr>
            <p:ph type="title"/>
          </p:nvPr>
        </p:nvSpPr>
        <p:spPr>
          <a:solidFill>
            <a:schemeClr val="tx1"/>
          </a:solidFill>
        </p:spPr>
        <p:txBody>
          <a:bodyPr/>
          <a:lstStyle/>
          <a:p>
            <a:pPr lvl="0"/>
            <a:r>
              <a:rPr lang="en-US" dirty="0">
                <a:solidFill>
                  <a:schemeClr val="bg1"/>
                </a:solidFill>
              </a:rPr>
              <a:t>Example 7</a:t>
            </a:r>
          </a:p>
        </p:txBody>
      </p:sp>
      <p:pic>
        <p:nvPicPr>
          <p:cNvPr id="9" name="Picture 8">
            <a:extLst>
              <a:ext uri="{FF2B5EF4-FFF2-40B4-BE49-F238E27FC236}">
                <a16:creationId xmlns:a16="http://schemas.microsoft.com/office/drawing/2014/main" id="{F6568C02-B017-49D5-B71D-4CAFC57C0A12}"/>
              </a:ext>
            </a:extLst>
          </p:cNvPr>
          <p:cNvPicPr>
            <a:picLocks noChangeAspect="1"/>
          </p:cNvPicPr>
          <p:nvPr/>
        </p:nvPicPr>
        <p:blipFill>
          <a:blip r:embed="rId3"/>
          <a:stretch>
            <a:fillRect/>
          </a:stretch>
        </p:blipFill>
        <p:spPr>
          <a:xfrm>
            <a:off x="179091" y="1860786"/>
            <a:ext cx="11833817" cy="4510985"/>
          </a:xfrm>
          <a:prstGeom prst="rect">
            <a:avLst/>
          </a:prstGeom>
        </p:spPr>
      </p:pic>
    </p:spTree>
    <p:extLst>
      <p:ext uri="{BB962C8B-B14F-4D97-AF65-F5344CB8AC3E}">
        <p14:creationId xmlns:p14="http://schemas.microsoft.com/office/powerpoint/2010/main" val="842023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34462D-5F17-42EC-BC63-4A21F05E9263}"/>
              </a:ext>
            </a:extLst>
          </p:cNvPr>
          <p:cNvSpPr>
            <a:spLocks noGrp="1"/>
          </p:cNvSpPr>
          <p:nvPr>
            <p:ph type="title"/>
          </p:nvPr>
        </p:nvSpPr>
        <p:spPr>
          <a:xfrm>
            <a:off x="1913468" y="365125"/>
            <a:ext cx="9440332" cy="1325563"/>
          </a:xfrm>
        </p:spPr>
        <p:txBody>
          <a:bodyPr>
            <a:normAutofit/>
          </a:bodyPr>
          <a:lstStyle/>
          <a:p>
            <a:r>
              <a:rPr lang="en-US" sz="5400" dirty="0"/>
              <a:t>Class Assignment</a:t>
            </a:r>
          </a:p>
        </p:txBody>
      </p:sp>
      <p:sp>
        <p:nvSpPr>
          <p:cNvPr id="13" name="Rectangle 12">
            <a:extLst>
              <a:ext uri="{FF2B5EF4-FFF2-40B4-BE49-F238E27FC236}">
                <a16:creationId xmlns:a16="http://schemas.microsoft.com/office/drawing/2014/main" id="{FF0330B1-AAAC-427D-8A95-40380162B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pic>
        <p:nvPicPr>
          <p:cNvPr id="10" name="Graphic 9" descr="Caterpillar">
            <a:extLst>
              <a:ext uri="{FF2B5EF4-FFF2-40B4-BE49-F238E27FC236}">
                <a16:creationId xmlns:a16="http://schemas.microsoft.com/office/drawing/2014/main" id="{5C000FEF-1A03-414C-88B4-576DBA0CA3C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sp>
        <p:nvSpPr>
          <p:cNvPr id="6" name="Content Placeholder 5">
            <a:extLst>
              <a:ext uri="{FF2B5EF4-FFF2-40B4-BE49-F238E27FC236}">
                <a16:creationId xmlns:a16="http://schemas.microsoft.com/office/drawing/2014/main" id="{78250B0C-9BBA-4DA4-822E-ADE42A41664C}"/>
              </a:ext>
            </a:extLst>
          </p:cNvPr>
          <p:cNvSpPr>
            <a:spLocks noGrp="1"/>
          </p:cNvSpPr>
          <p:nvPr>
            <p:ph idx="1"/>
          </p:nvPr>
        </p:nvSpPr>
        <p:spPr>
          <a:xfrm>
            <a:off x="591066" y="1825625"/>
            <a:ext cx="10515600" cy="4351338"/>
          </a:xfrm>
        </p:spPr>
        <p:txBody>
          <a:bodyPr>
            <a:normAutofit lnSpcReduction="10000"/>
          </a:bodyPr>
          <a:lstStyle/>
          <a:p>
            <a:pPr algn="just"/>
            <a:r>
              <a:rPr lang="en-US" sz="2600" dirty="0"/>
              <a:t>Create a graph having four subplots using IRIS dataset. The first subplot should show scatter graph showing the id on x-axis and the ratio of sepal width and sepal width on y-axis of all three species. The second subplot should show scatter graph showing the id on x-axis and the ratio of sepal width and sepal width on y-axis of all three species. The third subplot should show scatter graph showing the id on x-axis and the ratio of sepal width and sepal width on y-axis of all three species. The fourth subplot should show the distribution of instances of all three species in pie chart. In addition, also create a heatmap to show the correlation between the sepal length, sepal width, petal length and petal width. Save both the diagrams and send with code to you instructor email id and upload on google classroom.</a:t>
            </a:r>
          </a:p>
        </p:txBody>
      </p:sp>
    </p:spTree>
    <p:extLst>
      <p:ext uri="{BB962C8B-B14F-4D97-AF65-F5344CB8AC3E}">
        <p14:creationId xmlns:p14="http://schemas.microsoft.com/office/powerpoint/2010/main" val="2096524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6">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endParaRPr>
          </a:p>
        </p:txBody>
      </p:sp>
      <p:sp>
        <p:nvSpPr>
          <p:cNvPr id="21"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endParaRPr>
          </a:p>
        </p:txBody>
      </p:sp>
      <p:sp>
        <p:nvSpPr>
          <p:cNvPr id="2" name="Title 1">
            <a:extLst>
              <a:ext uri="{FF2B5EF4-FFF2-40B4-BE49-F238E27FC236}">
                <a16:creationId xmlns:a16="http://schemas.microsoft.com/office/drawing/2014/main" id="{27989891-45C9-4613-B512-B7EFB8733614}"/>
              </a:ext>
            </a:extLst>
          </p:cNvPr>
          <p:cNvSpPr>
            <a:spLocks noGrp="1"/>
          </p:cNvSpPr>
          <p:nvPr>
            <p:ph type="title"/>
          </p:nvPr>
        </p:nvSpPr>
        <p:spPr>
          <a:xfrm>
            <a:off x="4384039" y="365125"/>
            <a:ext cx="7164493" cy="1325563"/>
          </a:xfrm>
        </p:spPr>
        <p:txBody>
          <a:bodyPr>
            <a:normAutofit/>
          </a:bodyPr>
          <a:lstStyle/>
          <a:p>
            <a:r>
              <a:rPr lang="en-US"/>
              <a:t>Conditions- ElIf</a:t>
            </a:r>
          </a:p>
        </p:txBody>
      </p:sp>
      <p:graphicFrame>
        <p:nvGraphicFramePr>
          <p:cNvPr id="12" name="Content Placeholder 2">
            <a:extLst>
              <a:ext uri="{FF2B5EF4-FFF2-40B4-BE49-F238E27FC236}">
                <a16:creationId xmlns:a16="http://schemas.microsoft.com/office/drawing/2014/main" id="{E33AE5B8-F456-46EE-913E-394869B6D16F}"/>
              </a:ext>
            </a:extLst>
          </p:cNvPr>
          <p:cNvGraphicFramePr>
            <a:graphicFrameLocks noGrp="1"/>
          </p:cNvGraphicFramePr>
          <p:nvPr>
            <p:ph idx="1"/>
          </p:nvPr>
        </p:nvGraphicFramePr>
        <p:xfrm>
          <a:off x="4387515" y="2022601"/>
          <a:ext cx="7161017" cy="4154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3789993"/>
      </p:ext>
    </p:extLst>
  </p:cSld>
  <p:clrMapOvr>
    <a:overrideClrMapping bg1="dk1" tx1="lt1" bg2="dk2" tx2="lt2" accent1="accent1" accent2="accent2" accent3="accent3" accent4="accent4" accent5="accent5" accent6="accent6" hlink="hlink" folHlink="folHlink"/>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70010" y="766118"/>
            <a:ext cx="5982507" cy="5178887"/>
          </a:xfrm>
          <a:prstGeom prst="rect">
            <a:avLst/>
          </a:prstGeom>
        </p:spPr>
      </p:pic>
      <p:pic>
        <p:nvPicPr>
          <p:cNvPr id="9" name="Picture 8"/>
          <p:cNvPicPr>
            <a:picLocks noChangeAspect="1"/>
          </p:cNvPicPr>
          <p:nvPr/>
        </p:nvPicPr>
        <p:blipFill>
          <a:blip r:embed="rId3"/>
          <a:stretch>
            <a:fillRect/>
          </a:stretch>
        </p:blipFill>
        <p:spPr>
          <a:xfrm>
            <a:off x="6252517" y="766118"/>
            <a:ext cx="5607739" cy="4314174"/>
          </a:xfrm>
          <a:prstGeom prst="rect">
            <a:avLst/>
          </a:prstGeom>
        </p:spPr>
      </p:pic>
    </p:spTree>
    <p:extLst>
      <p:ext uri="{BB962C8B-B14F-4D97-AF65-F5344CB8AC3E}">
        <p14:creationId xmlns:p14="http://schemas.microsoft.com/office/powerpoint/2010/main" val="2970635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A9FF65-B1E1-48E4-9D68-C9AED4EED823}"/>
              </a:ext>
            </a:extLst>
          </p:cNvPr>
          <p:cNvSpPr>
            <a:spLocks noGrp="1"/>
          </p:cNvSpPr>
          <p:nvPr>
            <p:ph type="title"/>
          </p:nvPr>
        </p:nvSpPr>
        <p:spPr>
          <a:xfrm>
            <a:off x="640079" y="2053641"/>
            <a:ext cx="3669161" cy="2760098"/>
          </a:xfrm>
        </p:spPr>
        <p:txBody>
          <a:bodyPr>
            <a:normAutofit/>
          </a:bodyPr>
          <a:lstStyle/>
          <a:p>
            <a:r>
              <a:rPr lang="en-US">
                <a:solidFill>
                  <a:srgbClr val="FFFFFF"/>
                </a:solidFill>
              </a:rPr>
              <a:t>Introduction</a:t>
            </a:r>
          </a:p>
        </p:txBody>
      </p:sp>
      <p:sp>
        <p:nvSpPr>
          <p:cNvPr id="3" name="Content Placeholder 2">
            <a:extLst>
              <a:ext uri="{FF2B5EF4-FFF2-40B4-BE49-F238E27FC236}">
                <a16:creationId xmlns:a16="http://schemas.microsoft.com/office/drawing/2014/main" id="{B28D00D8-F9C2-4C0A-9573-802FBC573ED0}"/>
              </a:ext>
            </a:extLst>
          </p:cNvPr>
          <p:cNvSpPr>
            <a:spLocks noGrp="1"/>
          </p:cNvSpPr>
          <p:nvPr>
            <p:ph idx="1"/>
          </p:nvPr>
        </p:nvSpPr>
        <p:spPr>
          <a:xfrm>
            <a:off x="6090574" y="801866"/>
            <a:ext cx="5306084" cy="5230634"/>
          </a:xfrm>
        </p:spPr>
        <p:txBody>
          <a:bodyPr anchor="ctr">
            <a:normAutofit/>
          </a:bodyPr>
          <a:lstStyle/>
          <a:p>
            <a:r>
              <a:rPr lang="en-US" sz="2000">
                <a:solidFill>
                  <a:srgbClr val="000000"/>
                </a:solidFill>
              </a:rPr>
              <a:t>Fastest growing language</a:t>
            </a:r>
          </a:p>
          <a:p>
            <a:pPr lvl="1"/>
            <a:r>
              <a:rPr lang="en-US" sz="2000">
                <a:solidFill>
                  <a:srgbClr val="000000"/>
                </a:solidFill>
              </a:rPr>
              <a:t>Number of developers</a:t>
            </a:r>
          </a:p>
          <a:p>
            <a:pPr lvl="1"/>
            <a:r>
              <a:rPr lang="en-US" sz="2000">
                <a:solidFill>
                  <a:srgbClr val="000000"/>
                </a:solidFill>
              </a:rPr>
              <a:t>Number of Libraries </a:t>
            </a:r>
          </a:p>
          <a:p>
            <a:pPr lvl="1"/>
            <a:r>
              <a:rPr lang="en-US" sz="2000">
                <a:solidFill>
                  <a:srgbClr val="000000"/>
                </a:solidFill>
              </a:rPr>
              <a:t>Number of companies </a:t>
            </a:r>
          </a:p>
          <a:p>
            <a:pPr lvl="1"/>
            <a:r>
              <a:rPr lang="en-US" sz="2000">
                <a:solidFill>
                  <a:srgbClr val="000000"/>
                </a:solidFill>
              </a:rPr>
              <a:t>Area where it is used for implementation</a:t>
            </a:r>
          </a:p>
          <a:p>
            <a:pPr lvl="2"/>
            <a:r>
              <a:rPr lang="en-US">
                <a:solidFill>
                  <a:srgbClr val="000000"/>
                </a:solidFill>
              </a:rPr>
              <a:t>Image Classification</a:t>
            </a:r>
          </a:p>
          <a:p>
            <a:pPr lvl="2"/>
            <a:r>
              <a:rPr lang="en-US">
                <a:solidFill>
                  <a:srgbClr val="000000"/>
                </a:solidFill>
              </a:rPr>
              <a:t>NLP</a:t>
            </a:r>
          </a:p>
          <a:p>
            <a:pPr lvl="2"/>
            <a:r>
              <a:rPr lang="en-US">
                <a:solidFill>
                  <a:srgbClr val="000000"/>
                </a:solidFill>
              </a:rPr>
              <a:t>Text Classification</a:t>
            </a:r>
          </a:p>
          <a:p>
            <a:pPr lvl="2"/>
            <a:r>
              <a:rPr lang="en-US">
                <a:solidFill>
                  <a:srgbClr val="000000"/>
                </a:solidFill>
              </a:rPr>
              <a:t>Video Classification</a:t>
            </a:r>
          </a:p>
          <a:p>
            <a:pPr lvl="2"/>
            <a:r>
              <a:rPr lang="en-US">
                <a:solidFill>
                  <a:srgbClr val="000000"/>
                </a:solidFill>
              </a:rPr>
              <a:t>Spatial data mining</a:t>
            </a:r>
          </a:p>
          <a:p>
            <a:r>
              <a:rPr lang="en-US" sz="2000">
                <a:solidFill>
                  <a:srgbClr val="000000"/>
                </a:solidFill>
              </a:rPr>
              <a:t>General purpose language</a:t>
            </a:r>
          </a:p>
          <a:p>
            <a:pPr lvl="1"/>
            <a:r>
              <a:rPr lang="en-US" sz="2000">
                <a:solidFill>
                  <a:srgbClr val="000000"/>
                </a:solidFill>
              </a:rPr>
              <a:t>ML</a:t>
            </a:r>
          </a:p>
          <a:p>
            <a:pPr lvl="1"/>
            <a:r>
              <a:rPr lang="en-US" sz="2000">
                <a:solidFill>
                  <a:srgbClr val="000000"/>
                </a:solidFill>
              </a:rPr>
              <a:t>Software development</a:t>
            </a:r>
          </a:p>
          <a:p>
            <a:pPr lvl="1"/>
            <a:r>
              <a:rPr lang="en-US" sz="2000">
                <a:solidFill>
                  <a:srgbClr val="000000"/>
                </a:solidFill>
              </a:rPr>
              <a:t>Web development</a:t>
            </a:r>
          </a:p>
          <a:p>
            <a:pPr lvl="1"/>
            <a:r>
              <a:rPr lang="en-US" sz="2000">
                <a:solidFill>
                  <a:srgbClr val="000000"/>
                </a:solidFill>
              </a:rPr>
              <a:t>GUI</a:t>
            </a:r>
          </a:p>
        </p:txBody>
      </p:sp>
    </p:spTree>
    <p:extLst>
      <p:ext uri="{BB962C8B-B14F-4D97-AF65-F5344CB8AC3E}">
        <p14:creationId xmlns:p14="http://schemas.microsoft.com/office/powerpoint/2010/main" val="487069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 name="Title 1">
            <a:extLst>
              <a:ext uri="{FF2B5EF4-FFF2-40B4-BE49-F238E27FC236}">
                <a16:creationId xmlns:a16="http://schemas.microsoft.com/office/drawing/2014/main" id="{27989891-45C9-4613-B512-B7EFB8733614}"/>
              </a:ext>
            </a:extLst>
          </p:cNvPr>
          <p:cNvSpPr>
            <a:spLocks noGrp="1"/>
          </p:cNvSpPr>
          <p:nvPr>
            <p:ph type="title"/>
          </p:nvPr>
        </p:nvSpPr>
        <p:spPr>
          <a:xfrm>
            <a:off x="838200" y="5529884"/>
            <a:ext cx="7719381" cy="1096331"/>
          </a:xfrm>
        </p:spPr>
        <p:txBody>
          <a:bodyPr>
            <a:normAutofit/>
          </a:bodyPr>
          <a:lstStyle/>
          <a:p>
            <a:r>
              <a:rPr lang="en-US"/>
              <a:t>Conditions- Nested If</a:t>
            </a:r>
          </a:p>
        </p:txBody>
      </p:sp>
      <p:sp>
        <p:nvSpPr>
          <p:cNvPr id="26" name="Freeform: Shape 25">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endParaRPr>
          </a:p>
        </p:txBody>
      </p:sp>
      <p:graphicFrame>
        <p:nvGraphicFramePr>
          <p:cNvPr id="12" name="Content Placeholder 2">
            <a:extLst>
              <a:ext uri="{FF2B5EF4-FFF2-40B4-BE49-F238E27FC236}">
                <a16:creationId xmlns:a16="http://schemas.microsoft.com/office/drawing/2014/main" id="{5EA92915-DE16-4F51-B826-766493643DBB}"/>
              </a:ext>
            </a:extLst>
          </p:cNvPr>
          <p:cNvGraphicFramePr>
            <a:graphicFrameLocks noGrp="1"/>
          </p:cNvGraphicFramePr>
          <p:nvPr>
            <p:ph idx="1"/>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9376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E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4" name="Title 3">
            <a:extLst>
              <a:ext uri="{FF2B5EF4-FFF2-40B4-BE49-F238E27FC236}">
                <a16:creationId xmlns:a16="http://schemas.microsoft.com/office/drawing/2014/main" id="{F68097C7-06A2-4E2D-9DC0-EF56906AD02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b="1" dirty="0">
                <a:solidFill>
                  <a:srgbClr val="FFFFFF"/>
                </a:solidFill>
              </a:rPr>
              <a:t>for Loop</a:t>
            </a:r>
          </a:p>
        </p:txBody>
      </p:sp>
      <p:pic>
        <p:nvPicPr>
          <p:cNvPr id="2" name="Picture 1">
            <a:extLst>
              <a:ext uri="{FF2B5EF4-FFF2-40B4-BE49-F238E27FC236}">
                <a16:creationId xmlns:a16="http://schemas.microsoft.com/office/drawing/2014/main" id="{8CAE2AF1-50C9-4018-9749-9DF7A017A0FE}"/>
              </a:ext>
            </a:extLst>
          </p:cNvPr>
          <p:cNvPicPr>
            <a:picLocks noChangeAspect="1"/>
          </p:cNvPicPr>
          <p:nvPr/>
        </p:nvPicPr>
        <p:blipFill>
          <a:blip r:embed="rId2"/>
          <a:stretch>
            <a:fillRect/>
          </a:stretch>
        </p:blipFill>
        <p:spPr>
          <a:xfrm>
            <a:off x="3938793" y="1732100"/>
            <a:ext cx="7660455" cy="3462752"/>
          </a:xfrm>
          <a:prstGeom prst="rect">
            <a:avLst/>
          </a:prstGeom>
        </p:spPr>
      </p:pic>
    </p:spTree>
    <p:extLst>
      <p:ext uri="{BB962C8B-B14F-4D97-AF65-F5344CB8AC3E}">
        <p14:creationId xmlns:p14="http://schemas.microsoft.com/office/powerpoint/2010/main" val="3973455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E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4" name="Title 3">
            <a:extLst>
              <a:ext uri="{FF2B5EF4-FFF2-40B4-BE49-F238E27FC236}">
                <a16:creationId xmlns:a16="http://schemas.microsoft.com/office/drawing/2014/main" id="{F68097C7-06A2-4E2D-9DC0-EF56906AD02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b="1" dirty="0">
                <a:solidFill>
                  <a:srgbClr val="FFFFFF"/>
                </a:solidFill>
              </a:rPr>
              <a:t>for Loop</a:t>
            </a:r>
          </a:p>
        </p:txBody>
      </p:sp>
      <p:pic>
        <p:nvPicPr>
          <p:cNvPr id="5" name="Picture 4">
            <a:extLst>
              <a:ext uri="{FF2B5EF4-FFF2-40B4-BE49-F238E27FC236}">
                <a16:creationId xmlns:a16="http://schemas.microsoft.com/office/drawing/2014/main" id="{78817A44-CF68-4DBB-A879-2900A6732792}"/>
              </a:ext>
            </a:extLst>
          </p:cNvPr>
          <p:cNvPicPr>
            <a:picLocks noChangeAspect="1"/>
          </p:cNvPicPr>
          <p:nvPr/>
        </p:nvPicPr>
        <p:blipFill>
          <a:blip r:embed="rId2"/>
          <a:stretch>
            <a:fillRect/>
          </a:stretch>
        </p:blipFill>
        <p:spPr>
          <a:xfrm>
            <a:off x="4105275" y="723900"/>
            <a:ext cx="7143750" cy="5143500"/>
          </a:xfrm>
          <a:prstGeom prst="rect">
            <a:avLst/>
          </a:prstGeom>
        </p:spPr>
      </p:pic>
    </p:spTree>
    <p:extLst>
      <p:ext uri="{BB962C8B-B14F-4D97-AF65-F5344CB8AC3E}">
        <p14:creationId xmlns:p14="http://schemas.microsoft.com/office/powerpoint/2010/main" val="3379431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143FD-2B64-47BC-9619-1C5A586E761C}"/>
              </a:ext>
            </a:extLst>
          </p:cNvPr>
          <p:cNvSpPr>
            <a:spLocks noGrp="1"/>
          </p:cNvSpPr>
          <p:nvPr>
            <p:ph type="title"/>
          </p:nvPr>
        </p:nvSpPr>
        <p:spPr>
          <a:xfrm>
            <a:off x="838200" y="365125"/>
            <a:ext cx="10515600" cy="1325563"/>
          </a:xfrm>
        </p:spPr>
        <p:txBody>
          <a:bodyPr>
            <a:normAutofit/>
          </a:bodyPr>
          <a:lstStyle/>
          <a:p>
            <a:r>
              <a:rPr lang="en-US" dirty="0"/>
              <a:t>While Loop</a:t>
            </a:r>
          </a:p>
        </p:txBody>
      </p:sp>
      <p:graphicFrame>
        <p:nvGraphicFramePr>
          <p:cNvPr id="5" name="Content Placeholder 2">
            <a:extLst>
              <a:ext uri="{FF2B5EF4-FFF2-40B4-BE49-F238E27FC236}">
                <a16:creationId xmlns:a16="http://schemas.microsoft.com/office/drawing/2014/main" id="{A1702E6D-33D6-4889-A686-057700460644}"/>
              </a:ext>
            </a:extLst>
          </p:cNvPr>
          <p:cNvGraphicFramePr>
            <a:graphicFrameLocks noGrp="1"/>
          </p:cNvGraphicFramePr>
          <p:nvPr>
            <p:ph idx="1"/>
          </p:nvPr>
        </p:nvGraphicFramePr>
        <p:xfrm>
          <a:off x="838200" y="1825625"/>
          <a:ext cx="45686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1F7444D0-A47F-4389-838F-BD7A0E578F7B}"/>
              </a:ext>
            </a:extLst>
          </p:cNvPr>
          <p:cNvPicPr>
            <a:picLocks noChangeAspect="1"/>
          </p:cNvPicPr>
          <p:nvPr/>
        </p:nvPicPr>
        <p:blipFill>
          <a:blip r:embed="rId7"/>
          <a:stretch>
            <a:fillRect/>
          </a:stretch>
        </p:blipFill>
        <p:spPr>
          <a:xfrm>
            <a:off x="4989236" y="3429000"/>
            <a:ext cx="6772275" cy="1666875"/>
          </a:xfrm>
          <a:prstGeom prst="rect">
            <a:avLst/>
          </a:prstGeom>
        </p:spPr>
      </p:pic>
    </p:spTree>
    <p:extLst>
      <p:ext uri="{BB962C8B-B14F-4D97-AF65-F5344CB8AC3E}">
        <p14:creationId xmlns:p14="http://schemas.microsoft.com/office/powerpoint/2010/main" val="884013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E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4" name="Title 3">
            <a:extLst>
              <a:ext uri="{FF2B5EF4-FFF2-40B4-BE49-F238E27FC236}">
                <a16:creationId xmlns:a16="http://schemas.microsoft.com/office/drawing/2014/main" id="{F68097C7-06A2-4E2D-9DC0-EF56906AD02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b="1">
                <a:solidFill>
                  <a:srgbClr val="FFFFFF"/>
                </a:solidFill>
              </a:rPr>
              <a:t>Nested Loop</a:t>
            </a:r>
          </a:p>
        </p:txBody>
      </p:sp>
      <p:pic>
        <p:nvPicPr>
          <p:cNvPr id="5" name="Picture 4">
            <a:extLst>
              <a:ext uri="{FF2B5EF4-FFF2-40B4-BE49-F238E27FC236}">
                <a16:creationId xmlns:a16="http://schemas.microsoft.com/office/drawing/2014/main" id="{A592107A-064A-49B7-B5F9-8EEFA201A3B7}"/>
              </a:ext>
            </a:extLst>
          </p:cNvPr>
          <p:cNvPicPr>
            <a:picLocks noChangeAspect="1"/>
          </p:cNvPicPr>
          <p:nvPr/>
        </p:nvPicPr>
        <p:blipFill rotWithShape="1">
          <a:blip r:embed="rId2"/>
          <a:srcRect l="1759"/>
          <a:stretch/>
        </p:blipFill>
        <p:spPr>
          <a:xfrm>
            <a:off x="4038600" y="1684670"/>
            <a:ext cx="7188199" cy="3485270"/>
          </a:xfrm>
          <a:prstGeom prst="rect">
            <a:avLst/>
          </a:prstGeom>
        </p:spPr>
      </p:pic>
      <p:sp>
        <p:nvSpPr>
          <p:cNvPr id="7" name="TextBox 6">
            <a:extLst>
              <a:ext uri="{FF2B5EF4-FFF2-40B4-BE49-F238E27FC236}">
                <a16:creationId xmlns:a16="http://schemas.microsoft.com/office/drawing/2014/main" id="{85973EEA-5C0C-4225-9D53-D93B0AA9F01F}"/>
              </a:ext>
            </a:extLst>
          </p:cNvPr>
          <p:cNvSpPr txBox="1"/>
          <p:nvPr/>
        </p:nvSpPr>
        <p:spPr>
          <a:xfrm>
            <a:off x="7143750" y="3738779"/>
            <a:ext cx="4305300" cy="2862322"/>
          </a:xfrm>
          <a:prstGeom prst="rect">
            <a:avLst/>
          </a:prstGeom>
          <a:solidFill>
            <a:schemeClr val="accent6">
              <a:lumMod val="20000"/>
              <a:lumOff val="80000"/>
            </a:schemeClr>
          </a:solidFill>
        </p:spPr>
        <p:txBody>
          <a:bodyPr wrap="square">
            <a:spAutoFit/>
          </a:bodyPr>
          <a:lstStyle/>
          <a:p>
            <a:pPr algn="just" fontAlgn="base">
              <a:defRPr/>
            </a:pPr>
            <a:r>
              <a:rPr lang="en-US" dirty="0">
                <a:solidFill>
                  <a:srgbClr val="7030A0"/>
                </a:solidFill>
                <a:latin typeface="urw-din"/>
              </a:rPr>
              <a:t>By default python’s print() function ends with a newline. A programmer with C/C++ background may wonder how to print without newline.</a:t>
            </a:r>
          </a:p>
          <a:p>
            <a:pPr algn="just" fontAlgn="base">
              <a:defRPr/>
            </a:pPr>
            <a:r>
              <a:rPr lang="en-US" dirty="0">
                <a:solidFill>
                  <a:srgbClr val="7030A0"/>
                </a:solidFill>
                <a:latin typeface="urw-din"/>
              </a:rPr>
              <a:t>Python’s print() function comes with a parameter called ‘end’. By default, the value of this parameter is ‘\n’, i.e. the new line character. You can end a print statement with any character/string using this parameter.</a:t>
            </a:r>
          </a:p>
        </p:txBody>
      </p:sp>
    </p:spTree>
    <p:extLst>
      <p:ext uri="{BB962C8B-B14F-4D97-AF65-F5344CB8AC3E}">
        <p14:creationId xmlns:p14="http://schemas.microsoft.com/office/powerpoint/2010/main" val="3301142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4" name="Title 3">
            <a:extLst>
              <a:ext uri="{FF2B5EF4-FFF2-40B4-BE49-F238E27FC236}">
                <a16:creationId xmlns:a16="http://schemas.microsoft.com/office/drawing/2014/main" id="{72C91229-19A5-4B20-B59D-29DD93AE1280}"/>
              </a:ext>
            </a:extLst>
          </p:cNvPr>
          <p:cNvSpPr>
            <a:spLocks noGrp="1"/>
          </p:cNvSpPr>
          <p:nvPr>
            <p:ph type="title"/>
          </p:nvPr>
        </p:nvSpPr>
        <p:spPr>
          <a:xfrm>
            <a:off x="556532" y="643467"/>
            <a:ext cx="11210925" cy="744836"/>
          </a:xfrm>
          <a:prstGeom prst="ellipse">
            <a:avLst/>
          </a:prstGeom>
        </p:spPr>
        <p:txBody>
          <a:bodyPr vert="horz" lIns="91440" tIns="45720" rIns="91440" bIns="45720" rtlCol="0">
            <a:noAutofit/>
          </a:bodyPr>
          <a:lstStyle/>
          <a:p>
            <a:pPr algn="ctr"/>
            <a:r>
              <a:rPr lang="en-US" sz="5400" b="1" kern="1200" dirty="0">
                <a:solidFill>
                  <a:schemeClr val="bg1"/>
                </a:solidFill>
                <a:latin typeface="+mj-lt"/>
                <a:ea typeface="+mj-ea"/>
                <a:cs typeface="+mj-cs"/>
              </a:rPr>
              <a:t>Python Collections</a:t>
            </a:r>
          </a:p>
        </p:txBody>
      </p:sp>
      <p:sp>
        <p:nvSpPr>
          <p:cNvPr id="6" name="TextBox 5">
            <a:extLst>
              <a:ext uri="{FF2B5EF4-FFF2-40B4-BE49-F238E27FC236}">
                <a16:creationId xmlns:a16="http://schemas.microsoft.com/office/drawing/2014/main" id="{F9B2EB05-B427-462D-843F-A822B1A4180E}"/>
              </a:ext>
            </a:extLst>
          </p:cNvPr>
          <p:cNvSpPr txBox="1"/>
          <p:nvPr/>
        </p:nvSpPr>
        <p:spPr>
          <a:xfrm>
            <a:off x="180975" y="1673181"/>
            <a:ext cx="11649075" cy="4893647"/>
          </a:xfrm>
          <a:prstGeom prst="rect">
            <a:avLst/>
          </a:prstGeom>
          <a:noFill/>
        </p:spPr>
        <p:txBody>
          <a:bodyPr wrap="square">
            <a:spAutoFit/>
          </a:bodyPr>
          <a:lstStyle/>
          <a:p>
            <a:pPr marL="457200" indent="-457200" algn="just">
              <a:buFont typeface="Wingdings" panose="05000000000000000000" pitchFamily="2" charset="2"/>
              <a:buChar char="q"/>
            </a:pPr>
            <a:r>
              <a:rPr lang="en-US" sz="2400" dirty="0">
                <a:solidFill>
                  <a:srgbClr val="000000"/>
                </a:solidFill>
                <a:latin typeface="Times New Roman" panose="02020603050405020304" pitchFamily="18" charset="0"/>
                <a:cs typeface="Times New Roman" panose="02020603050405020304" pitchFamily="18" charset="0"/>
              </a:rPr>
              <a:t>There are four collection data types in the Python programming language:</a:t>
            </a:r>
          </a:p>
          <a:p>
            <a:pPr marL="457200" indent="-457200" algn="just">
              <a:buFont typeface="Wingdings" panose="05000000000000000000" pitchFamily="2" charset="2"/>
              <a:buChar char="q"/>
            </a:pPr>
            <a:endParaRPr lang="en-US" sz="2400" dirty="0">
              <a:solidFill>
                <a:srgbClr val="00000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pPr marL="457200" indent="-457200" algn="just">
              <a:buFont typeface="Wingdings" panose="05000000000000000000" pitchFamily="2" charset="2"/>
              <a:buChar char="q"/>
            </a:pPr>
            <a:r>
              <a:rPr lang="en-US" sz="2400" b="1" dirty="0">
                <a:solidFill>
                  <a:srgbClr val="00000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List</a:t>
            </a:r>
            <a:r>
              <a:rPr lang="en-US" sz="2400" dirty="0">
                <a:solidFill>
                  <a:srgbClr val="000000"/>
                </a:solidFill>
                <a:latin typeface="Times New Roman" panose="02020603050405020304" pitchFamily="18" charset="0"/>
                <a:cs typeface="Times New Roman" panose="02020603050405020304" pitchFamily="18" charset="0"/>
              </a:rPr>
              <a:t> is a collection which is ordered and changeable. Allows duplicate members.</a:t>
            </a:r>
          </a:p>
          <a:p>
            <a:pPr marL="457200" indent="-457200" algn="just">
              <a:buFont typeface="Wingdings" panose="05000000000000000000" pitchFamily="2" charset="2"/>
              <a:buChar char="q"/>
            </a:pPr>
            <a:endParaRPr lang="en-US" sz="2400" dirty="0">
              <a:solidFill>
                <a:srgbClr val="00000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endParaRPr>
          </a:p>
          <a:p>
            <a:pPr marL="457200" indent="-457200" algn="just">
              <a:buFont typeface="Wingdings" panose="05000000000000000000" pitchFamily="2" charset="2"/>
              <a:buChar char="q"/>
            </a:pPr>
            <a:r>
              <a:rPr lang="en-US" sz="2400" b="1" dirty="0">
                <a:solidFill>
                  <a:srgbClr val="00000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Tuple</a:t>
            </a:r>
            <a:r>
              <a:rPr lang="en-US" sz="2400" dirty="0">
                <a:solidFill>
                  <a:srgbClr val="000000"/>
                </a:solidFill>
                <a:latin typeface="Times New Roman" panose="02020603050405020304" pitchFamily="18" charset="0"/>
                <a:cs typeface="Times New Roman" panose="02020603050405020304" pitchFamily="18" charset="0"/>
              </a:rPr>
              <a:t> is a collection which is ordered and unchangeable. Allows duplicate members.</a:t>
            </a:r>
          </a:p>
          <a:p>
            <a:pPr marL="457200" indent="-457200" algn="just">
              <a:buFont typeface="Wingdings" panose="05000000000000000000" pitchFamily="2" charset="2"/>
              <a:buChar char="q"/>
            </a:pPr>
            <a:endParaRPr lang="en-US" sz="2400" dirty="0">
              <a:solidFill>
                <a:srgbClr val="000000"/>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endParaRPr>
          </a:p>
          <a:p>
            <a:pPr marL="457200" indent="-457200" algn="just">
              <a:buFont typeface="Wingdings" panose="05000000000000000000" pitchFamily="2" charset="2"/>
              <a:buChar char="q"/>
            </a:pPr>
            <a:r>
              <a:rPr lang="en-US" sz="2400" b="1" dirty="0">
                <a:solidFill>
                  <a:srgbClr val="000000"/>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Set</a:t>
            </a:r>
            <a:r>
              <a:rPr lang="en-US" sz="2400" dirty="0">
                <a:solidFill>
                  <a:srgbClr val="000000"/>
                </a:solidFill>
                <a:latin typeface="Times New Roman" panose="02020603050405020304" pitchFamily="18" charset="0"/>
                <a:cs typeface="Times New Roman" panose="02020603050405020304" pitchFamily="18" charset="0"/>
              </a:rPr>
              <a:t> is a collection which is unordered and unindexed. No duplicate members.</a:t>
            </a:r>
          </a:p>
          <a:p>
            <a:pPr marL="457200" indent="-457200" algn="just">
              <a:buFont typeface="Wingdings" panose="05000000000000000000" pitchFamily="2" charset="2"/>
              <a:buChar char="q"/>
            </a:pPr>
            <a:endParaRPr lang="en-US" sz="2400" dirty="0">
              <a:solidFill>
                <a:srgbClr val="000000"/>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400" b="1" dirty="0">
                <a:solidFill>
                  <a:srgbClr val="000000"/>
                </a:solidFill>
                <a:latin typeface="Times New Roman" panose="02020603050405020304" pitchFamily="18" charset="0"/>
                <a:cs typeface="Times New Roman" panose="02020603050405020304" pitchFamily="18" charset="0"/>
              </a:rPr>
              <a:t>Dictionary</a:t>
            </a:r>
            <a:r>
              <a:rPr lang="en-US" sz="2400" dirty="0">
                <a:solidFill>
                  <a:srgbClr val="000000"/>
                </a:solidFill>
                <a:latin typeface="Times New Roman" panose="02020603050405020304" pitchFamily="18" charset="0"/>
                <a:cs typeface="Times New Roman" panose="02020603050405020304" pitchFamily="18" charset="0"/>
              </a:rPr>
              <a:t> is a collection which is ordered and changeable. No duplicate members.</a:t>
            </a:r>
          </a:p>
          <a:p>
            <a:pPr marL="457200" indent="-457200" algn="just">
              <a:buFont typeface="Wingdings" panose="05000000000000000000" pitchFamily="2" charset="2"/>
              <a:buChar char="q"/>
            </a:pPr>
            <a:endParaRPr lang="en-US" sz="2400" dirty="0">
              <a:solidFill>
                <a:srgbClr val="000000"/>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400" dirty="0">
                <a:solidFill>
                  <a:srgbClr val="000000"/>
                </a:solidFill>
                <a:latin typeface="Times New Roman" panose="02020603050405020304" pitchFamily="18" charset="0"/>
                <a:cs typeface="Times New Roman" panose="02020603050405020304" pitchFamily="18" charset="0"/>
              </a:rPr>
              <a:t>When choosing a collection type, it is useful to understand the properties of that type. Choosing the right type for a particular data set could mean retention of meaning, and, it could mean an increase in efficiency or security.</a:t>
            </a:r>
          </a:p>
        </p:txBody>
      </p:sp>
    </p:spTree>
    <p:extLst>
      <p:ext uri="{BB962C8B-B14F-4D97-AF65-F5344CB8AC3E}">
        <p14:creationId xmlns:p14="http://schemas.microsoft.com/office/powerpoint/2010/main" val="383839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4" name="Title 3">
            <a:extLst>
              <a:ext uri="{FF2B5EF4-FFF2-40B4-BE49-F238E27FC236}">
                <a16:creationId xmlns:a16="http://schemas.microsoft.com/office/drawing/2014/main" id="{72C91229-19A5-4B20-B59D-29DD93AE1280}"/>
              </a:ext>
            </a:extLst>
          </p:cNvPr>
          <p:cNvSpPr>
            <a:spLocks noGrp="1"/>
          </p:cNvSpPr>
          <p:nvPr>
            <p:ph type="title"/>
          </p:nvPr>
        </p:nvSpPr>
        <p:spPr>
          <a:xfrm>
            <a:off x="556532" y="643467"/>
            <a:ext cx="11210925" cy="744836"/>
          </a:xfrm>
          <a:prstGeom prst="ellipse">
            <a:avLst/>
          </a:prstGeom>
        </p:spPr>
        <p:txBody>
          <a:bodyPr vert="horz" lIns="91440" tIns="45720" rIns="91440" bIns="45720" rtlCol="0">
            <a:noAutofit/>
          </a:bodyPr>
          <a:lstStyle/>
          <a:p>
            <a:pPr algn="ctr"/>
            <a:r>
              <a:rPr lang="en-US" sz="5400" b="1" kern="1200" dirty="0">
                <a:solidFill>
                  <a:schemeClr val="bg1"/>
                </a:solidFill>
                <a:latin typeface="+mj-lt"/>
                <a:ea typeface="+mj-ea"/>
                <a:cs typeface="+mj-cs"/>
              </a:rPr>
              <a:t>Lists</a:t>
            </a:r>
          </a:p>
        </p:txBody>
      </p:sp>
      <p:pic>
        <p:nvPicPr>
          <p:cNvPr id="8" name="Picture 7">
            <a:extLst>
              <a:ext uri="{FF2B5EF4-FFF2-40B4-BE49-F238E27FC236}">
                <a16:creationId xmlns:a16="http://schemas.microsoft.com/office/drawing/2014/main" id="{38F61CC6-BD08-4E92-9410-9AAAAE846F01}"/>
              </a:ext>
            </a:extLst>
          </p:cNvPr>
          <p:cNvPicPr>
            <a:picLocks noChangeAspect="1"/>
          </p:cNvPicPr>
          <p:nvPr/>
        </p:nvPicPr>
        <p:blipFill rotWithShape="1">
          <a:blip r:embed="rId2"/>
          <a:srcRect b="54915"/>
          <a:stretch/>
        </p:blipFill>
        <p:spPr>
          <a:xfrm>
            <a:off x="1049037" y="1570971"/>
            <a:ext cx="10222968" cy="4643562"/>
          </a:xfrm>
          <a:prstGeom prst="rect">
            <a:avLst/>
          </a:prstGeom>
        </p:spPr>
      </p:pic>
    </p:spTree>
    <p:extLst>
      <p:ext uri="{BB962C8B-B14F-4D97-AF65-F5344CB8AC3E}">
        <p14:creationId xmlns:p14="http://schemas.microsoft.com/office/powerpoint/2010/main" val="1982430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B49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4" name="Title 3">
            <a:extLst>
              <a:ext uri="{FF2B5EF4-FFF2-40B4-BE49-F238E27FC236}">
                <a16:creationId xmlns:a16="http://schemas.microsoft.com/office/drawing/2014/main" id="{72C91229-19A5-4B20-B59D-29DD93AE128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6000" b="1" kern="1200" dirty="0">
                <a:solidFill>
                  <a:srgbClr val="FFFFFF"/>
                </a:solidFill>
                <a:latin typeface="+mj-lt"/>
                <a:ea typeface="+mj-ea"/>
                <a:cs typeface="+mj-cs"/>
              </a:rPr>
              <a:t>Lists</a:t>
            </a:r>
          </a:p>
        </p:txBody>
      </p:sp>
      <p:pic>
        <p:nvPicPr>
          <p:cNvPr id="6" name="Picture 5">
            <a:extLst>
              <a:ext uri="{FF2B5EF4-FFF2-40B4-BE49-F238E27FC236}">
                <a16:creationId xmlns:a16="http://schemas.microsoft.com/office/drawing/2014/main" id="{F224B7CF-DE4B-4039-AE0F-4F98578C5E6F}"/>
              </a:ext>
            </a:extLst>
          </p:cNvPr>
          <p:cNvPicPr>
            <a:picLocks noChangeAspect="1"/>
          </p:cNvPicPr>
          <p:nvPr/>
        </p:nvPicPr>
        <p:blipFill rotWithShape="1">
          <a:blip r:embed="rId2"/>
          <a:srcRect t="39153" r="32213" b="3996"/>
          <a:stretch/>
        </p:blipFill>
        <p:spPr>
          <a:xfrm>
            <a:off x="3897924" y="996554"/>
            <a:ext cx="7797455" cy="4827471"/>
          </a:xfrm>
          <a:prstGeom prst="rect">
            <a:avLst/>
          </a:prstGeom>
        </p:spPr>
      </p:pic>
    </p:spTree>
    <p:extLst>
      <p:ext uri="{BB962C8B-B14F-4D97-AF65-F5344CB8AC3E}">
        <p14:creationId xmlns:p14="http://schemas.microsoft.com/office/powerpoint/2010/main" val="4226647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 name="Title 1">
            <a:extLst>
              <a:ext uri="{FF2B5EF4-FFF2-40B4-BE49-F238E27FC236}">
                <a16:creationId xmlns:a16="http://schemas.microsoft.com/office/drawing/2014/main" id="{1C393FCE-29B9-49CB-9D35-65EC59120F09}"/>
              </a:ext>
            </a:extLst>
          </p:cNvPr>
          <p:cNvSpPr>
            <a:spLocks noGrp="1"/>
          </p:cNvSpPr>
          <p:nvPr>
            <p:ph type="title"/>
          </p:nvPr>
        </p:nvSpPr>
        <p:spPr>
          <a:xfrm>
            <a:off x="655320" y="365125"/>
            <a:ext cx="9013052" cy="1623312"/>
          </a:xfrm>
        </p:spPr>
        <p:txBody>
          <a:bodyPr anchor="b">
            <a:normAutofit/>
          </a:bodyPr>
          <a:lstStyle/>
          <a:p>
            <a:r>
              <a:rPr lang="en-US" sz="4000"/>
              <a:t>Tuple</a:t>
            </a: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AF3B30A-39D5-42B7-A80C-507EE03EAA6E}"/>
              </a:ext>
            </a:extLst>
          </p:cNvPr>
          <p:cNvSpPr>
            <a:spLocks noGrp="1"/>
          </p:cNvSpPr>
          <p:nvPr>
            <p:ph idx="1"/>
          </p:nvPr>
        </p:nvSpPr>
        <p:spPr>
          <a:xfrm>
            <a:off x="655319" y="2644518"/>
            <a:ext cx="10383741" cy="4008070"/>
          </a:xfrm>
        </p:spPr>
        <p:txBody>
          <a:bodyPr>
            <a:normAutofit/>
          </a:bodyPr>
          <a:lstStyle/>
          <a:p>
            <a:r>
              <a:rPr lang="en-US" dirty="0"/>
              <a:t>Same as list</a:t>
            </a:r>
          </a:p>
          <a:p>
            <a:r>
              <a:rPr lang="en-US" dirty="0"/>
              <a:t>The difference is tuples are immutable while list are mutable</a:t>
            </a:r>
          </a:p>
          <a:p>
            <a:r>
              <a:rPr lang="en-US" dirty="0"/>
              <a:t>Lists use []</a:t>
            </a:r>
          </a:p>
          <a:p>
            <a:r>
              <a:rPr lang="en-US" dirty="0"/>
              <a:t>Tuples use ()</a:t>
            </a:r>
          </a:p>
          <a:p>
            <a:r>
              <a:rPr lang="en-US" dirty="0"/>
              <a:t>Iteration in tuple is faster than list because of immutability</a:t>
            </a:r>
          </a:p>
          <a:p>
            <a:r>
              <a:rPr lang="en-US" dirty="0"/>
              <a:t>Tuples supports only two functions namely count and index</a:t>
            </a:r>
          </a:p>
          <a:p>
            <a:r>
              <a:rPr lang="en-US" dirty="0"/>
              <a:t>Count tells the number of occurrences of any element inside the tuple while index returns the index of any given number</a:t>
            </a:r>
          </a:p>
          <a:p>
            <a:endParaRPr lang="en-US" dirty="0"/>
          </a:p>
        </p:txBody>
      </p:sp>
    </p:spTree>
    <p:extLst>
      <p:ext uri="{BB962C8B-B14F-4D97-AF65-F5344CB8AC3E}">
        <p14:creationId xmlns:p14="http://schemas.microsoft.com/office/powerpoint/2010/main" val="3709680649"/>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 name="Title 1">
            <a:extLst>
              <a:ext uri="{FF2B5EF4-FFF2-40B4-BE49-F238E27FC236}">
                <a16:creationId xmlns:a16="http://schemas.microsoft.com/office/drawing/2014/main" id="{684204B0-ED78-4008-A9BE-BF14E9791495}"/>
              </a:ext>
            </a:extLst>
          </p:cNvPr>
          <p:cNvSpPr>
            <a:spLocks noGrp="1"/>
          </p:cNvSpPr>
          <p:nvPr>
            <p:ph type="title"/>
          </p:nvPr>
        </p:nvSpPr>
        <p:spPr>
          <a:xfrm>
            <a:off x="655320" y="365125"/>
            <a:ext cx="9013052" cy="1623312"/>
          </a:xfrm>
        </p:spPr>
        <p:txBody>
          <a:bodyPr anchor="b">
            <a:normAutofit/>
          </a:bodyPr>
          <a:lstStyle/>
          <a:p>
            <a:r>
              <a:rPr lang="en-US" sz="4000"/>
              <a:t>Set</a:t>
            </a: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7F4465F-7735-41E4-82EA-83EA5B832424}"/>
              </a:ext>
            </a:extLst>
          </p:cNvPr>
          <p:cNvSpPr>
            <a:spLocks noGrp="1"/>
          </p:cNvSpPr>
          <p:nvPr>
            <p:ph idx="1"/>
          </p:nvPr>
        </p:nvSpPr>
        <p:spPr>
          <a:xfrm>
            <a:off x="655320" y="2644518"/>
            <a:ext cx="11059602" cy="4047829"/>
          </a:xfrm>
        </p:spPr>
        <p:txBody>
          <a:bodyPr>
            <a:normAutofit/>
          </a:bodyPr>
          <a:lstStyle/>
          <a:p>
            <a:r>
              <a:rPr lang="en-US" dirty="0"/>
              <a:t>Collection of unique element</a:t>
            </a:r>
          </a:p>
          <a:p>
            <a:r>
              <a:rPr lang="en-US" dirty="0"/>
              <a:t>Same as list and tuple</a:t>
            </a:r>
          </a:p>
          <a:p>
            <a:r>
              <a:rPr lang="en-US" dirty="0"/>
              <a:t>When you print set it will print in sorted order automatically and will show the occurrence of each element once</a:t>
            </a:r>
          </a:p>
          <a:p>
            <a:r>
              <a:rPr lang="en-US" dirty="0"/>
              <a:t>The sorting may be in ascending sort or descending sort by </a:t>
            </a:r>
            <a:r>
              <a:rPr lang="en-US" dirty="0" err="1"/>
              <a:t>defualt</a:t>
            </a:r>
            <a:r>
              <a:rPr lang="en-US" dirty="0"/>
              <a:t> because of hashing concept</a:t>
            </a:r>
          </a:p>
          <a:p>
            <a:r>
              <a:rPr lang="en-US" dirty="0"/>
              <a:t>In set indexing is not supported because we don’t have proper sequence</a:t>
            </a:r>
          </a:p>
          <a:p>
            <a:r>
              <a:rPr lang="en-US" dirty="0"/>
              <a:t>It uses with {}</a:t>
            </a:r>
          </a:p>
        </p:txBody>
      </p:sp>
    </p:spTree>
    <p:extLst>
      <p:ext uri="{BB962C8B-B14F-4D97-AF65-F5344CB8AC3E}">
        <p14:creationId xmlns:p14="http://schemas.microsoft.com/office/powerpoint/2010/main" val="20601150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A9FF65-B1E1-48E4-9D68-C9AED4EED823}"/>
              </a:ext>
            </a:extLst>
          </p:cNvPr>
          <p:cNvSpPr>
            <a:spLocks noGrp="1"/>
          </p:cNvSpPr>
          <p:nvPr>
            <p:ph type="title"/>
          </p:nvPr>
        </p:nvSpPr>
        <p:spPr>
          <a:xfrm>
            <a:off x="640079" y="2053641"/>
            <a:ext cx="3669161" cy="2760098"/>
          </a:xfrm>
        </p:spPr>
        <p:txBody>
          <a:bodyPr>
            <a:normAutofit/>
          </a:bodyPr>
          <a:lstStyle/>
          <a:p>
            <a:r>
              <a:rPr lang="en-US">
                <a:solidFill>
                  <a:srgbClr val="FFFFFF"/>
                </a:solidFill>
              </a:rPr>
              <a:t>Introduction</a:t>
            </a:r>
          </a:p>
        </p:txBody>
      </p:sp>
      <p:sp>
        <p:nvSpPr>
          <p:cNvPr id="3" name="Content Placeholder 2">
            <a:extLst>
              <a:ext uri="{FF2B5EF4-FFF2-40B4-BE49-F238E27FC236}">
                <a16:creationId xmlns:a16="http://schemas.microsoft.com/office/drawing/2014/main" id="{B28D00D8-F9C2-4C0A-9573-802FBC573ED0}"/>
              </a:ext>
            </a:extLst>
          </p:cNvPr>
          <p:cNvSpPr>
            <a:spLocks noGrp="1"/>
          </p:cNvSpPr>
          <p:nvPr>
            <p:ph idx="1"/>
          </p:nvPr>
        </p:nvSpPr>
        <p:spPr>
          <a:xfrm>
            <a:off x="6090574" y="801866"/>
            <a:ext cx="5306084" cy="5230634"/>
          </a:xfrm>
        </p:spPr>
        <p:txBody>
          <a:bodyPr anchor="ctr">
            <a:normAutofit/>
          </a:bodyPr>
          <a:lstStyle/>
          <a:p>
            <a:r>
              <a:rPr lang="en-US" sz="2000">
                <a:solidFill>
                  <a:srgbClr val="000000"/>
                </a:solidFill>
              </a:rPr>
              <a:t>Interpreted language</a:t>
            </a:r>
          </a:p>
          <a:p>
            <a:r>
              <a:rPr lang="en-US" sz="2000">
                <a:solidFill>
                  <a:srgbClr val="000000"/>
                </a:solidFill>
              </a:rPr>
              <a:t>High level language</a:t>
            </a:r>
          </a:p>
          <a:p>
            <a:r>
              <a:rPr lang="en-US" sz="2000">
                <a:solidFill>
                  <a:srgbClr val="000000"/>
                </a:solidFill>
              </a:rPr>
              <a:t>It supports procedural and Object Oriented programming</a:t>
            </a:r>
          </a:p>
          <a:p>
            <a:r>
              <a:rPr lang="en-US" sz="2000">
                <a:solidFill>
                  <a:srgbClr val="000000"/>
                </a:solidFill>
              </a:rPr>
              <a:t>Why it is famous?</a:t>
            </a:r>
          </a:p>
          <a:p>
            <a:pPr lvl="1"/>
            <a:r>
              <a:rPr lang="en-US" sz="2000">
                <a:solidFill>
                  <a:srgbClr val="000000"/>
                </a:solidFill>
              </a:rPr>
              <a:t>Not new</a:t>
            </a:r>
          </a:p>
          <a:p>
            <a:pPr lvl="2"/>
            <a:r>
              <a:rPr lang="en-US">
                <a:solidFill>
                  <a:srgbClr val="000000"/>
                </a:solidFill>
              </a:rPr>
              <a:t>Java 1995</a:t>
            </a:r>
          </a:p>
          <a:p>
            <a:pPr lvl="2"/>
            <a:r>
              <a:rPr lang="en-US">
                <a:solidFill>
                  <a:srgbClr val="000000"/>
                </a:solidFill>
              </a:rPr>
              <a:t>Python 1989</a:t>
            </a:r>
          </a:p>
          <a:p>
            <a:pPr lvl="1"/>
            <a:r>
              <a:rPr lang="en-US" sz="2000">
                <a:solidFill>
                  <a:srgbClr val="000000"/>
                </a:solidFill>
              </a:rPr>
              <a:t>Java was used for enterprise application and it was so popular</a:t>
            </a:r>
          </a:p>
          <a:p>
            <a:pPr lvl="1"/>
            <a:r>
              <a:rPr lang="en-US" sz="2000">
                <a:solidFill>
                  <a:srgbClr val="000000"/>
                </a:solidFill>
              </a:rPr>
              <a:t>Java time-consuming in writing code</a:t>
            </a:r>
          </a:p>
          <a:p>
            <a:pPr lvl="1"/>
            <a:r>
              <a:rPr lang="en-US" sz="2000">
                <a:solidFill>
                  <a:srgbClr val="000000"/>
                </a:solidFill>
              </a:rPr>
              <a:t>Scientists need easy language for data analysis and ML</a:t>
            </a:r>
          </a:p>
          <a:p>
            <a:r>
              <a:rPr lang="en-US" sz="2000">
                <a:solidFill>
                  <a:srgbClr val="000000"/>
                </a:solidFill>
              </a:rPr>
              <a:t>Several companies use python now:</a:t>
            </a:r>
          </a:p>
          <a:p>
            <a:pPr lvl="1"/>
            <a:r>
              <a:rPr lang="en-US" sz="2000">
                <a:solidFill>
                  <a:srgbClr val="000000"/>
                </a:solidFill>
              </a:rPr>
              <a:t>Google, Yahoo, YouTube, Dropbox, NASA</a:t>
            </a:r>
          </a:p>
          <a:p>
            <a:endParaRPr lang="en-US" sz="2000">
              <a:solidFill>
                <a:srgbClr val="000000"/>
              </a:solidFill>
            </a:endParaRPr>
          </a:p>
        </p:txBody>
      </p:sp>
    </p:spTree>
    <p:extLst>
      <p:ext uri="{BB962C8B-B14F-4D97-AF65-F5344CB8AC3E}">
        <p14:creationId xmlns:p14="http://schemas.microsoft.com/office/powerpoint/2010/main" val="32601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 name="Title 1">
            <a:extLst>
              <a:ext uri="{FF2B5EF4-FFF2-40B4-BE49-F238E27FC236}">
                <a16:creationId xmlns:a16="http://schemas.microsoft.com/office/drawing/2014/main" id="{83BB1963-CEE5-49C8-9664-5F734014CA42}"/>
              </a:ext>
            </a:extLst>
          </p:cNvPr>
          <p:cNvSpPr>
            <a:spLocks noGrp="1"/>
          </p:cNvSpPr>
          <p:nvPr>
            <p:ph type="title"/>
          </p:nvPr>
        </p:nvSpPr>
        <p:spPr>
          <a:xfrm>
            <a:off x="556532" y="643467"/>
            <a:ext cx="11210925" cy="744836"/>
          </a:xfrm>
          <a:prstGeom prst="ellipse">
            <a:avLst/>
          </a:prstGeom>
        </p:spPr>
        <p:txBody>
          <a:bodyPr vert="horz" lIns="91440" tIns="45720" rIns="91440" bIns="45720" rtlCol="0" anchor="ctr">
            <a:noAutofit/>
          </a:bodyPr>
          <a:lstStyle/>
          <a:p>
            <a:pPr algn="ctr"/>
            <a:r>
              <a:rPr lang="en-US" sz="4800" kern="1200">
                <a:solidFill>
                  <a:schemeClr val="bg1"/>
                </a:solidFill>
                <a:latin typeface="+mj-lt"/>
                <a:ea typeface="+mj-ea"/>
                <a:cs typeface="+mj-cs"/>
              </a:rPr>
              <a:t>Tuple and Set</a:t>
            </a:r>
          </a:p>
        </p:txBody>
      </p:sp>
      <p:pic>
        <p:nvPicPr>
          <p:cNvPr id="4" name="Picture 3">
            <a:extLst>
              <a:ext uri="{FF2B5EF4-FFF2-40B4-BE49-F238E27FC236}">
                <a16:creationId xmlns:a16="http://schemas.microsoft.com/office/drawing/2014/main" id="{673DEE46-5DF0-40AA-8520-3B041E9C5AF7}"/>
              </a:ext>
            </a:extLst>
          </p:cNvPr>
          <p:cNvPicPr>
            <a:picLocks noChangeAspect="1"/>
          </p:cNvPicPr>
          <p:nvPr/>
        </p:nvPicPr>
        <p:blipFill rotWithShape="1">
          <a:blip r:embed="rId2"/>
          <a:srcRect l="1347" r="7908" b="63067"/>
          <a:stretch/>
        </p:blipFill>
        <p:spPr>
          <a:xfrm>
            <a:off x="359585" y="1885335"/>
            <a:ext cx="11285432" cy="3826147"/>
          </a:xfrm>
          <a:prstGeom prst="rect">
            <a:avLst/>
          </a:prstGeom>
        </p:spPr>
      </p:pic>
    </p:spTree>
    <p:extLst>
      <p:ext uri="{BB962C8B-B14F-4D97-AF65-F5344CB8AC3E}">
        <p14:creationId xmlns:p14="http://schemas.microsoft.com/office/powerpoint/2010/main" val="3510863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 name="Title 1">
            <a:extLst>
              <a:ext uri="{FF2B5EF4-FFF2-40B4-BE49-F238E27FC236}">
                <a16:creationId xmlns:a16="http://schemas.microsoft.com/office/drawing/2014/main" id="{83BB1963-CEE5-49C8-9664-5F734014CA42}"/>
              </a:ext>
            </a:extLst>
          </p:cNvPr>
          <p:cNvSpPr>
            <a:spLocks noGrp="1"/>
          </p:cNvSpPr>
          <p:nvPr>
            <p:ph type="title"/>
          </p:nvPr>
        </p:nvSpPr>
        <p:spPr>
          <a:xfrm>
            <a:off x="556532" y="643467"/>
            <a:ext cx="11210925" cy="744836"/>
          </a:xfrm>
          <a:prstGeom prst="ellipse">
            <a:avLst/>
          </a:prstGeom>
        </p:spPr>
        <p:txBody>
          <a:bodyPr vert="horz" lIns="91440" tIns="45720" rIns="91440" bIns="45720" rtlCol="0" anchor="ctr">
            <a:noAutofit/>
          </a:bodyPr>
          <a:lstStyle/>
          <a:p>
            <a:pPr algn="ctr"/>
            <a:r>
              <a:rPr lang="en-US" sz="5400" kern="1200" dirty="0">
                <a:solidFill>
                  <a:schemeClr val="bg1"/>
                </a:solidFill>
                <a:latin typeface="+mj-lt"/>
                <a:ea typeface="+mj-ea"/>
                <a:cs typeface="+mj-cs"/>
              </a:rPr>
              <a:t>Tuple and Set</a:t>
            </a:r>
          </a:p>
        </p:txBody>
      </p:sp>
      <p:pic>
        <p:nvPicPr>
          <p:cNvPr id="4" name="Picture 3" descr="A screenshot of a cell phone&#10;&#10;Description automatically generated">
            <a:extLst>
              <a:ext uri="{FF2B5EF4-FFF2-40B4-BE49-F238E27FC236}">
                <a16:creationId xmlns:a16="http://schemas.microsoft.com/office/drawing/2014/main" id="{673DEE46-5DF0-40AA-8520-3B041E9C5AF7}"/>
              </a:ext>
            </a:extLst>
          </p:cNvPr>
          <p:cNvPicPr>
            <a:picLocks noChangeAspect="1"/>
          </p:cNvPicPr>
          <p:nvPr/>
        </p:nvPicPr>
        <p:blipFill rotWithShape="1">
          <a:blip r:embed="rId2"/>
          <a:srcRect l="903" t="78088" r="50000"/>
          <a:stretch/>
        </p:blipFill>
        <p:spPr>
          <a:xfrm>
            <a:off x="1716257" y="2136168"/>
            <a:ext cx="8201465" cy="3049084"/>
          </a:xfrm>
          <a:prstGeom prst="rect">
            <a:avLst/>
          </a:prstGeom>
        </p:spPr>
      </p:pic>
    </p:spTree>
    <p:extLst>
      <p:ext uri="{BB962C8B-B14F-4D97-AF65-F5344CB8AC3E}">
        <p14:creationId xmlns:p14="http://schemas.microsoft.com/office/powerpoint/2010/main" val="1008672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 name="Title 1">
            <a:extLst>
              <a:ext uri="{FF2B5EF4-FFF2-40B4-BE49-F238E27FC236}">
                <a16:creationId xmlns:a16="http://schemas.microsoft.com/office/drawing/2014/main" id="{83BB1963-CEE5-49C8-9664-5F734014CA42}"/>
              </a:ext>
            </a:extLst>
          </p:cNvPr>
          <p:cNvSpPr>
            <a:spLocks noGrp="1"/>
          </p:cNvSpPr>
          <p:nvPr>
            <p:ph type="title"/>
          </p:nvPr>
        </p:nvSpPr>
        <p:spPr>
          <a:xfrm>
            <a:off x="556532" y="643467"/>
            <a:ext cx="11210925" cy="744836"/>
          </a:xfrm>
          <a:prstGeom prst="ellipse">
            <a:avLst/>
          </a:prstGeom>
        </p:spPr>
        <p:txBody>
          <a:bodyPr vert="horz" lIns="91440" tIns="45720" rIns="91440" bIns="45720" rtlCol="0" anchor="ctr">
            <a:noAutofit/>
          </a:bodyPr>
          <a:lstStyle/>
          <a:p>
            <a:pPr algn="ctr"/>
            <a:r>
              <a:rPr lang="en-US" sz="5400" kern="1200" dirty="0">
                <a:solidFill>
                  <a:schemeClr val="bg1"/>
                </a:solidFill>
                <a:latin typeface="+mj-lt"/>
                <a:ea typeface="+mj-ea"/>
                <a:cs typeface="+mj-cs"/>
              </a:rPr>
              <a:t>Tuple and Set</a:t>
            </a:r>
          </a:p>
        </p:txBody>
      </p:sp>
      <p:pic>
        <p:nvPicPr>
          <p:cNvPr id="5" name="Picture 4">
            <a:extLst>
              <a:ext uri="{FF2B5EF4-FFF2-40B4-BE49-F238E27FC236}">
                <a16:creationId xmlns:a16="http://schemas.microsoft.com/office/drawing/2014/main" id="{9E1CE697-949F-40B4-9F1B-ABD6A4CDF325}"/>
              </a:ext>
            </a:extLst>
          </p:cNvPr>
          <p:cNvPicPr>
            <a:picLocks noChangeAspect="1"/>
          </p:cNvPicPr>
          <p:nvPr/>
        </p:nvPicPr>
        <p:blipFill>
          <a:blip r:embed="rId2"/>
          <a:stretch>
            <a:fillRect/>
          </a:stretch>
        </p:blipFill>
        <p:spPr>
          <a:xfrm>
            <a:off x="1781175" y="1871662"/>
            <a:ext cx="8191500" cy="4543425"/>
          </a:xfrm>
          <a:prstGeom prst="rect">
            <a:avLst/>
          </a:prstGeom>
        </p:spPr>
      </p:pic>
    </p:spTree>
    <p:extLst>
      <p:ext uri="{BB962C8B-B14F-4D97-AF65-F5344CB8AC3E}">
        <p14:creationId xmlns:p14="http://schemas.microsoft.com/office/powerpoint/2010/main" val="891775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 name="Title 1">
            <a:extLst>
              <a:ext uri="{FF2B5EF4-FFF2-40B4-BE49-F238E27FC236}">
                <a16:creationId xmlns:a16="http://schemas.microsoft.com/office/drawing/2014/main" id="{83BB1963-CEE5-49C8-9664-5F734014CA42}"/>
              </a:ext>
            </a:extLst>
          </p:cNvPr>
          <p:cNvSpPr>
            <a:spLocks noGrp="1"/>
          </p:cNvSpPr>
          <p:nvPr>
            <p:ph type="title"/>
          </p:nvPr>
        </p:nvSpPr>
        <p:spPr>
          <a:xfrm>
            <a:off x="556532" y="643467"/>
            <a:ext cx="11210925" cy="744836"/>
          </a:xfrm>
          <a:prstGeom prst="ellipse">
            <a:avLst/>
          </a:prstGeom>
        </p:spPr>
        <p:txBody>
          <a:bodyPr vert="horz" lIns="91440" tIns="45720" rIns="91440" bIns="45720" rtlCol="0" anchor="ctr">
            <a:noAutofit/>
          </a:bodyPr>
          <a:lstStyle/>
          <a:p>
            <a:pPr algn="ctr"/>
            <a:r>
              <a:rPr lang="en-US" sz="5400" kern="1200" dirty="0">
                <a:solidFill>
                  <a:schemeClr val="bg1"/>
                </a:solidFill>
                <a:latin typeface="+mj-lt"/>
                <a:ea typeface="+mj-ea"/>
                <a:cs typeface="+mj-cs"/>
              </a:rPr>
              <a:t>Tuple and Set</a:t>
            </a:r>
          </a:p>
        </p:txBody>
      </p:sp>
      <p:pic>
        <p:nvPicPr>
          <p:cNvPr id="4" name="Picture 3">
            <a:extLst>
              <a:ext uri="{FF2B5EF4-FFF2-40B4-BE49-F238E27FC236}">
                <a16:creationId xmlns:a16="http://schemas.microsoft.com/office/drawing/2014/main" id="{C49BF94A-550E-4D2A-8668-C42DE6673F3E}"/>
              </a:ext>
            </a:extLst>
          </p:cNvPr>
          <p:cNvPicPr>
            <a:picLocks noChangeAspect="1"/>
          </p:cNvPicPr>
          <p:nvPr/>
        </p:nvPicPr>
        <p:blipFill>
          <a:blip r:embed="rId2"/>
          <a:stretch>
            <a:fillRect/>
          </a:stretch>
        </p:blipFill>
        <p:spPr>
          <a:xfrm>
            <a:off x="3574369" y="1611312"/>
            <a:ext cx="6260511" cy="4846099"/>
          </a:xfrm>
          <a:prstGeom prst="rect">
            <a:avLst/>
          </a:prstGeom>
        </p:spPr>
      </p:pic>
    </p:spTree>
    <p:extLst>
      <p:ext uri="{BB962C8B-B14F-4D97-AF65-F5344CB8AC3E}">
        <p14:creationId xmlns:p14="http://schemas.microsoft.com/office/powerpoint/2010/main" val="13295706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 name="Title 1">
            <a:extLst>
              <a:ext uri="{FF2B5EF4-FFF2-40B4-BE49-F238E27FC236}">
                <a16:creationId xmlns:a16="http://schemas.microsoft.com/office/drawing/2014/main" id="{83BB1963-CEE5-49C8-9664-5F734014CA42}"/>
              </a:ext>
            </a:extLst>
          </p:cNvPr>
          <p:cNvSpPr>
            <a:spLocks noGrp="1"/>
          </p:cNvSpPr>
          <p:nvPr>
            <p:ph type="title"/>
          </p:nvPr>
        </p:nvSpPr>
        <p:spPr>
          <a:xfrm>
            <a:off x="556532" y="643467"/>
            <a:ext cx="11210925" cy="744836"/>
          </a:xfrm>
          <a:prstGeom prst="ellipse">
            <a:avLst/>
          </a:prstGeom>
        </p:spPr>
        <p:txBody>
          <a:bodyPr vert="horz" lIns="91440" tIns="45720" rIns="91440" bIns="45720" rtlCol="0" anchor="ctr">
            <a:noAutofit/>
          </a:bodyPr>
          <a:lstStyle/>
          <a:p>
            <a:pPr algn="ctr"/>
            <a:r>
              <a:rPr lang="en-US" sz="5400" kern="1200" dirty="0">
                <a:solidFill>
                  <a:schemeClr val="bg1"/>
                </a:solidFill>
                <a:latin typeface="+mj-lt"/>
                <a:ea typeface="+mj-ea"/>
                <a:cs typeface="+mj-cs"/>
              </a:rPr>
              <a:t>Tuple and Set</a:t>
            </a:r>
          </a:p>
        </p:txBody>
      </p:sp>
      <p:pic>
        <p:nvPicPr>
          <p:cNvPr id="5" name="Picture 4">
            <a:extLst>
              <a:ext uri="{FF2B5EF4-FFF2-40B4-BE49-F238E27FC236}">
                <a16:creationId xmlns:a16="http://schemas.microsoft.com/office/drawing/2014/main" id="{1959D507-46C0-4E87-810C-03679B40257D}"/>
              </a:ext>
            </a:extLst>
          </p:cNvPr>
          <p:cNvPicPr>
            <a:picLocks noChangeAspect="1"/>
          </p:cNvPicPr>
          <p:nvPr/>
        </p:nvPicPr>
        <p:blipFill>
          <a:blip r:embed="rId2"/>
          <a:stretch>
            <a:fillRect/>
          </a:stretch>
        </p:blipFill>
        <p:spPr>
          <a:xfrm>
            <a:off x="210774" y="1611312"/>
            <a:ext cx="9829800" cy="5057775"/>
          </a:xfrm>
          <a:prstGeom prst="rect">
            <a:avLst/>
          </a:prstGeom>
        </p:spPr>
      </p:pic>
      <p:sp>
        <p:nvSpPr>
          <p:cNvPr id="8" name="TextBox 7">
            <a:extLst>
              <a:ext uri="{FF2B5EF4-FFF2-40B4-BE49-F238E27FC236}">
                <a16:creationId xmlns:a16="http://schemas.microsoft.com/office/drawing/2014/main" id="{B776691C-3235-4F40-8A56-F676D79035DC}"/>
              </a:ext>
            </a:extLst>
          </p:cNvPr>
          <p:cNvSpPr txBox="1"/>
          <p:nvPr/>
        </p:nvSpPr>
        <p:spPr>
          <a:xfrm>
            <a:off x="10304826" y="2148959"/>
            <a:ext cx="1676400" cy="1477328"/>
          </a:xfrm>
          <a:prstGeom prst="rect">
            <a:avLst/>
          </a:prstGeom>
          <a:noFill/>
        </p:spPr>
        <p:txBody>
          <a:bodyPr wrap="square">
            <a:spAutoFit/>
          </a:bodyPr>
          <a:lstStyle/>
          <a:p>
            <a:pPr algn="just"/>
            <a:r>
              <a:rPr lang="en-US" b="1" dirty="0">
                <a:solidFill>
                  <a:srgbClr val="212529"/>
                </a:solidFill>
                <a:latin typeface="system-ui"/>
              </a:rPr>
              <a:t>Add all Elements of a List to the Set using "|" Operator</a:t>
            </a:r>
          </a:p>
        </p:txBody>
      </p:sp>
    </p:spTree>
    <p:extLst>
      <p:ext uri="{BB962C8B-B14F-4D97-AF65-F5344CB8AC3E}">
        <p14:creationId xmlns:p14="http://schemas.microsoft.com/office/powerpoint/2010/main" val="1310993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 name="Title 1">
            <a:extLst>
              <a:ext uri="{FF2B5EF4-FFF2-40B4-BE49-F238E27FC236}">
                <a16:creationId xmlns:a16="http://schemas.microsoft.com/office/drawing/2014/main" id="{83BB1963-CEE5-49C8-9664-5F734014CA42}"/>
              </a:ext>
            </a:extLst>
          </p:cNvPr>
          <p:cNvSpPr>
            <a:spLocks noGrp="1"/>
          </p:cNvSpPr>
          <p:nvPr>
            <p:ph type="title"/>
          </p:nvPr>
        </p:nvSpPr>
        <p:spPr>
          <a:xfrm>
            <a:off x="556532" y="643467"/>
            <a:ext cx="11210925" cy="744836"/>
          </a:xfrm>
          <a:prstGeom prst="ellipse">
            <a:avLst/>
          </a:prstGeom>
        </p:spPr>
        <p:txBody>
          <a:bodyPr vert="horz" lIns="91440" tIns="45720" rIns="91440" bIns="45720" rtlCol="0" anchor="ctr">
            <a:noAutofit/>
          </a:bodyPr>
          <a:lstStyle/>
          <a:p>
            <a:pPr algn="ctr"/>
            <a:r>
              <a:rPr lang="en-US" sz="5400" kern="1200" dirty="0">
                <a:solidFill>
                  <a:schemeClr val="bg1"/>
                </a:solidFill>
                <a:latin typeface="+mj-lt"/>
                <a:ea typeface="+mj-ea"/>
                <a:cs typeface="+mj-cs"/>
              </a:rPr>
              <a:t>Tuple and Set</a:t>
            </a:r>
          </a:p>
        </p:txBody>
      </p:sp>
      <p:sp>
        <p:nvSpPr>
          <p:cNvPr id="8" name="TextBox 7">
            <a:extLst>
              <a:ext uri="{FF2B5EF4-FFF2-40B4-BE49-F238E27FC236}">
                <a16:creationId xmlns:a16="http://schemas.microsoft.com/office/drawing/2014/main" id="{B776691C-3235-4F40-8A56-F676D79035DC}"/>
              </a:ext>
            </a:extLst>
          </p:cNvPr>
          <p:cNvSpPr txBox="1"/>
          <p:nvPr/>
        </p:nvSpPr>
        <p:spPr>
          <a:xfrm>
            <a:off x="8991600" y="2148959"/>
            <a:ext cx="2989626" cy="646331"/>
          </a:xfrm>
          <a:prstGeom prst="rect">
            <a:avLst/>
          </a:prstGeom>
          <a:noFill/>
        </p:spPr>
        <p:txBody>
          <a:bodyPr wrap="square">
            <a:spAutoFit/>
          </a:bodyPr>
          <a:lstStyle/>
          <a:p>
            <a:r>
              <a:rPr lang="en-US" b="1" dirty="0">
                <a:solidFill>
                  <a:srgbClr val="212529"/>
                </a:solidFill>
                <a:latin typeface="system-ui"/>
              </a:rPr>
              <a:t>Add all Items of a List using For Loop to a Set</a:t>
            </a:r>
          </a:p>
        </p:txBody>
      </p:sp>
      <p:pic>
        <p:nvPicPr>
          <p:cNvPr id="4" name="Picture 3">
            <a:extLst>
              <a:ext uri="{FF2B5EF4-FFF2-40B4-BE49-F238E27FC236}">
                <a16:creationId xmlns:a16="http://schemas.microsoft.com/office/drawing/2014/main" id="{F9512F2E-2EC1-4B55-813B-D5F8F1D2A081}"/>
              </a:ext>
            </a:extLst>
          </p:cNvPr>
          <p:cNvPicPr>
            <a:picLocks noChangeAspect="1"/>
          </p:cNvPicPr>
          <p:nvPr/>
        </p:nvPicPr>
        <p:blipFill>
          <a:blip r:embed="rId2"/>
          <a:stretch>
            <a:fillRect/>
          </a:stretch>
        </p:blipFill>
        <p:spPr>
          <a:xfrm>
            <a:off x="833120" y="1537963"/>
            <a:ext cx="7275830" cy="5008251"/>
          </a:xfrm>
          <a:prstGeom prst="rect">
            <a:avLst/>
          </a:prstGeom>
        </p:spPr>
      </p:pic>
    </p:spTree>
    <p:extLst>
      <p:ext uri="{BB962C8B-B14F-4D97-AF65-F5344CB8AC3E}">
        <p14:creationId xmlns:p14="http://schemas.microsoft.com/office/powerpoint/2010/main" val="242710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 name="Title 1">
            <a:extLst>
              <a:ext uri="{FF2B5EF4-FFF2-40B4-BE49-F238E27FC236}">
                <a16:creationId xmlns:a16="http://schemas.microsoft.com/office/drawing/2014/main" id="{83BB1963-CEE5-49C8-9664-5F734014CA42}"/>
              </a:ext>
            </a:extLst>
          </p:cNvPr>
          <p:cNvSpPr>
            <a:spLocks noGrp="1"/>
          </p:cNvSpPr>
          <p:nvPr>
            <p:ph type="title"/>
          </p:nvPr>
        </p:nvSpPr>
        <p:spPr>
          <a:xfrm>
            <a:off x="556532" y="643467"/>
            <a:ext cx="11210925" cy="744836"/>
          </a:xfrm>
          <a:prstGeom prst="ellipse">
            <a:avLst/>
          </a:prstGeom>
        </p:spPr>
        <p:txBody>
          <a:bodyPr vert="horz" lIns="91440" tIns="45720" rIns="91440" bIns="45720" rtlCol="0" anchor="ctr">
            <a:noAutofit/>
          </a:bodyPr>
          <a:lstStyle/>
          <a:p>
            <a:pPr algn="ctr"/>
            <a:r>
              <a:rPr lang="en-US" sz="5400" kern="1200" dirty="0">
                <a:solidFill>
                  <a:schemeClr val="bg1"/>
                </a:solidFill>
                <a:latin typeface="+mj-lt"/>
                <a:ea typeface="+mj-ea"/>
                <a:cs typeface="+mj-cs"/>
              </a:rPr>
              <a:t>Lists versus Tuple versus Set</a:t>
            </a:r>
          </a:p>
        </p:txBody>
      </p:sp>
      <p:pic>
        <p:nvPicPr>
          <p:cNvPr id="1026" name="Picture 2">
            <a:extLst>
              <a:ext uri="{FF2B5EF4-FFF2-40B4-BE49-F238E27FC236}">
                <a16:creationId xmlns:a16="http://schemas.microsoft.com/office/drawing/2014/main" id="{24D5FF41-C5DA-4F40-8E08-77DF738BB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363" y="1671638"/>
            <a:ext cx="8739187" cy="4454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805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a:extLst>
              <a:ext uri="{FF2B5EF4-FFF2-40B4-BE49-F238E27FC236}">
                <a16:creationId xmlns:a16="http://schemas.microsoft.com/office/drawing/2014/main" id="{83BB1963-CEE5-49C8-9664-5F734014CA42}"/>
              </a:ext>
            </a:extLst>
          </p:cNvPr>
          <p:cNvSpPr>
            <a:spLocks noGrp="1"/>
          </p:cNvSpPr>
          <p:nvPr>
            <p:ph type="title"/>
          </p:nvPr>
        </p:nvSpPr>
        <p:spPr>
          <a:xfrm>
            <a:off x="556532" y="643467"/>
            <a:ext cx="11210925" cy="744836"/>
          </a:xfrm>
          <a:prstGeom prst="ellipse">
            <a:avLst/>
          </a:prstGeom>
        </p:spPr>
        <p:txBody>
          <a:bodyPr vert="horz" lIns="91440" tIns="45720" rIns="91440" bIns="45720" rtlCol="0" anchor="ctr">
            <a:normAutofit/>
          </a:bodyPr>
          <a:lstStyle/>
          <a:p>
            <a:pPr algn="ctr"/>
            <a:r>
              <a:rPr lang="en-US" sz="3000" kern="1200">
                <a:solidFill>
                  <a:schemeClr val="bg1"/>
                </a:solidFill>
                <a:latin typeface="+mj-lt"/>
                <a:ea typeface="+mj-ea"/>
                <a:cs typeface="+mj-cs"/>
              </a:rPr>
              <a:t>Lists versus Tuple versus Set</a:t>
            </a:r>
          </a:p>
        </p:txBody>
      </p:sp>
      <p:pic>
        <p:nvPicPr>
          <p:cNvPr id="4" name="Picture 3">
            <a:extLst>
              <a:ext uri="{FF2B5EF4-FFF2-40B4-BE49-F238E27FC236}">
                <a16:creationId xmlns:a16="http://schemas.microsoft.com/office/drawing/2014/main" id="{6B538EE7-64A3-4BD3-A232-693D7115EC71}"/>
              </a:ext>
            </a:extLst>
          </p:cNvPr>
          <p:cNvPicPr>
            <a:picLocks noChangeAspect="1"/>
          </p:cNvPicPr>
          <p:nvPr/>
        </p:nvPicPr>
        <p:blipFill>
          <a:blip r:embed="rId2"/>
          <a:stretch>
            <a:fillRect/>
          </a:stretch>
        </p:blipFill>
        <p:spPr>
          <a:xfrm>
            <a:off x="2133835" y="1502507"/>
            <a:ext cx="7944885" cy="5144312"/>
          </a:xfrm>
          <a:prstGeom prst="rect">
            <a:avLst/>
          </a:prstGeom>
        </p:spPr>
      </p:pic>
    </p:spTree>
    <p:extLst>
      <p:ext uri="{BB962C8B-B14F-4D97-AF65-F5344CB8AC3E}">
        <p14:creationId xmlns:p14="http://schemas.microsoft.com/office/powerpoint/2010/main" val="3240172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a:extLst>
              <a:ext uri="{FF2B5EF4-FFF2-40B4-BE49-F238E27FC236}">
                <a16:creationId xmlns:a16="http://schemas.microsoft.com/office/drawing/2014/main" id="{83BB1963-CEE5-49C8-9664-5F734014CA42}"/>
              </a:ext>
            </a:extLst>
          </p:cNvPr>
          <p:cNvSpPr>
            <a:spLocks noGrp="1"/>
          </p:cNvSpPr>
          <p:nvPr>
            <p:ph type="title"/>
          </p:nvPr>
        </p:nvSpPr>
        <p:spPr>
          <a:xfrm>
            <a:off x="556532" y="643467"/>
            <a:ext cx="11210925" cy="744836"/>
          </a:xfrm>
          <a:prstGeom prst="ellipse">
            <a:avLst/>
          </a:prstGeom>
        </p:spPr>
        <p:txBody>
          <a:bodyPr vert="horz" lIns="91440" tIns="45720" rIns="91440" bIns="45720" rtlCol="0" anchor="ctr">
            <a:normAutofit/>
          </a:bodyPr>
          <a:lstStyle/>
          <a:p>
            <a:pPr algn="ctr"/>
            <a:r>
              <a:rPr lang="en-US" sz="3000" kern="1200">
                <a:solidFill>
                  <a:schemeClr val="bg1"/>
                </a:solidFill>
                <a:latin typeface="+mj-lt"/>
                <a:ea typeface="+mj-ea"/>
                <a:cs typeface="+mj-cs"/>
              </a:rPr>
              <a:t>Lists versus Tuple versus Set</a:t>
            </a:r>
          </a:p>
        </p:txBody>
      </p:sp>
      <p:pic>
        <p:nvPicPr>
          <p:cNvPr id="5" name="Picture 4">
            <a:extLst>
              <a:ext uri="{FF2B5EF4-FFF2-40B4-BE49-F238E27FC236}">
                <a16:creationId xmlns:a16="http://schemas.microsoft.com/office/drawing/2014/main" id="{328EBBE8-74BF-4C0F-9881-36EABFD6B633}"/>
              </a:ext>
            </a:extLst>
          </p:cNvPr>
          <p:cNvPicPr>
            <a:picLocks noChangeAspect="1"/>
          </p:cNvPicPr>
          <p:nvPr/>
        </p:nvPicPr>
        <p:blipFill>
          <a:blip r:embed="rId2"/>
          <a:stretch>
            <a:fillRect/>
          </a:stretch>
        </p:blipFill>
        <p:spPr>
          <a:xfrm>
            <a:off x="1128031" y="1600835"/>
            <a:ext cx="10067925" cy="4895850"/>
          </a:xfrm>
          <a:prstGeom prst="rect">
            <a:avLst/>
          </a:prstGeom>
        </p:spPr>
      </p:pic>
    </p:spTree>
    <p:extLst>
      <p:ext uri="{BB962C8B-B14F-4D97-AF65-F5344CB8AC3E}">
        <p14:creationId xmlns:p14="http://schemas.microsoft.com/office/powerpoint/2010/main" val="19993583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a:extLst>
              <a:ext uri="{FF2B5EF4-FFF2-40B4-BE49-F238E27FC236}">
                <a16:creationId xmlns:a16="http://schemas.microsoft.com/office/drawing/2014/main" id="{83BB1963-CEE5-49C8-9664-5F734014CA42}"/>
              </a:ext>
            </a:extLst>
          </p:cNvPr>
          <p:cNvSpPr>
            <a:spLocks noGrp="1"/>
          </p:cNvSpPr>
          <p:nvPr>
            <p:ph type="title"/>
          </p:nvPr>
        </p:nvSpPr>
        <p:spPr>
          <a:xfrm>
            <a:off x="556532" y="643467"/>
            <a:ext cx="11210925" cy="744836"/>
          </a:xfrm>
          <a:prstGeom prst="ellipse">
            <a:avLst/>
          </a:prstGeom>
        </p:spPr>
        <p:txBody>
          <a:bodyPr vert="horz" lIns="91440" tIns="45720" rIns="91440" bIns="45720" rtlCol="0" anchor="ctr">
            <a:normAutofit/>
          </a:bodyPr>
          <a:lstStyle/>
          <a:p>
            <a:pPr algn="ctr"/>
            <a:r>
              <a:rPr lang="en-US" sz="3000" kern="1200">
                <a:solidFill>
                  <a:schemeClr val="bg1"/>
                </a:solidFill>
                <a:latin typeface="+mj-lt"/>
                <a:ea typeface="+mj-ea"/>
                <a:cs typeface="+mj-cs"/>
              </a:rPr>
              <a:t>Lists versus Tuple versus Set</a:t>
            </a:r>
          </a:p>
        </p:txBody>
      </p:sp>
      <p:pic>
        <p:nvPicPr>
          <p:cNvPr id="4" name="Picture 3">
            <a:extLst>
              <a:ext uri="{FF2B5EF4-FFF2-40B4-BE49-F238E27FC236}">
                <a16:creationId xmlns:a16="http://schemas.microsoft.com/office/drawing/2014/main" id="{B1C97450-A8C1-46E0-80B2-DC10CBB5310A}"/>
              </a:ext>
            </a:extLst>
          </p:cNvPr>
          <p:cNvPicPr>
            <a:picLocks noChangeAspect="1"/>
          </p:cNvPicPr>
          <p:nvPr/>
        </p:nvPicPr>
        <p:blipFill>
          <a:blip r:embed="rId2"/>
          <a:stretch>
            <a:fillRect/>
          </a:stretch>
        </p:blipFill>
        <p:spPr>
          <a:xfrm>
            <a:off x="1085169" y="1559242"/>
            <a:ext cx="10153650" cy="4410075"/>
          </a:xfrm>
          <a:prstGeom prst="rect">
            <a:avLst/>
          </a:prstGeom>
        </p:spPr>
      </p:pic>
    </p:spTree>
    <p:extLst>
      <p:ext uri="{BB962C8B-B14F-4D97-AF65-F5344CB8AC3E}">
        <p14:creationId xmlns:p14="http://schemas.microsoft.com/office/powerpoint/2010/main" val="206456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onty python flying circus">
            <a:extLst>
              <a:ext uri="{FF2B5EF4-FFF2-40B4-BE49-F238E27FC236}">
                <a16:creationId xmlns:a16="http://schemas.microsoft.com/office/drawing/2014/main" id="{60285A95-9247-4237-81AC-85232BBCB3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7346" y="2867641"/>
            <a:ext cx="6670215" cy="375199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469290E-664D-421F-A8AC-380E7C6CF1EB}"/>
              </a:ext>
            </a:extLst>
          </p:cNvPr>
          <p:cNvSpPr/>
          <p:nvPr/>
        </p:nvSpPr>
        <p:spPr>
          <a:xfrm>
            <a:off x="1364971" y="1542078"/>
            <a:ext cx="8415948" cy="1200329"/>
          </a:xfrm>
          <a:prstGeom prst="rect">
            <a:avLst/>
          </a:prstGeom>
        </p:spPr>
        <p:txBody>
          <a:bodyPr wrap="square">
            <a:spAutoFit/>
          </a:bodyPr>
          <a:lstStyle/>
          <a:p>
            <a:pPr>
              <a:defRPr/>
            </a:pPr>
            <a:r>
              <a:rPr lang="en-US" sz="2400" b="1" dirty="0">
                <a:solidFill>
                  <a:srgbClr val="FF0000"/>
                </a:solidFill>
              </a:rPr>
              <a:t>Why named as python?</a:t>
            </a:r>
          </a:p>
          <a:p>
            <a:pPr>
              <a:defRPr/>
            </a:pPr>
            <a:r>
              <a:rPr lang="en-US" sz="2400" dirty="0">
                <a:solidFill>
                  <a:prstClr val="black"/>
                </a:solidFill>
              </a:rPr>
              <a:t>Author of Python (</a:t>
            </a:r>
            <a:r>
              <a:rPr lang="en-US" sz="2400" dirty="0">
                <a:solidFill>
                  <a:srgbClr val="FF0000"/>
                </a:solidFill>
              </a:rPr>
              <a:t>Guido van Rossum</a:t>
            </a:r>
            <a:r>
              <a:rPr lang="en-US" sz="2400" dirty="0">
                <a:solidFill>
                  <a:prstClr val="black"/>
                </a:solidFill>
              </a:rPr>
              <a:t>) was good fan of British comedy movie </a:t>
            </a:r>
          </a:p>
        </p:txBody>
      </p:sp>
      <p:sp>
        <p:nvSpPr>
          <p:cNvPr id="6" name="Title 1">
            <a:extLst>
              <a:ext uri="{FF2B5EF4-FFF2-40B4-BE49-F238E27FC236}">
                <a16:creationId xmlns:a16="http://schemas.microsoft.com/office/drawing/2014/main" id="{D21090E6-AEDA-4932-9B59-1BAF67774C70}"/>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solidFill>
                  <a:prstClr val="black"/>
                </a:solidFill>
              </a:rPr>
              <a:t>Introduction</a:t>
            </a:r>
            <a:endParaRPr lang="en-US" dirty="0">
              <a:solidFill>
                <a:prstClr val="black"/>
              </a:solidFill>
            </a:endParaRPr>
          </a:p>
        </p:txBody>
      </p:sp>
      <p:pic>
        <p:nvPicPr>
          <p:cNvPr id="1028" name="Picture 4" descr="Image result for who is founder of python language">
            <a:extLst>
              <a:ext uri="{FF2B5EF4-FFF2-40B4-BE49-F238E27FC236}">
                <a16:creationId xmlns:a16="http://schemas.microsoft.com/office/drawing/2014/main" id="{96056D89-86D9-4B80-8FC2-5D175A0DA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5669" y="928687"/>
            <a:ext cx="2384355" cy="2384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08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a:extLst>
              <a:ext uri="{FF2B5EF4-FFF2-40B4-BE49-F238E27FC236}">
                <a16:creationId xmlns:a16="http://schemas.microsoft.com/office/drawing/2014/main" id="{83BB1963-CEE5-49C8-9664-5F734014CA42}"/>
              </a:ext>
            </a:extLst>
          </p:cNvPr>
          <p:cNvSpPr>
            <a:spLocks noGrp="1"/>
          </p:cNvSpPr>
          <p:nvPr>
            <p:ph type="title"/>
          </p:nvPr>
        </p:nvSpPr>
        <p:spPr>
          <a:xfrm>
            <a:off x="604157" y="651752"/>
            <a:ext cx="11210925" cy="744836"/>
          </a:xfrm>
          <a:prstGeom prst="ellipse">
            <a:avLst/>
          </a:prstGeom>
        </p:spPr>
        <p:txBody>
          <a:bodyPr vert="horz" lIns="91440" tIns="45720" rIns="91440" bIns="45720" rtlCol="0" anchor="ctr">
            <a:noAutofit/>
          </a:bodyPr>
          <a:lstStyle/>
          <a:p>
            <a:pPr algn="ctr"/>
            <a:r>
              <a:rPr lang="en-US" sz="4000" b="1" kern="1200" dirty="0">
                <a:solidFill>
                  <a:schemeClr val="accent4"/>
                </a:solidFill>
                <a:latin typeface="+mj-lt"/>
                <a:ea typeface="+mj-ea"/>
                <a:cs typeface="+mj-cs"/>
              </a:rPr>
              <a:t>Python Dictionary</a:t>
            </a:r>
          </a:p>
        </p:txBody>
      </p:sp>
      <p:sp>
        <p:nvSpPr>
          <p:cNvPr id="6" name="TextBox 5">
            <a:extLst>
              <a:ext uri="{FF2B5EF4-FFF2-40B4-BE49-F238E27FC236}">
                <a16:creationId xmlns:a16="http://schemas.microsoft.com/office/drawing/2014/main" id="{471E62FD-B63F-4B01-917F-874E0C23A10D}"/>
              </a:ext>
            </a:extLst>
          </p:cNvPr>
          <p:cNvSpPr txBox="1"/>
          <p:nvPr/>
        </p:nvSpPr>
        <p:spPr>
          <a:xfrm>
            <a:off x="200024" y="1745814"/>
            <a:ext cx="11615057" cy="2862322"/>
          </a:xfrm>
          <a:prstGeom prst="rect">
            <a:avLst/>
          </a:prstGeom>
          <a:noFill/>
        </p:spPr>
        <p:txBody>
          <a:bodyPr wrap="square">
            <a:spAutoFit/>
          </a:bodyPr>
          <a:lstStyle/>
          <a:p>
            <a:pPr marL="457200" indent="-457200">
              <a:buFont typeface="Wingdings" panose="05000000000000000000" pitchFamily="2" charset="2"/>
              <a:buChar char="q"/>
            </a:pPr>
            <a:r>
              <a:rPr lang="en-US" sz="2000" dirty="0">
                <a:solidFill>
                  <a:srgbClr val="000000"/>
                </a:solidFill>
                <a:latin typeface="Verdana" panose="020B0604030504040204" pitchFamily="34" charset="0"/>
              </a:rPr>
              <a:t>Dictionaries are used to store data values in </a:t>
            </a:r>
            <a:r>
              <a:rPr lang="en-US" sz="2000" dirty="0" err="1">
                <a:solidFill>
                  <a:srgbClr val="000000"/>
                </a:solidFill>
                <a:latin typeface="Verdana" panose="020B0604030504040204" pitchFamily="34" charset="0"/>
              </a:rPr>
              <a:t>key:value</a:t>
            </a:r>
            <a:r>
              <a:rPr lang="en-US" sz="2000" dirty="0">
                <a:solidFill>
                  <a:srgbClr val="000000"/>
                </a:solidFill>
                <a:latin typeface="Verdana" panose="020B0604030504040204" pitchFamily="34" charset="0"/>
              </a:rPr>
              <a:t> pairs.</a:t>
            </a:r>
          </a:p>
          <a:p>
            <a:pPr marL="457200" indent="-457200">
              <a:buFont typeface="Wingdings" panose="05000000000000000000" pitchFamily="2" charset="2"/>
              <a:buChar char="q"/>
            </a:pPr>
            <a:endParaRPr lang="en-US" sz="2000" dirty="0">
              <a:solidFill>
                <a:srgbClr val="000000"/>
              </a:solidFill>
              <a:latin typeface="Verdana" panose="020B0604030504040204" pitchFamily="34" charset="0"/>
            </a:endParaRPr>
          </a:p>
          <a:p>
            <a:pPr marL="457200" indent="-457200">
              <a:buFont typeface="Wingdings" panose="05000000000000000000" pitchFamily="2" charset="2"/>
              <a:buChar char="q"/>
            </a:pPr>
            <a:r>
              <a:rPr lang="en-US" sz="2000" dirty="0">
                <a:solidFill>
                  <a:srgbClr val="000000"/>
                </a:solidFill>
                <a:latin typeface="Verdana" panose="020B0604030504040204" pitchFamily="34" charset="0"/>
              </a:rPr>
              <a:t>A dictionary is a collection which is ordered*, changeable and does not allow duplicates.</a:t>
            </a:r>
          </a:p>
          <a:p>
            <a:pPr marL="457200" indent="-457200">
              <a:buFont typeface="Wingdings" panose="05000000000000000000" pitchFamily="2" charset="2"/>
              <a:buChar char="q"/>
            </a:pPr>
            <a:endParaRPr lang="en-US" sz="2000" dirty="0">
              <a:solidFill>
                <a:srgbClr val="000000"/>
              </a:solidFill>
              <a:latin typeface="Verdana" panose="020B0604030504040204" pitchFamily="34" charset="0"/>
            </a:endParaRPr>
          </a:p>
          <a:p>
            <a:pPr marL="457200" indent="-457200">
              <a:buFont typeface="Wingdings" panose="05000000000000000000" pitchFamily="2" charset="2"/>
              <a:buChar char="q"/>
            </a:pPr>
            <a:r>
              <a:rPr lang="en-US" sz="2000" dirty="0">
                <a:solidFill>
                  <a:srgbClr val="000000"/>
                </a:solidFill>
                <a:latin typeface="Verdana" panose="020B0604030504040204" pitchFamily="34" charset="0"/>
              </a:rPr>
              <a:t>As of Python version 3.7, dictionaries are </a:t>
            </a:r>
            <a:r>
              <a:rPr lang="en-US" sz="2000" i="1" dirty="0">
                <a:solidFill>
                  <a:srgbClr val="000000"/>
                </a:solidFill>
                <a:latin typeface="Verdana" panose="020B0604030504040204" pitchFamily="34" charset="0"/>
              </a:rPr>
              <a:t>ordered</a:t>
            </a:r>
            <a:r>
              <a:rPr lang="en-US" sz="2000" dirty="0">
                <a:solidFill>
                  <a:srgbClr val="000000"/>
                </a:solidFill>
                <a:latin typeface="Verdana" panose="020B0604030504040204" pitchFamily="34" charset="0"/>
              </a:rPr>
              <a:t>. In Python 3.6 and earlier, dictionaries are </a:t>
            </a:r>
            <a:r>
              <a:rPr lang="en-US" sz="2000" i="1" dirty="0">
                <a:solidFill>
                  <a:srgbClr val="000000"/>
                </a:solidFill>
                <a:latin typeface="Verdana" panose="020B0604030504040204" pitchFamily="34" charset="0"/>
              </a:rPr>
              <a:t>unordered</a:t>
            </a:r>
            <a:r>
              <a:rPr lang="en-US" sz="2000" dirty="0">
                <a:solidFill>
                  <a:srgbClr val="000000"/>
                </a:solidFill>
                <a:latin typeface="Verdana" panose="020B0604030504040204" pitchFamily="34" charset="0"/>
              </a:rPr>
              <a:t>.</a:t>
            </a:r>
          </a:p>
          <a:p>
            <a:pPr marL="457200" indent="-457200">
              <a:buFont typeface="Wingdings" panose="05000000000000000000" pitchFamily="2" charset="2"/>
              <a:buChar char="q"/>
            </a:pPr>
            <a:endParaRPr lang="en-US" sz="2000" dirty="0">
              <a:solidFill>
                <a:srgbClr val="000000"/>
              </a:solidFill>
              <a:latin typeface="Verdana" panose="020B0604030504040204" pitchFamily="34" charset="0"/>
            </a:endParaRPr>
          </a:p>
          <a:p>
            <a:pPr marL="457200" indent="-457200">
              <a:buFont typeface="Wingdings" panose="05000000000000000000" pitchFamily="2" charset="2"/>
              <a:buChar char="q"/>
            </a:pPr>
            <a:r>
              <a:rPr lang="en-US" sz="2000" dirty="0">
                <a:solidFill>
                  <a:srgbClr val="000000"/>
                </a:solidFill>
                <a:latin typeface="Verdana" panose="020B0604030504040204" pitchFamily="34" charset="0"/>
              </a:rPr>
              <a:t>Dictionaries are written with curly brackets, and have keys and values:</a:t>
            </a:r>
          </a:p>
        </p:txBody>
      </p:sp>
      <p:pic>
        <p:nvPicPr>
          <p:cNvPr id="7" name="Picture 6">
            <a:extLst>
              <a:ext uri="{FF2B5EF4-FFF2-40B4-BE49-F238E27FC236}">
                <a16:creationId xmlns:a16="http://schemas.microsoft.com/office/drawing/2014/main" id="{88037714-A2B9-496A-9C27-07AE713C6139}"/>
              </a:ext>
            </a:extLst>
          </p:cNvPr>
          <p:cNvPicPr>
            <a:picLocks noChangeAspect="1"/>
          </p:cNvPicPr>
          <p:nvPr/>
        </p:nvPicPr>
        <p:blipFill>
          <a:blip r:embed="rId2"/>
          <a:stretch>
            <a:fillRect/>
          </a:stretch>
        </p:blipFill>
        <p:spPr>
          <a:xfrm>
            <a:off x="2469014" y="4684336"/>
            <a:ext cx="7077075" cy="2066925"/>
          </a:xfrm>
          <a:prstGeom prst="rect">
            <a:avLst/>
          </a:prstGeom>
        </p:spPr>
      </p:pic>
    </p:spTree>
    <p:extLst>
      <p:ext uri="{BB962C8B-B14F-4D97-AF65-F5344CB8AC3E}">
        <p14:creationId xmlns:p14="http://schemas.microsoft.com/office/powerpoint/2010/main" val="2368682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a:extLst>
              <a:ext uri="{FF2B5EF4-FFF2-40B4-BE49-F238E27FC236}">
                <a16:creationId xmlns:a16="http://schemas.microsoft.com/office/drawing/2014/main" id="{83BB1963-CEE5-49C8-9664-5F734014CA42}"/>
              </a:ext>
            </a:extLst>
          </p:cNvPr>
          <p:cNvSpPr>
            <a:spLocks noGrp="1"/>
          </p:cNvSpPr>
          <p:nvPr>
            <p:ph type="title"/>
          </p:nvPr>
        </p:nvSpPr>
        <p:spPr>
          <a:xfrm>
            <a:off x="604157" y="651752"/>
            <a:ext cx="11210925" cy="744836"/>
          </a:xfrm>
          <a:prstGeom prst="ellipse">
            <a:avLst/>
          </a:prstGeom>
        </p:spPr>
        <p:txBody>
          <a:bodyPr vert="horz" lIns="91440" tIns="45720" rIns="91440" bIns="45720" rtlCol="0" anchor="ctr">
            <a:noAutofit/>
          </a:bodyPr>
          <a:lstStyle/>
          <a:p>
            <a:pPr algn="ctr"/>
            <a:r>
              <a:rPr lang="en-US" sz="4000" b="1" kern="1200" dirty="0">
                <a:solidFill>
                  <a:schemeClr val="accent4"/>
                </a:solidFill>
                <a:latin typeface="+mj-lt"/>
                <a:ea typeface="+mj-ea"/>
                <a:cs typeface="+mj-cs"/>
              </a:rPr>
              <a:t>Python Dictionary</a:t>
            </a:r>
          </a:p>
        </p:txBody>
      </p:sp>
      <p:sp>
        <p:nvSpPr>
          <p:cNvPr id="6" name="TextBox 5">
            <a:extLst>
              <a:ext uri="{FF2B5EF4-FFF2-40B4-BE49-F238E27FC236}">
                <a16:creationId xmlns:a16="http://schemas.microsoft.com/office/drawing/2014/main" id="{471E62FD-B63F-4B01-917F-874E0C23A10D}"/>
              </a:ext>
            </a:extLst>
          </p:cNvPr>
          <p:cNvSpPr txBox="1"/>
          <p:nvPr/>
        </p:nvSpPr>
        <p:spPr>
          <a:xfrm>
            <a:off x="200024" y="1745814"/>
            <a:ext cx="11615057" cy="1323439"/>
          </a:xfrm>
          <a:prstGeom prst="rect">
            <a:avLst/>
          </a:prstGeom>
          <a:noFill/>
        </p:spPr>
        <p:txBody>
          <a:bodyPr wrap="square">
            <a:spAutoFit/>
          </a:bodyPr>
          <a:lstStyle/>
          <a:p>
            <a:pPr marL="457200" indent="-457200">
              <a:buFont typeface="Wingdings" panose="05000000000000000000" pitchFamily="2" charset="2"/>
              <a:buChar char="q"/>
            </a:pPr>
            <a:r>
              <a:rPr lang="en-US" sz="2000" dirty="0">
                <a:solidFill>
                  <a:srgbClr val="000000"/>
                </a:solidFill>
                <a:latin typeface="Verdana" panose="020B0604030504040204" pitchFamily="34" charset="0"/>
              </a:rPr>
              <a:t>Dictionary items are ordered, changeable, and does not allow duplicates.</a:t>
            </a:r>
          </a:p>
          <a:p>
            <a:pPr marL="457200" indent="-457200">
              <a:buFont typeface="Wingdings" panose="05000000000000000000" pitchFamily="2" charset="2"/>
              <a:buChar char="q"/>
            </a:pPr>
            <a:endParaRPr lang="en-US" sz="2000" dirty="0">
              <a:solidFill>
                <a:srgbClr val="000000"/>
              </a:solidFill>
              <a:latin typeface="Verdana" panose="020B0604030504040204" pitchFamily="34" charset="0"/>
            </a:endParaRPr>
          </a:p>
          <a:p>
            <a:pPr marL="457200" indent="-457200">
              <a:buFont typeface="Wingdings" panose="05000000000000000000" pitchFamily="2" charset="2"/>
              <a:buChar char="q"/>
            </a:pPr>
            <a:r>
              <a:rPr lang="en-US" sz="2000" dirty="0">
                <a:solidFill>
                  <a:srgbClr val="000000"/>
                </a:solidFill>
                <a:latin typeface="Verdana" panose="020B0604030504040204" pitchFamily="34" charset="0"/>
              </a:rPr>
              <a:t>Dictionary items are presented in </a:t>
            </a:r>
            <a:r>
              <a:rPr lang="en-US" sz="2000" dirty="0" err="1">
                <a:solidFill>
                  <a:srgbClr val="000000"/>
                </a:solidFill>
                <a:latin typeface="Verdana" panose="020B0604030504040204" pitchFamily="34" charset="0"/>
              </a:rPr>
              <a:t>key:value</a:t>
            </a:r>
            <a:r>
              <a:rPr lang="en-US" sz="2000" dirty="0">
                <a:solidFill>
                  <a:srgbClr val="000000"/>
                </a:solidFill>
                <a:latin typeface="Verdana" panose="020B0604030504040204" pitchFamily="34" charset="0"/>
              </a:rPr>
              <a:t> pairs, and can be referred to by using the key name.</a:t>
            </a:r>
          </a:p>
        </p:txBody>
      </p:sp>
      <p:pic>
        <p:nvPicPr>
          <p:cNvPr id="4" name="Picture 3">
            <a:extLst>
              <a:ext uri="{FF2B5EF4-FFF2-40B4-BE49-F238E27FC236}">
                <a16:creationId xmlns:a16="http://schemas.microsoft.com/office/drawing/2014/main" id="{044D76C1-D9AC-46D6-8E4B-93616D44B63E}"/>
              </a:ext>
            </a:extLst>
          </p:cNvPr>
          <p:cNvPicPr>
            <a:picLocks noChangeAspect="1"/>
          </p:cNvPicPr>
          <p:nvPr/>
        </p:nvPicPr>
        <p:blipFill>
          <a:blip r:embed="rId2"/>
          <a:stretch>
            <a:fillRect/>
          </a:stretch>
        </p:blipFill>
        <p:spPr>
          <a:xfrm>
            <a:off x="3362325" y="3305174"/>
            <a:ext cx="6172200" cy="2876873"/>
          </a:xfrm>
          <a:prstGeom prst="rect">
            <a:avLst/>
          </a:prstGeom>
        </p:spPr>
      </p:pic>
    </p:spTree>
    <p:extLst>
      <p:ext uri="{BB962C8B-B14F-4D97-AF65-F5344CB8AC3E}">
        <p14:creationId xmlns:p14="http://schemas.microsoft.com/office/powerpoint/2010/main" val="34998301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a:extLst>
              <a:ext uri="{FF2B5EF4-FFF2-40B4-BE49-F238E27FC236}">
                <a16:creationId xmlns:a16="http://schemas.microsoft.com/office/drawing/2014/main" id="{83BB1963-CEE5-49C8-9664-5F734014CA42}"/>
              </a:ext>
            </a:extLst>
          </p:cNvPr>
          <p:cNvSpPr>
            <a:spLocks noGrp="1"/>
          </p:cNvSpPr>
          <p:nvPr>
            <p:ph type="title"/>
          </p:nvPr>
        </p:nvSpPr>
        <p:spPr>
          <a:xfrm>
            <a:off x="604157" y="651752"/>
            <a:ext cx="11210925" cy="744836"/>
          </a:xfrm>
          <a:prstGeom prst="ellipse">
            <a:avLst/>
          </a:prstGeom>
        </p:spPr>
        <p:txBody>
          <a:bodyPr vert="horz" lIns="91440" tIns="45720" rIns="91440" bIns="45720" rtlCol="0" anchor="ctr">
            <a:noAutofit/>
          </a:bodyPr>
          <a:lstStyle/>
          <a:p>
            <a:pPr algn="ctr"/>
            <a:r>
              <a:rPr lang="en-US" sz="4000" b="1" kern="1200" dirty="0">
                <a:solidFill>
                  <a:schemeClr val="accent4"/>
                </a:solidFill>
                <a:latin typeface="+mj-lt"/>
                <a:ea typeface="+mj-ea"/>
                <a:cs typeface="+mj-cs"/>
              </a:rPr>
              <a:t>Python Dictionary</a:t>
            </a:r>
          </a:p>
        </p:txBody>
      </p:sp>
      <p:sp>
        <p:nvSpPr>
          <p:cNvPr id="6" name="TextBox 5">
            <a:extLst>
              <a:ext uri="{FF2B5EF4-FFF2-40B4-BE49-F238E27FC236}">
                <a16:creationId xmlns:a16="http://schemas.microsoft.com/office/drawing/2014/main" id="{471E62FD-B63F-4B01-917F-874E0C23A10D}"/>
              </a:ext>
            </a:extLst>
          </p:cNvPr>
          <p:cNvSpPr txBox="1"/>
          <p:nvPr/>
        </p:nvSpPr>
        <p:spPr>
          <a:xfrm>
            <a:off x="171450" y="1669614"/>
            <a:ext cx="5600702" cy="5078313"/>
          </a:xfrm>
          <a:prstGeom prst="rect">
            <a:avLst/>
          </a:prstGeom>
          <a:noFill/>
        </p:spPr>
        <p:txBody>
          <a:bodyPr wrap="square">
            <a:spAutoFit/>
          </a:bodyPr>
          <a:lstStyle/>
          <a:p>
            <a:pPr marL="457200" indent="-457200">
              <a:buFont typeface="Wingdings" panose="05000000000000000000" pitchFamily="2" charset="2"/>
              <a:buChar char="q"/>
            </a:pPr>
            <a:r>
              <a:rPr lang="en-US" dirty="0">
                <a:solidFill>
                  <a:srgbClr val="000000"/>
                </a:solidFill>
                <a:latin typeface="Verdana" panose="020B0604030504040204" pitchFamily="34" charset="0"/>
              </a:rPr>
              <a:t>When we say that dictionaries are ordered, it means that the items have a defined order, and that order will not change.</a:t>
            </a:r>
          </a:p>
          <a:p>
            <a:pPr marL="457200" indent="-457200">
              <a:buFont typeface="Wingdings" panose="05000000000000000000" pitchFamily="2" charset="2"/>
              <a:buChar char="q"/>
            </a:pPr>
            <a:endParaRPr lang="en-US" dirty="0">
              <a:solidFill>
                <a:srgbClr val="000000"/>
              </a:solidFill>
              <a:latin typeface="Verdana" panose="020B0604030504040204" pitchFamily="34" charset="0"/>
            </a:endParaRPr>
          </a:p>
          <a:p>
            <a:pPr marL="457200" indent="-457200">
              <a:buFont typeface="Wingdings" panose="05000000000000000000" pitchFamily="2" charset="2"/>
              <a:buChar char="q"/>
            </a:pPr>
            <a:r>
              <a:rPr lang="en-US" dirty="0">
                <a:solidFill>
                  <a:srgbClr val="000000"/>
                </a:solidFill>
                <a:latin typeface="Verdana" panose="020B0604030504040204" pitchFamily="34" charset="0"/>
              </a:rPr>
              <a:t>Unordered means that the items does not have a defined order, you cannot refer to an item by using an index.</a:t>
            </a:r>
          </a:p>
          <a:p>
            <a:pPr marL="457200" indent="-457200">
              <a:buFont typeface="Wingdings" panose="05000000000000000000" pitchFamily="2" charset="2"/>
              <a:buChar char="q"/>
            </a:pPr>
            <a:endParaRPr lang="en-US" dirty="0">
              <a:solidFill>
                <a:srgbClr val="000000"/>
              </a:solidFill>
              <a:latin typeface="Verdana" panose="020B0604030504040204" pitchFamily="34" charset="0"/>
            </a:endParaRPr>
          </a:p>
          <a:p>
            <a:pPr marL="457200" indent="-457200">
              <a:buFont typeface="Wingdings" panose="05000000000000000000" pitchFamily="2" charset="2"/>
              <a:buChar char="q"/>
            </a:pPr>
            <a:r>
              <a:rPr lang="en-US" dirty="0">
                <a:solidFill>
                  <a:srgbClr val="000000"/>
                </a:solidFill>
                <a:latin typeface="Verdana" panose="020B0604030504040204" pitchFamily="34" charset="0"/>
              </a:rPr>
              <a:t>Dictionaries are changeable, meaning that we can change, add or remove items after the dictionary has been created.</a:t>
            </a:r>
          </a:p>
          <a:p>
            <a:pPr marL="457200" indent="-457200">
              <a:buFont typeface="Wingdings" panose="05000000000000000000" pitchFamily="2" charset="2"/>
              <a:buChar char="q"/>
            </a:pPr>
            <a:endParaRPr lang="en-US" dirty="0">
              <a:solidFill>
                <a:srgbClr val="000000"/>
              </a:solidFill>
              <a:latin typeface="Verdana" panose="020B0604030504040204" pitchFamily="34" charset="0"/>
            </a:endParaRPr>
          </a:p>
          <a:p>
            <a:pPr marL="457200" indent="-457200">
              <a:buFont typeface="Wingdings" panose="05000000000000000000" pitchFamily="2" charset="2"/>
              <a:buChar char="q"/>
            </a:pPr>
            <a:r>
              <a:rPr lang="en-US" dirty="0">
                <a:solidFill>
                  <a:srgbClr val="000000"/>
                </a:solidFill>
                <a:latin typeface="Verdana" panose="020B0604030504040204" pitchFamily="34" charset="0"/>
              </a:rPr>
              <a:t>Dictionaries cannot have two items with the same key</a:t>
            </a:r>
          </a:p>
          <a:p>
            <a:pPr marL="457200" indent="-457200">
              <a:buFont typeface="Wingdings" panose="05000000000000000000" pitchFamily="2" charset="2"/>
              <a:buChar char="q"/>
            </a:pPr>
            <a:endParaRPr lang="en-US" dirty="0">
              <a:solidFill>
                <a:srgbClr val="000000"/>
              </a:solidFill>
              <a:latin typeface="Verdana" panose="020B0604030504040204" pitchFamily="34" charset="0"/>
            </a:endParaRPr>
          </a:p>
          <a:p>
            <a:pPr marL="457200" indent="-457200">
              <a:buFont typeface="Wingdings" panose="05000000000000000000" pitchFamily="2" charset="2"/>
              <a:buChar char="q"/>
            </a:pPr>
            <a:r>
              <a:rPr lang="en-US" dirty="0">
                <a:solidFill>
                  <a:srgbClr val="000000"/>
                </a:solidFill>
                <a:latin typeface="Verdana" panose="020B0604030504040204" pitchFamily="34" charset="0"/>
              </a:rPr>
              <a:t>To determine how many items a dictionary has, use the </a:t>
            </a:r>
            <a:r>
              <a:rPr lang="en-US" dirty="0" err="1">
                <a:solidFill>
                  <a:srgbClr val="000000"/>
                </a:solidFill>
                <a:latin typeface="Verdana" panose="020B0604030504040204" pitchFamily="34" charset="0"/>
              </a:rPr>
              <a:t>len</a:t>
            </a:r>
            <a:r>
              <a:rPr lang="en-US" dirty="0">
                <a:solidFill>
                  <a:srgbClr val="000000"/>
                </a:solidFill>
                <a:latin typeface="Verdana" panose="020B0604030504040204" pitchFamily="34" charset="0"/>
              </a:rPr>
              <a:t>() function.</a:t>
            </a:r>
          </a:p>
        </p:txBody>
      </p:sp>
      <p:pic>
        <p:nvPicPr>
          <p:cNvPr id="11" name="Picture 10">
            <a:extLst>
              <a:ext uri="{FF2B5EF4-FFF2-40B4-BE49-F238E27FC236}">
                <a16:creationId xmlns:a16="http://schemas.microsoft.com/office/drawing/2014/main" id="{08F3D829-68B1-4B73-85D4-9EB1FD22E572}"/>
              </a:ext>
            </a:extLst>
          </p:cNvPr>
          <p:cNvPicPr>
            <a:picLocks noChangeAspect="1"/>
          </p:cNvPicPr>
          <p:nvPr/>
        </p:nvPicPr>
        <p:blipFill>
          <a:blip r:embed="rId2"/>
          <a:stretch>
            <a:fillRect/>
          </a:stretch>
        </p:blipFill>
        <p:spPr>
          <a:xfrm>
            <a:off x="6419850" y="3279476"/>
            <a:ext cx="4949141" cy="1747838"/>
          </a:xfrm>
          <a:prstGeom prst="rect">
            <a:avLst/>
          </a:prstGeom>
        </p:spPr>
      </p:pic>
      <p:pic>
        <p:nvPicPr>
          <p:cNvPr id="13" name="Picture 12">
            <a:extLst>
              <a:ext uri="{FF2B5EF4-FFF2-40B4-BE49-F238E27FC236}">
                <a16:creationId xmlns:a16="http://schemas.microsoft.com/office/drawing/2014/main" id="{3785007C-FC7F-4508-9936-6AF5D352CCE5}"/>
              </a:ext>
            </a:extLst>
          </p:cNvPr>
          <p:cNvPicPr>
            <a:picLocks noChangeAspect="1"/>
          </p:cNvPicPr>
          <p:nvPr/>
        </p:nvPicPr>
        <p:blipFill>
          <a:blip r:embed="rId3"/>
          <a:stretch>
            <a:fillRect/>
          </a:stretch>
        </p:blipFill>
        <p:spPr>
          <a:xfrm>
            <a:off x="6505575" y="5027313"/>
            <a:ext cx="4863416" cy="1335055"/>
          </a:xfrm>
          <a:prstGeom prst="rect">
            <a:avLst/>
          </a:prstGeom>
        </p:spPr>
      </p:pic>
    </p:spTree>
    <p:extLst>
      <p:ext uri="{BB962C8B-B14F-4D97-AF65-F5344CB8AC3E}">
        <p14:creationId xmlns:p14="http://schemas.microsoft.com/office/powerpoint/2010/main" val="3305270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1"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3"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endParaRPr>
          </a:p>
        </p:txBody>
      </p:sp>
      <p:sp>
        <p:nvSpPr>
          <p:cNvPr id="2" name="Title 1">
            <a:extLst>
              <a:ext uri="{FF2B5EF4-FFF2-40B4-BE49-F238E27FC236}">
                <a16:creationId xmlns:a16="http://schemas.microsoft.com/office/drawing/2014/main" id="{8D609D4B-A785-431E-B141-61C2B46F3757}"/>
              </a:ext>
            </a:extLst>
          </p:cNvPr>
          <p:cNvSpPr>
            <a:spLocks noGrp="1"/>
          </p:cNvSpPr>
          <p:nvPr>
            <p:ph type="title"/>
          </p:nvPr>
        </p:nvSpPr>
        <p:spPr>
          <a:xfrm>
            <a:off x="833002" y="448253"/>
            <a:ext cx="10520702" cy="1325563"/>
          </a:xfrm>
        </p:spPr>
        <p:txBody>
          <a:bodyPr>
            <a:normAutofit/>
          </a:bodyPr>
          <a:lstStyle/>
          <a:p>
            <a:r>
              <a:rPr lang="en-US"/>
              <a:t>Array in Python</a:t>
            </a:r>
            <a:endParaRPr lang="en-US" dirty="0"/>
          </a:p>
        </p:txBody>
      </p:sp>
      <p:sp>
        <p:nvSpPr>
          <p:cNvPr id="3" name="Content Placeholder 2">
            <a:extLst>
              <a:ext uri="{FF2B5EF4-FFF2-40B4-BE49-F238E27FC236}">
                <a16:creationId xmlns:a16="http://schemas.microsoft.com/office/drawing/2014/main" id="{257BE481-070D-41E7-AE5B-745ABFD22A69}"/>
              </a:ext>
            </a:extLst>
          </p:cNvPr>
          <p:cNvSpPr>
            <a:spLocks noGrp="1"/>
          </p:cNvSpPr>
          <p:nvPr>
            <p:ph idx="1"/>
          </p:nvPr>
        </p:nvSpPr>
        <p:spPr>
          <a:xfrm>
            <a:off x="705678" y="1674972"/>
            <a:ext cx="8875644" cy="4831845"/>
          </a:xfrm>
        </p:spPr>
        <p:txBody>
          <a:bodyPr>
            <a:normAutofit fontScale="92500" lnSpcReduction="10000"/>
          </a:bodyPr>
          <a:lstStyle/>
          <a:p>
            <a:r>
              <a:rPr lang="en-US" dirty="0"/>
              <a:t>Collection of same types unlike list</a:t>
            </a:r>
          </a:p>
          <a:p>
            <a:r>
              <a:rPr lang="en-US" dirty="0"/>
              <a:t>Don’t have fix size in python can shrink and expand</a:t>
            </a:r>
          </a:p>
          <a:p>
            <a:r>
              <a:rPr lang="en-US" dirty="0"/>
              <a:t>Flexible to work with</a:t>
            </a:r>
          </a:p>
          <a:p>
            <a:r>
              <a:rPr lang="en-US" dirty="0"/>
              <a:t>Array in Python can be created by importing array module.</a:t>
            </a:r>
          </a:p>
          <a:p>
            <a:r>
              <a:rPr lang="en-US" dirty="0">
                <a:solidFill>
                  <a:schemeClr val="accent4"/>
                </a:solidFill>
              </a:rPr>
              <a:t>array(</a:t>
            </a:r>
            <a:r>
              <a:rPr lang="en-US" dirty="0" err="1">
                <a:solidFill>
                  <a:schemeClr val="accent4"/>
                </a:solidFill>
              </a:rPr>
              <a:t>data_type</a:t>
            </a:r>
            <a:r>
              <a:rPr lang="en-US" dirty="0">
                <a:solidFill>
                  <a:schemeClr val="accent4"/>
                </a:solidFill>
              </a:rPr>
              <a:t>, </a:t>
            </a:r>
            <a:r>
              <a:rPr lang="en-US" dirty="0" err="1">
                <a:solidFill>
                  <a:schemeClr val="accent4"/>
                </a:solidFill>
              </a:rPr>
              <a:t>value_list</a:t>
            </a:r>
            <a:r>
              <a:rPr lang="en-US" dirty="0">
                <a:solidFill>
                  <a:schemeClr val="accent4"/>
                </a:solidFill>
              </a:rPr>
              <a:t>)</a:t>
            </a:r>
            <a:r>
              <a:rPr lang="en-US" dirty="0"/>
              <a:t> is used to create an array with data type and value list specified in its arguments. </a:t>
            </a:r>
          </a:p>
          <a:p>
            <a:r>
              <a:rPr lang="en-US" dirty="0"/>
              <a:t>From array import *</a:t>
            </a:r>
          </a:p>
          <a:p>
            <a:r>
              <a:rPr lang="en-US" dirty="0" err="1"/>
              <a:t>Vals</a:t>
            </a:r>
            <a:r>
              <a:rPr lang="en-US" dirty="0"/>
              <a:t>=array (‘</a:t>
            </a:r>
            <a:r>
              <a:rPr lang="en-US" dirty="0" err="1"/>
              <a:t>i</a:t>
            </a:r>
            <a:r>
              <a:rPr lang="en-US" dirty="0"/>
              <a:t>’,[1,2,3])</a:t>
            </a:r>
          </a:p>
          <a:p>
            <a:r>
              <a:rPr lang="en-US" dirty="0"/>
              <a:t>Print (</a:t>
            </a:r>
            <a:r>
              <a:rPr lang="en-US" dirty="0" err="1"/>
              <a:t>vals</a:t>
            </a:r>
            <a:r>
              <a:rPr lang="en-US" dirty="0"/>
              <a:t>)</a:t>
            </a:r>
          </a:p>
          <a:p>
            <a:r>
              <a:rPr lang="en-US" dirty="0"/>
              <a:t>Print (</a:t>
            </a:r>
            <a:r>
              <a:rPr lang="en-US" dirty="0" err="1"/>
              <a:t>vals.buffer_info</a:t>
            </a:r>
            <a:r>
              <a:rPr lang="en-US" dirty="0"/>
              <a:t>())</a:t>
            </a:r>
          </a:p>
          <a:p>
            <a:r>
              <a:rPr lang="en-US" dirty="0"/>
              <a:t>‘</a:t>
            </a:r>
            <a:r>
              <a:rPr lang="en-US" dirty="0" err="1"/>
              <a:t>buffer_info</a:t>
            </a:r>
            <a:r>
              <a:rPr lang="en-US" dirty="0"/>
              <a:t> () returns address and size of array</a:t>
            </a:r>
          </a:p>
          <a:p>
            <a:endParaRPr lang="en-US" dirty="0"/>
          </a:p>
          <a:p>
            <a:endParaRPr lang="en-US" dirty="0"/>
          </a:p>
          <a:p>
            <a:endParaRPr lang="en-US" dirty="0"/>
          </a:p>
        </p:txBody>
      </p:sp>
    </p:spTree>
    <p:extLst>
      <p:ext uri="{BB962C8B-B14F-4D97-AF65-F5344CB8AC3E}">
        <p14:creationId xmlns:p14="http://schemas.microsoft.com/office/powerpoint/2010/main" val="569163453"/>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1"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3"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endParaRPr>
          </a:p>
        </p:txBody>
      </p:sp>
      <p:sp>
        <p:nvSpPr>
          <p:cNvPr id="2" name="Title 1">
            <a:extLst>
              <a:ext uri="{FF2B5EF4-FFF2-40B4-BE49-F238E27FC236}">
                <a16:creationId xmlns:a16="http://schemas.microsoft.com/office/drawing/2014/main" id="{8D609D4B-A785-431E-B141-61C2B46F3757}"/>
              </a:ext>
            </a:extLst>
          </p:cNvPr>
          <p:cNvSpPr>
            <a:spLocks noGrp="1"/>
          </p:cNvSpPr>
          <p:nvPr>
            <p:ph type="title"/>
          </p:nvPr>
        </p:nvSpPr>
        <p:spPr>
          <a:xfrm>
            <a:off x="833002" y="448253"/>
            <a:ext cx="10520702" cy="1325563"/>
          </a:xfrm>
        </p:spPr>
        <p:txBody>
          <a:bodyPr>
            <a:normAutofit/>
          </a:bodyPr>
          <a:lstStyle/>
          <a:p>
            <a:r>
              <a:rPr lang="en-US"/>
              <a:t>Array in Python</a:t>
            </a:r>
            <a:endParaRPr lang="en-US" dirty="0"/>
          </a:p>
        </p:txBody>
      </p:sp>
      <p:sp>
        <p:nvSpPr>
          <p:cNvPr id="3" name="Content Placeholder 2">
            <a:extLst>
              <a:ext uri="{FF2B5EF4-FFF2-40B4-BE49-F238E27FC236}">
                <a16:creationId xmlns:a16="http://schemas.microsoft.com/office/drawing/2014/main" id="{257BE481-070D-41E7-AE5B-745ABFD22A69}"/>
              </a:ext>
            </a:extLst>
          </p:cNvPr>
          <p:cNvSpPr>
            <a:spLocks noGrp="1"/>
          </p:cNvSpPr>
          <p:nvPr>
            <p:ph idx="1"/>
          </p:nvPr>
        </p:nvSpPr>
        <p:spPr>
          <a:xfrm>
            <a:off x="705678" y="1674973"/>
            <a:ext cx="8875644" cy="1754028"/>
          </a:xfrm>
        </p:spPr>
        <p:txBody>
          <a:bodyPr>
            <a:normAutofit/>
          </a:bodyPr>
          <a:lstStyle/>
          <a:p>
            <a:r>
              <a:rPr lang="en-US" dirty="0"/>
              <a:t>Collection of same types unlike list</a:t>
            </a:r>
          </a:p>
          <a:p>
            <a:r>
              <a:rPr lang="en-US" dirty="0"/>
              <a:t>Don’t have fix size in python can shrink and expand</a:t>
            </a:r>
          </a:p>
          <a:p>
            <a:r>
              <a:rPr lang="en-US" dirty="0"/>
              <a:t>Flexible to work with</a:t>
            </a:r>
          </a:p>
          <a:p>
            <a:endParaRPr lang="en-US" dirty="0"/>
          </a:p>
          <a:p>
            <a:endParaRPr lang="en-US" dirty="0"/>
          </a:p>
        </p:txBody>
      </p:sp>
      <p:pic>
        <p:nvPicPr>
          <p:cNvPr id="4" name="Picture 3">
            <a:extLst>
              <a:ext uri="{FF2B5EF4-FFF2-40B4-BE49-F238E27FC236}">
                <a16:creationId xmlns:a16="http://schemas.microsoft.com/office/drawing/2014/main" id="{0E0E4186-6473-4B41-9E70-34BA9913D498}"/>
              </a:ext>
            </a:extLst>
          </p:cNvPr>
          <p:cNvPicPr>
            <a:picLocks noChangeAspect="1"/>
          </p:cNvPicPr>
          <p:nvPr/>
        </p:nvPicPr>
        <p:blipFill>
          <a:blip r:embed="rId2"/>
          <a:stretch>
            <a:fillRect/>
          </a:stretch>
        </p:blipFill>
        <p:spPr>
          <a:xfrm>
            <a:off x="986252" y="3219244"/>
            <a:ext cx="3055662" cy="731109"/>
          </a:xfrm>
          <a:prstGeom prst="rect">
            <a:avLst/>
          </a:prstGeom>
        </p:spPr>
      </p:pic>
      <p:pic>
        <p:nvPicPr>
          <p:cNvPr id="5" name="Picture 4">
            <a:extLst>
              <a:ext uri="{FF2B5EF4-FFF2-40B4-BE49-F238E27FC236}">
                <a16:creationId xmlns:a16="http://schemas.microsoft.com/office/drawing/2014/main" id="{97C5D70F-36E0-4310-950F-71D9031A0577}"/>
              </a:ext>
            </a:extLst>
          </p:cNvPr>
          <p:cNvPicPr>
            <a:picLocks noChangeAspect="1"/>
          </p:cNvPicPr>
          <p:nvPr/>
        </p:nvPicPr>
        <p:blipFill>
          <a:blip r:embed="rId3"/>
          <a:stretch>
            <a:fillRect/>
          </a:stretch>
        </p:blipFill>
        <p:spPr>
          <a:xfrm>
            <a:off x="986252" y="4115122"/>
            <a:ext cx="6951801" cy="673342"/>
          </a:xfrm>
          <a:prstGeom prst="rect">
            <a:avLst/>
          </a:prstGeom>
        </p:spPr>
      </p:pic>
      <p:pic>
        <p:nvPicPr>
          <p:cNvPr id="6" name="Picture 5">
            <a:extLst>
              <a:ext uri="{FF2B5EF4-FFF2-40B4-BE49-F238E27FC236}">
                <a16:creationId xmlns:a16="http://schemas.microsoft.com/office/drawing/2014/main" id="{ED2973A8-9F45-4C98-934E-86653D9E95AE}"/>
              </a:ext>
            </a:extLst>
          </p:cNvPr>
          <p:cNvPicPr>
            <a:picLocks noChangeAspect="1"/>
          </p:cNvPicPr>
          <p:nvPr/>
        </p:nvPicPr>
        <p:blipFill>
          <a:blip r:embed="rId4"/>
          <a:stretch>
            <a:fillRect/>
          </a:stretch>
        </p:blipFill>
        <p:spPr>
          <a:xfrm>
            <a:off x="986251" y="4953233"/>
            <a:ext cx="5184227" cy="731109"/>
          </a:xfrm>
          <a:prstGeom prst="rect">
            <a:avLst/>
          </a:prstGeom>
        </p:spPr>
      </p:pic>
      <p:pic>
        <p:nvPicPr>
          <p:cNvPr id="7" name="Picture 6">
            <a:extLst>
              <a:ext uri="{FF2B5EF4-FFF2-40B4-BE49-F238E27FC236}">
                <a16:creationId xmlns:a16="http://schemas.microsoft.com/office/drawing/2014/main" id="{08030B47-8E31-48A2-B79B-FB7E85D9E355}"/>
              </a:ext>
            </a:extLst>
          </p:cNvPr>
          <p:cNvPicPr>
            <a:picLocks noChangeAspect="1"/>
          </p:cNvPicPr>
          <p:nvPr/>
        </p:nvPicPr>
        <p:blipFill>
          <a:blip r:embed="rId5"/>
          <a:stretch>
            <a:fillRect/>
          </a:stretch>
        </p:blipFill>
        <p:spPr>
          <a:xfrm>
            <a:off x="8190285" y="3013788"/>
            <a:ext cx="3705225" cy="3295650"/>
          </a:xfrm>
          <a:prstGeom prst="rect">
            <a:avLst/>
          </a:prstGeom>
        </p:spPr>
      </p:pic>
    </p:spTree>
    <p:extLst>
      <p:ext uri="{BB962C8B-B14F-4D97-AF65-F5344CB8AC3E}">
        <p14:creationId xmlns:p14="http://schemas.microsoft.com/office/powerpoint/2010/main" val="2178501248"/>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6544D8-CF15-4306-8CED-41263CCDB1A0}"/>
              </a:ext>
            </a:extLst>
          </p:cNvPr>
          <p:cNvPicPr>
            <a:picLocks noChangeAspect="1"/>
          </p:cNvPicPr>
          <p:nvPr/>
        </p:nvPicPr>
        <p:blipFill>
          <a:blip r:embed="rId2"/>
          <a:stretch>
            <a:fillRect/>
          </a:stretch>
        </p:blipFill>
        <p:spPr>
          <a:xfrm>
            <a:off x="3752850" y="433387"/>
            <a:ext cx="4686300" cy="5991225"/>
          </a:xfrm>
          <a:prstGeom prst="rect">
            <a:avLst/>
          </a:prstGeom>
        </p:spPr>
      </p:pic>
    </p:spTree>
    <p:extLst>
      <p:ext uri="{BB962C8B-B14F-4D97-AF65-F5344CB8AC3E}">
        <p14:creationId xmlns:p14="http://schemas.microsoft.com/office/powerpoint/2010/main" val="33685854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09D4B-A785-431E-B141-61C2B46F3757}"/>
              </a:ext>
            </a:extLst>
          </p:cNvPr>
          <p:cNvSpPr>
            <a:spLocks noGrp="1"/>
          </p:cNvSpPr>
          <p:nvPr>
            <p:ph type="title"/>
          </p:nvPr>
        </p:nvSpPr>
        <p:spPr>
          <a:xfrm>
            <a:off x="99577" y="0"/>
            <a:ext cx="4529574" cy="1325563"/>
          </a:xfrm>
        </p:spPr>
        <p:txBody>
          <a:bodyPr>
            <a:normAutofit/>
          </a:bodyPr>
          <a:lstStyle/>
          <a:p>
            <a:pPr algn="l"/>
            <a:r>
              <a:rPr lang="en-MY" sz="3600" b="1" i="0" dirty="0">
                <a:solidFill>
                  <a:schemeClr val="accent4"/>
                </a:solidFill>
                <a:effectLst/>
                <a:latin typeface="euclid_circular_a"/>
              </a:rPr>
              <a:t>Slicing Python Arrays</a:t>
            </a:r>
          </a:p>
        </p:txBody>
      </p:sp>
      <p:pic>
        <p:nvPicPr>
          <p:cNvPr id="14" name="Picture 13">
            <a:extLst>
              <a:ext uri="{FF2B5EF4-FFF2-40B4-BE49-F238E27FC236}">
                <a16:creationId xmlns:a16="http://schemas.microsoft.com/office/drawing/2014/main" id="{D6376F3D-CCE9-47B0-8DA8-C9CE23E80BDF}"/>
              </a:ext>
            </a:extLst>
          </p:cNvPr>
          <p:cNvPicPr>
            <a:picLocks noChangeAspect="1"/>
          </p:cNvPicPr>
          <p:nvPr/>
        </p:nvPicPr>
        <p:blipFill>
          <a:blip r:embed="rId2"/>
          <a:stretch>
            <a:fillRect/>
          </a:stretch>
        </p:blipFill>
        <p:spPr>
          <a:xfrm>
            <a:off x="4524376" y="242887"/>
            <a:ext cx="6353174" cy="6383236"/>
          </a:xfrm>
          <a:prstGeom prst="rect">
            <a:avLst/>
          </a:prstGeom>
        </p:spPr>
      </p:pic>
    </p:spTree>
    <p:extLst>
      <p:ext uri="{BB962C8B-B14F-4D97-AF65-F5344CB8AC3E}">
        <p14:creationId xmlns:p14="http://schemas.microsoft.com/office/powerpoint/2010/main" val="1497139584"/>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09D4B-A785-431E-B141-61C2B46F3757}"/>
              </a:ext>
            </a:extLst>
          </p:cNvPr>
          <p:cNvSpPr>
            <a:spLocks noGrp="1"/>
          </p:cNvSpPr>
          <p:nvPr>
            <p:ph type="title"/>
          </p:nvPr>
        </p:nvSpPr>
        <p:spPr>
          <a:xfrm>
            <a:off x="3127256" y="304800"/>
            <a:ext cx="6098023" cy="670560"/>
          </a:xfrm>
        </p:spPr>
        <p:txBody>
          <a:bodyPr>
            <a:normAutofit fontScale="90000"/>
          </a:bodyPr>
          <a:lstStyle/>
          <a:p>
            <a:pPr algn="l"/>
            <a:r>
              <a:rPr lang="en-MY" sz="3600" b="1" i="0" dirty="0">
                <a:solidFill>
                  <a:schemeClr val="accent4"/>
                </a:solidFill>
                <a:effectLst/>
                <a:latin typeface="euclid_circular_a"/>
              </a:rPr>
              <a:t>Python Arrays Concatenation</a:t>
            </a:r>
          </a:p>
        </p:txBody>
      </p:sp>
      <p:pic>
        <p:nvPicPr>
          <p:cNvPr id="4" name="Picture 3">
            <a:extLst>
              <a:ext uri="{FF2B5EF4-FFF2-40B4-BE49-F238E27FC236}">
                <a16:creationId xmlns:a16="http://schemas.microsoft.com/office/drawing/2014/main" id="{08111D1D-2B6C-4C4E-BB85-032CB4B20F97}"/>
              </a:ext>
            </a:extLst>
          </p:cNvPr>
          <p:cNvPicPr>
            <a:picLocks noChangeAspect="1"/>
          </p:cNvPicPr>
          <p:nvPr/>
        </p:nvPicPr>
        <p:blipFill>
          <a:blip r:embed="rId2"/>
          <a:stretch>
            <a:fillRect/>
          </a:stretch>
        </p:blipFill>
        <p:spPr>
          <a:xfrm>
            <a:off x="2257948" y="1198880"/>
            <a:ext cx="8111919" cy="5232400"/>
          </a:xfrm>
          <a:prstGeom prst="rect">
            <a:avLst/>
          </a:prstGeom>
        </p:spPr>
      </p:pic>
    </p:spTree>
    <p:extLst>
      <p:ext uri="{BB962C8B-B14F-4D97-AF65-F5344CB8AC3E}">
        <p14:creationId xmlns:p14="http://schemas.microsoft.com/office/powerpoint/2010/main" val="4048814283"/>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81C0E2-FC3A-4C57-8771-8747512DF395}"/>
              </a:ext>
            </a:extLst>
          </p:cNvPr>
          <p:cNvPicPr>
            <a:picLocks noChangeAspect="1"/>
          </p:cNvPicPr>
          <p:nvPr/>
        </p:nvPicPr>
        <p:blipFill>
          <a:blip r:embed="rId2"/>
          <a:stretch>
            <a:fillRect/>
          </a:stretch>
        </p:blipFill>
        <p:spPr>
          <a:xfrm>
            <a:off x="1574800" y="-1"/>
            <a:ext cx="9296400" cy="6866257"/>
          </a:xfrm>
          <a:prstGeom prst="rect">
            <a:avLst/>
          </a:prstGeom>
        </p:spPr>
      </p:pic>
    </p:spTree>
    <p:extLst>
      <p:ext uri="{BB962C8B-B14F-4D97-AF65-F5344CB8AC3E}">
        <p14:creationId xmlns:p14="http://schemas.microsoft.com/office/powerpoint/2010/main" val="1310689680"/>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15BA4A-1822-4E53-B3E2-85B22C92EF04}"/>
              </a:ext>
            </a:extLst>
          </p:cNvPr>
          <p:cNvPicPr>
            <a:picLocks noChangeAspect="1"/>
          </p:cNvPicPr>
          <p:nvPr/>
        </p:nvPicPr>
        <p:blipFill>
          <a:blip r:embed="rId2"/>
          <a:stretch>
            <a:fillRect/>
          </a:stretch>
        </p:blipFill>
        <p:spPr>
          <a:xfrm>
            <a:off x="296443" y="1560512"/>
            <a:ext cx="11599114" cy="2442528"/>
          </a:xfrm>
          <a:prstGeom prst="rect">
            <a:avLst/>
          </a:prstGeom>
        </p:spPr>
      </p:pic>
    </p:spTree>
    <p:extLst>
      <p:ext uri="{BB962C8B-B14F-4D97-AF65-F5344CB8AC3E}">
        <p14:creationId xmlns:p14="http://schemas.microsoft.com/office/powerpoint/2010/main" val="221785035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 name="Title 1">
            <a:extLst>
              <a:ext uri="{FF2B5EF4-FFF2-40B4-BE49-F238E27FC236}">
                <a16:creationId xmlns:a16="http://schemas.microsoft.com/office/drawing/2014/main" id="{35A9FF65-B1E1-48E4-9D68-C9AED4EED823}"/>
              </a:ext>
            </a:extLst>
          </p:cNvPr>
          <p:cNvSpPr>
            <a:spLocks noGrp="1"/>
          </p:cNvSpPr>
          <p:nvPr>
            <p:ph type="title"/>
          </p:nvPr>
        </p:nvSpPr>
        <p:spPr>
          <a:xfrm>
            <a:off x="655320" y="365125"/>
            <a:ext cx="9013052" cy="1623312"/>
          </a:xfrm>
        </p:spPr>
        <p:txBody>
          <a:bodyPr anchor="b">
            <a:normAutofit/>
          </a:bodyPr>
          <a:lstStyle/>
          <a:p>
            <a:r>
              <a:rPr lang="en-US" sz="4000"/>
              <a:t>Introduction</a:t>
            </a: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28D00D8-F9C2-4C0A-9573-802FBC573ED0}"/>
              </a:ext>
            </a:extLst>
          </p:cNvPr>
          <p:cNvSpPr>
            <a:spLocks noGrp="1"/>
          </p:cNvSpPr>
          <p:nvPr>
            <p:ph idx="1"/>
          </p:nvPr>
        </p:nvSpPr>
        <p:spPr>
          <a:xfrm>
            <a:off x="655320" y="2644518"/>
            <a:ext cx="9013052" cy="3327251"/>
          </a:xfrm>
        </p:spPr>
        <p:txBody>
          <a:bodyPr>
            <a:normAutofit/>
          </a:bodyPr>
          <a:lstStyle/>
          <a:p>
            <a:r>
              <a:rPr lang="en-US" sz="1900"/>
              <a:t>Very easy, can be coded by non programmers easily</a:t>
            </a:r>
          </a:p>
          <a:p>
            <a:r>
              <a:rPr lang="en-US" sz="1900"/>
              <a:t>Python helps those who don’t know how to code</a:t>
            </a:r>
          </a:p>
          <a:p>
            <a:r>
              <a:rPr lang="en-US" sz="1900"/>
              <a:t>Even great for children to learn</a:t>
            </a:r>
          </a:p>
          <a:p>
            <a:r>
              <a:rPr lang="en-US" sz="1900"/>
              <a:t>Different versions</a:t>
            </a:r>
          </a:p>
          <a:p>
            <a:pPr lvl="1"/>
            <a:r>
              <a:rPr lang="en-US" sz="1900"/>
              <a:t>Python 1.0 (1994)</a:t>
            </a:r>
          </a:p>
          <a:p>
            <a:pPr lvl="1"/>
            <a:r>
              <a:rPr lang="en-US" sz="1900"/>
              <a:t>Python 2.0 (2000)</a:t>
            </a:r>
          </a:p>
          <a:p>
            <a:pPr lvl="1"/>
            <a:r>
              <a:rPr lang="en-US" sz="1900"/>
              <a:t>Python 3.0 (2008)</a:t>
            </a:r>
          </a:p>
          <a:p>
            <a:r>
              <a:rPr lang="en-US" sz="1900"/>
              <a:t>No backward compatibility with previous version</a:t>
            </a:r>
          </a:p>
          <a:p>
            <a:r>
              <a:rPr lang="en-US" sz="1900"/>
              <a:t>That’s why 2.0 still running in market and will have a support till 2020</a:t>
            </a:r>
          </a:p>
          <a:p>
            <a:pPr lvl="1"/>
            <a:endParaRPr lang="en-US" sz="1900"/>
          </a:p>
          <a:p>
            <a:endParaRPr lang="en-US" sz="1900"/>
          </a:p>
        </p:txBody>
      </p:sp>
    </p:spTree>
    <p:extLst>
      <p:ext uri="{BB962C8B-B14F-4D97-AF65-F5344CB8AC3E}">
        <p14:creationId xmlns:p14="http://schemas.microsoft.com/office/powerpoint/2010/main" val="3108870339"/>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FBAF2D-CE0F-4A5D-9020-4903ADF9C416}"/>
              </a:ext>
            </a:extLst>
          </p:cNvPr>
          <p:cNvSpPr>
            <a:spLocks noGrp="1"/>
          </p:cNvSpPr>
          <p:nvPr>
            <p:ph type="ctrTitle"/>
          </p:nvPr>
        </p:nvSpPr>
        <p:spPr>
          <a:xfrm>
            <a:off x="1524000" y="2245809"/>
            <a:ext cx="9144000" cy="1564716"/>
          </a:xfrm>
        </p:spPr>
        <p:txBody>
          <a:bodyPr>
            <a:normAutofit/>
          </a:bodyPr>
          <a:lstStyle/>
          <a:p>
            <a:pPr algn="l"/>
            <a:r>
              <a:rPr lang="en-US" sz="4100" dirty="0"/>
              <a:t>Introduction to </a:t>
            </a:r>
            <a:r>
              <a:rPr lang="en-US" sz="4100" dirty="0" err="1"/>
              <a:t>Numpy</a:t>
            </a:r>
            <a:endParaRPr lang="en-US" sz="4100" dirty="0"/>
          </a:p>
        </p:txBody>
      </p:sp>
      <p:sp>
        <p:nvSpPr>
          <p:cNvPr id="40"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endParaRPr>
          </a:p>
        </p:txBody>
      </p:sp>
      <p:sp>
        <p:nvSpPr>
          <p:cNvPr id="42"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useBgFill="1">
        <p:nvSpPr>
          <p:cNvPr id="44" name="Freeform: Shape 43">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b="1">
              <a:solidFill>
                <a:prstClr val="white"/>
              </a:solidFill>
            </a:endParaRPr>
          </a:p>
        </p:txBody>
      </p:sp>
      <p:sp>
        <p:nvSpPr>
          <p:cNvPr id="46"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endParaRPr>
          </a:p>
        </p:txBody>
      </p:sp>
      <p:sp>
        <p:nvSpPr>
          <p:cNvPr id="48"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Tree>
    <p:extLst>
      <p:ext uri="{BB962C8B-B14F-4D97-AF65-F5344CB8AC3E}">
        <p14:creationId xmlns:p14="http://schemas.microsoft.com/office/powerpoint/2010/main" val="33238457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 name="Title 1">
            <a:extLst>
              <a:ext uri="{FF2B5EF4-FFF2-40B4-BE49-F238E27FC236}">
                <a16:creationId xmlns:a16="http://schemas.microsoft.com/office/drawing/2014/main" id="{6D2E7FEC-AD57-49C1-9817-839224619C05}"/>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err="1">
                <a:solidFill>
                  <a:srgbClr val="FFFFFF"/>
                </a:solidFill>
                <a:latin typeface="+mj-lt"/>
                <a:ea typeface="+mj-ea"/>
                <a:cs typeface="+mj-cs"/>
              </a:rPr>
              <a:t>Numpy</a:t>
            </a:r>
            <a:endParaRPr lang="en-US" sz="540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BF461B09-9CD2-4ED9-8936-AD2D1C340816}"/>
              </a:ext>
            </a:extLst>
          </p:cNvPr>
          <p:cNvSpPr txBox="1">
            <a:spLocks/>
          </p:cNvSpPr>
          <p:nvPr/>
        </p:nvSpPr>
        <p:spPr>
          <a:xfrm>
            <a:off x="680651" y="2584174"/>
            <a:ext cx="10875624" cy="38072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dirty="0" err="1">
                <a:solidFill>
                  <a:prstClr val="black"/>
                </a:solidFill>
              </a:rPr>
              <a:t>Numpy</a:t>
            </a:r>
            <a:r>
              <a:rPr lang="en-US" dirty="0">
                <a:solidFill>
                  <a:prstClr val="black"/>
                </a:solidFill>
              </a:rPr>
              <a:t> is the core library for scientific computing in Python</a:t>
            </a:r>
          </a:p>
          <a:p>
            <a:pPr>
              <a:defRPr/>
            </a:pPr>
            <a:r>
              <a:rPr lang="en-US" dirty="0">
                <a:solidFill>
                  <a:prstClr val="black"/>
                </a:solidFill>
              </a:rPr>
              <a:t>It provides a high-performance multidimensional array object, and tools for working with these arrays. </a:t>
            </a:r>
          </a:p>
          <a:p>
            <a:pPr>
              <a:defRPr/>
            </a:pPr>
            <a:r>
              <a:rPr lang="en-US" dirty="0">
                <a:solidFill>
                  <a:prstClr val="black"/>
                </a:solidFill>
              </a:rPr>
              <a:t>It also has functions for working in domain of linear algebra, </a:t>
            </a:r>
            <a:r>
              <a:rPr lang="en-US" dirty="0" err="1">
                <a:solidFill>
                  <a:prstClr val="black"/>
                </a:solidFill>
              </a:rPr>
              <a:t>fourier</a:t>
            </a:r>
            <a:r>
              <a:rPr lang="en-US" dirty="0">
                <a:solidFill>
                  <a:prstClr val="black"/>
                </a:solidFill>
              </a:rPr>
              <a:t> transform, and matrices.</a:t>
            </a:r>
          </a:p>
          <a:p>
            <a:pPr>
              <a:defRPr/>
            </a:pPr>
            <a:r>
              <a:rPr lang="en-US" dirty="0">
                <a:solidFill>
                  <a:prstClr val="black"/>
                </a:solidFill>
              </a:rPr>
              <a:t>At the core, </a:t>
            </a:r>
            <a:r>
              <a:rPr lang="en-US" dirty="0" err="1">
                <a:solidFill>
                  <a:prstClr val="black"/>
                </a:solidFill>
              </a:rPr>
              <a:t>numpy</a:t>
            </a:r>
            <a:r>
              <a:rPr lang="en-US" dirty="0">
                <a:solidFill>
                  <a:prstClr val="black"/>
                </a:solidFill>
              </a:rPr>
              <a:t> provides the excellent </a:t>
            </a:r>
            <a:r>
              <a:rPr lang="en-US" i="1" dirty="0">
                <a:solidFill>
                  <a:prstClr val="black"/>
                </a:solidFill>
              </a:rPr>
              <a:t>n </a:t>
            </a:r>
            <a:r>
              <a:rPr lang="en-US" dirty="0">
                <a:solidFill>
                  <a:prstClr val="black"/>
                </a:solidFill>
              </a:rPr>
              <a:t>dimensional array objects.</a:t>
            </a:r>
          </a:p>
          <a:p>
            <a:pPr>
              <a:defRPr/>
            </a:pPr>
            <a:r>
              <a:rPr lang="en-US" dirty="0" err="1">
                <a:solidFill>
                  <a:prstClr val="black"/>
                </a:solidFill>
              </a:rPr>
              <a:t>Numpy</a:t>
            </a:r>
            <a:r>
              <a:rPr lang="en-US" dirty="0">
                <a:solidFill>
                  <a:prstClr val="black"/>
                </a:solidFill>
              </a:rPr>
              <a:t> stands for Numerical Python</a:t>
            </a:r>
          </a:p>
          <a:p>
            <a:pPr>
              <a:defRPr/>
            </a:pPr>
            <a:endParaRPr lang="en-US" dirty="0">
              <a:solidFill>
                <a:prstClr val="black"/>
              </a:solidFill>
            </a:endParaRPr>
          </a:p>
        </p:txBody>
      </p:sp>
    </p:spTree>
    <p:extLst>
      <p:ext uri="{BB962C8B-B14F-4D97-AF65-F5344CB8AC3E}">
        <p14:creationId xmlns:p14="http://schemas.microsoft.com/office/powerpoint/2010/main" val="13408614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 name="Title 1">
            <a:extLst>
              <a:ext uri="{FF2B5EF4-FFF2-40B4-BE49-F238E27FC236}">
                <a16:creationId xmlns:a16="http://schemas.microsoft.com/office/drawing/2014/main" id="{6D2E7FEC-AD57-49C1-9817-839224619C05}"/>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Why do we use </a:t>
            </a:r>
            <a:r>
              <a:rPr lang="en-US" sz="5400" kern="1200" dirty="0" err="1">
                <a:solidFill>
                  <a:srgbClr val="FFFFFF"/>
                </a:solidFill>
                <a:latin typeface="+mj-lt"/>
                <a:ea typeface="+mj-ea"/>
                <a:cs typeface="+mj-cs"/>
              </a:rPr>
              <a:t>Numpy</a:t>
            </a:r>
            <a:r>
              <a:rPr lang="en-US" sz="5400" kern="1200" dirty="0">
                <a:solidFill>
                  <a:srgbClr val="FFFFFF"/>
                </a:solidFill>
                <a:latin typeface="+mj-lt"/>
                <a:ea typeface="+mj-ea"/>
                <a:cs typeface="+mj-cs"/>
              </a:rPr>
              <a:t>?</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BF461B09-9CD2-4ED9-8936-AD2D1C340816}"/>
              </a:ext>
            </a:extLst>
          </p:cNvPr>
          <p:cNvSpPr txBox="1">
            <a:spLocks/>
          </p:cNvSpPr>
          <p:nvPr/>
        </p:nvSpPr>
        <p:spPr>
          <a:xfrm>
            <a:off x="680651" y="2584174"/>
            <a:ext cx="10875624" cy="38072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dirty="0">
                <a:solidFill>
                  <a:prstClr val="black"/>
                </a:solidFill>
              </a:rPr>
              <a:t>In Python we have lists that serve the purpose of arrays, but they are slow to process.</a:t>
            </a:r>
          </a:p>
          <a:p>
            <a:pPr>
              <a:defRPr/>
            </a:pPr>
            <a:r>
              <a:rPr lang="en-US" dirty="0">
                <a:solidFill>
                  <a:prstClr val="black"/>
                </a:solidFill>
              </a:rPr>
              <a:t>NumPy aims to provide an array object that is up to 50x faster than traditional Python lists.</a:t>
            </a:r>
          </a:p>
          <a:p>
            <a:pPr>
              <a:defRPr/>
            </a:pPr>
            <a:r>
              <a:rPr lang="en-US" dirty="0">
                <a:solidFill>
                  <a:prstClr val="black"/>
                </a:solidFill>
              </a:rPr>
              <a:t>The array object in NumPy is called </a:t>
            </a:r>
            <a:r>
              <a:rPr lang="en-US" i="1" dirty="0" err="1">
                <a:solidFill>
                  <a:prstClr val="black"/>
                </a:solidFill>
              </a:rPr>
              <a:t>n</a:t>
            </a:r>
            <a:r>
              <a:rPr lang="en-US" dirty="0" err="1">
                <a:solidFill>
                  <a:prstClr val="black"/>
                </a:solidFill>
              </a:rPr>
              <a:t>darray</a:t>
            </a:r>
            <a:r>
              <a:rPr lang="en-US" dirty="0">
                <a:solidFill>
                  <a:prstClr val="black"/>
                </a:solidFill>
              </a:rPr>
              <a:t>, it provides a lot of supporting functions that make working with </a:t>
            </a:r>
            <a:r>
              <a:rPr lang="en-US" i="1" dirty="0" err="1">
                <a:solidFill>
                  <a:prstClr val="black"/>
                </a:solidFill>
              </a:rPr>
              <a:t>n</a:t>
            </a:r>
            <a:r>
              <a:rPr lang="en-US" dirty="0" err="1">
                <a:solidFill>
                  <a:prstClr val="black"/>
                </a:solidFill>
              </a:rPr>
              <a:t>darray</a:t>
            </a:r>
            <a:r>
              <a:rPr lang="en-US" dirty="0">
                <a:solidFill>
                  <a:prstClr val="black"/>
                </a:solidFill>
              </a:rPr>
              <a:t> very easy.</a:t>
            </a:r>
          </a:p>
          <a:p>
            <a:pPr>
              <a:defRPr/>
            </a:pPr>
            <a:r>
              <a:rPr lang="en-US" dirty="0">
                <a:solidFill>
                  <a:prstClr val="black"/>
                </a:solidFill>
              </a:rPr>
              <a:t>Arrays are very frequently used in data science, where speed and resources are very important.</a:t>
            </a:r>
          </a:p>
        </p:txBody>
      </p:sp>
    </p:spTree>
    <p:extLst>
      <p:ext uri="{BB962C8B-B14F-4D97-AF65-F5344CB8AC3E}">
        <p14:creationId xmlns:p14="http://schemas.microsoft.com/office/powerpoint/2010/main" val="42351189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 name="Title 1">
            <a:extLst>
              <a:ext uri="{FF2B5EF4-FFF2-40B4-BE49-F238E27FC236}">
                <a16:creationId xmlns:a16="http://schemas.microsoft.com/office/drawing/2014/main" id="{6D2E7FEC-AD57-49C1-9817-839224619C05}"/>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Why </a:t>
            </a:r>
            <a:r>
              <a:rPr lang="en-US" sz="5400" kern="1200" dirty="0" err="1">
                <a:solidFill>
                  <a:srgbClr val="FFFFFF"/>
                </a:solidFill>
                <a:latin typeface="+mj-lt"/>
                <a:ea typeface="+mj-ea"/>
                <a:cs typeface="+mj-cs"/>
              </a:rPr>
              <a:t>Numpy</a:t>
            </a:r>
            <a:r>
              <a:rPr lang="en-US" sz="5400" kern="1200" dirty="0">
                <a:solidFill>
                  <a:srgbClr val="FFFFFF"/>
                </a:solidFill>
                <a:latin typeface="+mj-lt"/>
                <a:ea typeface="+mj-ea"/>
                <a:cs typeface="+mj-cs"/>
              </a:rPr>
              <a:t> is faster than Lists?</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BF461B09-9CD2-4ED9-8936-AD2D1C340816}"/>
              </a:ext>
            </a:extLst>
          </p:cNvPr>
          <p:cNvSpPr txBox="1">
            <a:spLocks/>
          </p:cNvSpPr>
          <p:nvPr/>
        </p:nvSpPr>
        <p:spPr>
          <a:xfrm>
            <a:off x="680651" y="2584174"/>
            <a:ext cx="10875624" cy="38072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0" i="0" dirty="0">
                <a:solidFill>
                  <a:srgbClr val="000000"/>
                </a:solidFill>
                <a:effectLst/>
                <a:latin typeface="Verdana" panose="020B0604030504040204" pitchFamily="34" charset="0"/>
              </a:rPr>
              <a:t>NumPy arrays are stored at one continuous place in memory unlike lists, so processes can access and manipulate them very efficiently.</a:t>
            </a:r>
          </a:p>
          <a:p>
            <a:pPr algn="just"/>
            <a:endParaRPr lang="en-US" sz="2400" b="0" i="0" dirty="0">
              <a:solidFill>
                <a:srgbClr val="000000"/>
              </a:solidFill>
              <a:effectLst/>
              <a:latin typeface="Verdana" panose="020B0604030504040204" pitchFamily="34" charset="0"/>
            </a:endParaRPr>
          </a:p>
          <a:p>
            <a:pPr algn="just"/>
            <a:r>
              <a:rPr lang="en-US" sz="2400" b="0" i="0" dirty="0">
                <a:solidFill>
                  <a:srgbClr val="000000"/>
                </a:solidFill>
                <a:effectLst/>
                <a:latin typeface="Verdana" panose="020B0604030504040204" pitchFamily="34" charset="0"/>
              </a:rPr>
              <a:t>This behavior is called locality of reference in computer science.</a:t>
            </a:r>
          </a:p>
          <a:p>
            <a:pPr algn="just"/>
            <a:endParaRPr lang="en-US" sz="2400" b="0" i="0" dirty="0">
              <a:solidFill>
                <a:srgbClr val="000000"/>
              </a:solidFill>
              <a:effectLst/>
              <a:latin typeface="Verdana" panose="020B0604030504040204" pitchFamily="34" charset="0"/>
            </a:endParaRPr>
          </a:p>
          <a:p>
            <a:pPr algn="just"/>
            <a:r>
              <a:rPr lang="en-US" sz="2400" b="0" i="0" dirty="0">
                <a:solidFill>
                  <a:srgbClr val="000000"/>
                </a:solidFill>
                <a:effectLst/>
                <a:latin typeface="Verdana" panose="020B0604030504040204" pitchFamily="34" charset="0"/>
              </a:rPr>
              <a:t>This is the main reason why NumPy is faster than lists. Also it is optimized to work with latest CPU architectures.</a:t>
            </a:r>
          </a:p>
          <a:p>
            <a:pPr algn="just"/>
            <a:endParaRPr lang="en-US" sz="2400" dirty="0">
              <a:solidFill>
                <a:srgbClr val="000000"/>
              </a:solidFill>
              <a:latin typeface="Verdana" panose="020B0604030504040204" pitchFamily="34" charset="0"/>
            </a:endParaRPr>
          </a:p>
          <a:p>
            <a:pPr algn="just"/>
            <a:r>
              <a:rPr lang="en-US" sz="2400" b="0" i="0" dirty="0">
                <a:solidFill>
                  <a:srgbClr val="000000"/>
                </a:solidFill>
                <a:effectLst/>
                <a:latin typeface="Verdana" panose="020B0604030504040204" pitchFamily="34" charset="0"/>
              </a:rPr>
              <a:t>The source code for NumPy is located at this </a:t>
            </a:r>
            <a:r>
              <a:rPr lang="en-US" sz="2400" b="0" i="0" dirty="0" err="1">
                <a:solidFill>
                  <a:srgbClr val="000000"/>
                </a:solidFill>
                <a:effectLst/>
                <a:latin typeface="Verdana" panose="020B0604030504040204" pitchFamily="34" charset="0"/>
              </a:rPr>
              <a:t>github</a:t>
            </a:r>
            <a:r>
              <a:rPr lang="en-US" sz="2400" b="0" i="0" dirty="0">
                <a:solidFill>
                  <a:srgbClr val="000000"/>
                </a:solidFill>
                <a:effectLst/>
                <a:latin typeface="Verdana" panose="020B0604030504040204" pitchFamily="34" charset="0"/>
              </a:rPr>
              <a:t> repository https://github.com/numpy/numpy</a:t>
            </a:r>
          </a:p>
        </p:txBody>
      </p:sp>
    </p:spTree>
    <p:extLst>
      <p:ext uri="{BB962C8B-B14F-4D97-AF65-F5344CB8AC3E}">
        <p14:creationId xmlns:p14="http://schemas.microsoft.com/office/powerpoint/2010/main" val="42238658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 name="Title 1">
            <a:extLst>
              <a:ext uri="{FF2B5EF4-FFF2-40B4-BE49-F238E27FC236}">
                <a16:creationId xmlns:a16="http://schemas.microsoft.com/office/drawing/2014/main" id="{6D2E7FEC-AD57-49C1-9817-839224619C05}"/>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Creating </a:t>
            </a:r>
            <a:r>
              <a:rPr lang="en-US" sz="5400" kern="1200" dirty="0" err="1">
                <a:solidFill>
                  <a:srgbClr val="FFFFFF"/>
                </a:solidFill>
                <a:latin typeface="+mj-lt"/>
                <a:ea typeface="+mj-ea"/>
                <a:cs typeface="+mj-cs"/>
              </a:rPr>
              <a:t>Numpy</a:t>
            </a:r>
            <a:r>
              <a:rPr lang="en-US" sz="5400" kern="1200" dirty="0">
                <a:solidFill>
                  <a:srgbClr val="FFFFFF"/>
                </a:solidFill>
                <a:latin typeface="+mj-lt"/>
                <a:ea typeface="+mj-ea"/>
                <a:cs typeface="+mj-cs"/>
              </a:rPr>
              <a:t> Array</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5222B4F-AD15-419E-A16F-BD7A64FC86ED}"/>
              </a:ext>
            </a:extLst>
          </p:cNvPr>
          <p:cNvPicPr>
            <a:picLocks noChangeAspect="1"/>
          </p:cNvPicPr>
          <p:nvPr/>
        </p:nvPicPr>
        <p:blipFill>
          <a:blip r:embed="rId2"/>
          <a:stretch>
            <a:fillRect/>
          </a:stretch>
        </p:blipFill>
        <p:spPr>
          <a:xfrm>
            <a:off x="224421" y="2310834"/>
            <a:ext cx="5725848" cy="2700338"/>
          </a:xfrm>
          <a:prstGeom prst="rect">
            <a:avLst/>
          </a:prstGeom>
        </p:spPr>
      </p:pic>
      <p:pic>
        <p:nvPicPr>
          <p:cNvPr id="6" name="Picture 5">
            <a:extLst>
              <a:ext uri="{FF2B5EF4-FFF2-40B4-BE49-F238E27FC236}">
                <a16:creationId xmlns:a16="http://schemas.microsoft.com/office/drawing/2014/main" id="{D49EFAB1-BEAB-446C-B1A5-F52AC30F758E}"/>
              </a:ext>
            </a:extLst>
          </p:cNvPr>
          <p:cNvPicPr>
            <a:picLocks noChangeAspect="1"/>
          </p:cNvPicPr>
          <p:nvPr/>
        </p:nvPicPr>
        <p:blipFill>
          <a:blip r:embed="rId3"/>
          <a:stretch>
            <a:fillRect/>
          </a:stretch>
        </p:blipFill>
        <p:spPr>
          <a:xfrm>
            <a:off x="290461" y="5011172"/>
            <a:ext cx="5043539" cy="1651581"/>
          </a:xfrm>
          <a:prstGeom prst="rect">
            <a:avLst/>
          </a:prstGeom>
        </p:spPr>
      </p:pic>
      <p:pic>
        <p:nvPicPr>
          <p:cNvPr id="10" name="Picture 9">
            <a:extLst>
              <a:ext uri="{FF2B5EF4-FFF2-40B4-BE49-F238E27FC236}">
                <a16:creationId xmlns:a16="http://schemas.microsoft.com/office/drawing/2014/main" id="{2FFD0743-893C-4103-B24D-6E6B371001CC}"/>
              </a:ext>
            </a:extLst>
          </p:cNvPr>
          <p:cNvPicPr>
            <a:picLocks noChangeAspect="1"/>
          </p:cNvPicPr>
          <p:nvPr/>
        </p:nvPicPr>
        <p:blipFill>
          <a:blip r:embed="rId4"/>
          <a:stretch>
            <a:fillRect/>
          </a:stretch>
        </p:blipFill>
        <p:spPr>
          <a:xfrm>
            <a:off x="6096000" y="2310833"/>
            <a:ext cx="5720861" cy="1630219"/>
          </a:xfrm>
          <a:prstGeom prst="rect">
            <a:avLst/>
          </a:prstGeom>
        </p:spPr>
      </p:pic>
      <p:sp>
        <p:nvSpPr>
          <p:cNvPr id="12" name="Rectangle 1">
            <a:extLst>
              <a:ext uri="{FF2B5EF4-FFF2-40B4-BE49-F238E27FC236}">
                <a16:creationId xmlns:a16="http://schemas.microsoft.com/office/drawing/2014/main" id="{41696E67-37B4-4E48-9C38-F3470CF6868D}"/>
              </a:ext>
            </a:extLst>
          </p:cNvPr>
          <p:cNvSpPr>
            <a:spLocks noChangeArrowheads="1"/>
          </p:cNvSpPr>
          <p:nvPr/>
        </p:nvSpPr>
        <p:spPr bwMode="auto">
          <a:xfrm>
            <a:off x="6241733" y="4255207"/>
            <a:ext cx="5248300" cy="2308324"/>
          </a:xfrm>
          <a:prstGeom prst="rect">
            <a:avLst/>
          </a:prstGeom>
          <a:solidFill>
            <a:schemeClr val="accent1">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NumPy is used to work with arrays. The array object in NumPy is called </a:t>
            </a:r>
            <a:r>
              <a:rPr kumimoji="0" lang="en-US" altLang="en-US" sz="2400" b="0" i="0" u="none" strike="noStrike" cap="none" normalizeH="0" baseline="0" dirty="0" err="1">
                <a:ln>
                  <a:noFill/>
                </a:ln>
                <a:solidFill>
                  <a:srgbClr val="DC143C"/>
                </a:solidFill>
                <a:effectLst/>
                <a:latin typeface="Consolas" panose="020B0609020204030204" pitchFamily="49" charset="0"/>
              </a:rPr>
              <a:t>ndarray</a:t>
            </a:r>
            <a:r>
              <a:rPr kumimoji="0" lang="en-US" altLang="en-US" sz="2400" b="0" i="0" u="none" strike="noStrike" cap="none" normalizeH="0" baseline="0" dirty="0">
                <a:ln>
                  <a:noFill/>
                </a:ln>
                <a:solidFill>
                  <a:srgbClr val="000000"/>
                </a:solidFill>
                <a:effectLst/>
                <a:latin typeface="Verdana" panose="020B0604030504040204" pitchFamily="34" charset="0"/>
              </a:rPr>
              <a:t>.</a:t>
            </a:r>
            <a:endParaRPr kumimoji="0" lang="en-US" altLang="en-US" sz="1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We can create a NumPy </a:t>
            </a:r>
            <a:r>
              <a:rPr kumimoji="0" lang="en-US" altLang="en-US" sz="2400" b="0" i="0" u="none" strike="noStrike" cap="none" normalizeH="0" baseline="0" dirty="0" err="1">
                <a:ln>
                  <a:noFill/>
                </a:ln>
                <a:solidFill>
                  <a:srgbClr val="DC143C"/>
                </a:solidFill>
                <a:effectLst/>
                <a:latin typeface="Consolas" panose="020B0609020204030204" pitchFamily="49" charset="0"/>
              </a:rPr>
              <a:t>ndarray</a:t>
            </a:r>
            <a:r>
              <a:rPr kumimoji="0" lang="en-US" altLang="en-US" sz="2400" b="0" i="0" u="none" strike="noStrike" cap="none" normalizeH="0" baseline="0" dirty="0">
                <a:ln>
                  <a:noFill/>
                </a:ln>
                <a:solidFill>
                  <a:srgbClr val="000000"/>
                </a:solidFill>
                <a:effectLst/>
                <a:latin typeface="Verdana" panose="020B0604030504040204" pitchFamily="34" charset="0"/>
              </a:rPr>
              <a:t> object by using the </a:t>
            </a:r>
            <a:r>
              <a:rPr kumimoji="0" lang="en-US" altLang="en-US" sz="2400" b="0" i="0" u="none" strike="noStrike" cap="none" normalizeH="0" baseline="0" dirty="0">
                <a:ln>
                  <a:noFill/>
                </a:ln>
                <a:solidFill>
                  <a:srgbClr val="DC143C"/>
                </a:solidFill>
                <a:effectLst/>
                <a:latin typeface="Consolas" panose="020B0609020204030204" pitchFamily="49" charset="0"/>
              </a:rPr>
              <a:t>array()</a:t>
            </a:r>
            <a:r>
              <a:rPr kumimoji="0" lang="en-US" altLang="en-US" sz="2400" b="0" i="0" u="none" strike="noStrike" cap="none" normalizeH="0" baseline="0" dirty="0">
                <a:ln>
                  <a:noFill/>
                </a:ln>
                <a:solidFill>
                  <a:srgbClr val="000000"/>
                </a:solidFill>
                <a:effectLst/>
                <a:latin typeface="Verdana" panose="020B0604030504040204" pitchFamily="34" charset="0"/>
              </a:rPr>
              <a:t> function.</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95982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 name="Title 1">
            <a:extLst>
              <a:ext uri="{FF2B5EF4-FFF2-40B4-BE49-F238E27FC236}">
                <a16:creationId xmlns:a16="http://schemas.microsoft.com/office/drawing/2014/main" id="{6D2E7FEC-AD57-49C1-9817-839224619C05}"/>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Creating </a:t>
            </a:r>
            <a:r>
              <a:rPr lang="en-US" sz="5400" kern="1200" dirty="0" err="1">
                <a:solidFill>
                  <a:srgbClr val="FFFFFF"/>
                </a:solidFill>
                <a:latin typeface="+mj-lt"/>
                <a:ea typeface="+mj-ea"/>
                <a:cs typeface="+mj-cs"/>
              </a:rPr>
              <a:t>Numpy</a:t>
            </a:r>
            <a:r>
              <a:rPr lang="en-US" sz="5400" kern="1200" dirty="0">
                <a:solidFill>
                  <a:srgbClr val="FFFFFF"/>
                </a:solidFill>
                <a:latin typeface="+mj-lt"/>
                <a:ea typeface="+mj-ea"/>
                <a:cs typeface="+mj-cs"/>
              </a:rPr>
              <a:t> Array</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5222B4F-AD15-419E-A16F-BD7A64FC86ED}"/>
              </a:ext>
            </a:extLst>
          </p:cNvPr>
          <p:cNvPicPr>
            <a:picLocks noChangeAspect="1"/>
          </p:cNvPicPr>
          <p:nvPr/>
        </p:nvPicPr>
        <p:blipFill>
          <a:blip r:embed="rId2"/>
          <a:stretch>
            <a:fillRect/>
          </a:stretch>
        </p:blipFill>
        <p:spPr>
          <a:xfrm>
            <a:off x="206618" y="3262503"/>
            <a:ext cx="4552255" cy="2146866"/>
          </a:xfrm>
          <a:prstGeom prst="rect">
            <a:avLst/>
          </a:prstGeom>
        </p:spPr>
      </p:pic>
      <p:sp>
        <p:nvSpPr>
          <p:cNvPr id="12" name="Rectangle 1">
            <a:extLst>
              <a:ext uri="{FF2B5EF4-FFF2-40B4-BE49-F238E27FC236}">
                <a16:creationId xmlns:a16="http://schemas.microsoft.com/office/drawing/2014/main" id="{41696E67-37B4-4E48-9C38-F3470CF6868D}"/>
              </a:ext>
            </a:extLst>
          </p:cNvPr>
          <p:cNvSpPr>
            <a:spLocks noChangeArrowheads="1"/>
          </p:cNvSpPr>
          <p:nvPr/>
        </p:nvSpPr>
        <p:spPr bwMode="auto">
          <a:xfrm>
            <a:off x="317621" y="2444895"/>
            <a:ext cx="11556757" cy="646331"/>
          </a:xfrm>
          <a:prstGeom prst="rect">
            <a:avLst/>
          </a:prstGeom>
          <a:solidFill>
            <a:schemeClr val="accent1">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To create an </a:t>
            </a:r>
            <a:r>
              <a:rPr kumimoji="0" lang="en-US" altLang="en-US" b="0" i="0" u="none" strike="noStrike" cap="none" normalizeH="0" baseline="0" dirty="0" err="1">
                <a:ln>
                  <a:noFill/>
                </a:ln>
                <a:solidFill>
                  <a:srgbClr val="000000"/>
                </a:solidFill>
                <a:effectLst/>
                <a:latin typeface="Verdana" panose="020B0604030504040204" pitchFamily="34" charset="0"/>
              </a:rPr>
              <a:t>ndarray</a:t>
            </a:r>
            <a:r>
              <a:rPr kumimoji="0" lang="en-US" altLang="en-US" b="0" i="0" u="none" strike="noStrike" cap="none" normalizeH="0" baseline="0" dirty="0">
                <a:ln>
                  <a:noFill/>
                </a:ln>
                <a:solidFill>
                  <a:srgbClr val="000000"/>
                </a:solidFill>
                <a:effectLst/>
                <a:latin typeface="Verdana" panose="020B0604030504040204" pitchFamily="34" charset="0"/>
              </a:rPr>
              <a:t>, we can pass a list, tuple or any array-like object into the array() method, and it will be converted into an </a:t>
            </a:r>
            <a:r>
              <a:rPr kumimoji="0" lang="en-US" altLang="en-US" b="0" i="0" u="none" strike="noStrike" cap="none" normalizeH="0" baseline="0" dirty="0" err="1">
                <a:ln>
                  <a:noFill/>
                </a:ln>
                <a:solidFill>
                  <a:srgbClr val="000000"/>
                </a:solidFill>
                <a:effectLst/>
                <a:latin typeface="Verdana" panose="020B0604030504040204" pitchFamily="34" charset="0"/>
              </a:rPr>
              <a:t>ndarray</a:t>
            </a:r>
            <a:r>
              <a:rPr kumimoji="0" lang="en-US" altLang="en-US" b="0" i="0" u="none" strike="noStrike" cap="none" normalizeH="0" baseline="0" dirty="0">
                <a:ln>
                  <a:noFill/>
                </a:ln>
                <a:solidFill>
                  <a:srgbClr val="000000"/>
                </a:solidFill>
                <a:effectLst/>
                <a:latin typeface="Verdana" panose="020B0604030504040204" pitchFamily="34" charset="0"/>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DF53B459-0E60-4DD0-991E-12E3FAB89C5E}"/>
              </a:ext>
            </a:extLst>
          </p:cNvPr>
          <p:cNvPicPr>
            <a:picLocks noChangeAspect="1"/>
          </p:cNvPicPr>
          <p:nvPr/>
        </p:nvPicPr>
        <p:blipFill>
          <a:blip r:embed="rId3"/>
          <a:stretch>
            <a:fillRect/>
          </a:stretch>
        </p:blipFill>
        <p:spPr>
          <a:xfrm>
            <a:off x="5095875" y="3262503"/>
            <a:ext cx="4248150" cy="1801299"/>
          </a:xfrm>
          <a:prstGeom prst="rect">
            <a:avLst/>
          </a:prstGeom>
        </p:spPr>
      </p:pic>
    </p:spTree>
    <p:extLst>
      <p:ext uri="{BB962C8B-B14F-4D97-AF65-F5344CB8AC3E}">
        <p14:creationId xmlns:p14="http://schemas.microsoft.com/office/powerpoint/2010/main" val="1478965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 name="Title 1">
            <a:extLst>
              <a:ext uri="{FF2B5EF4-FFF2-40B4-BE49-F238E27FC236}">
                <a16:creationId xmlns:a16="http://schemas.microsoft.com/office/drawing/2014/main" id="{6D2E7FEC-AD57-49C1-9817-839224619C05}"/>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Dimensions in Arrays</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EA5F953-8B78-4C21-9710-4A7354A67E36}"/>
              </a:ext>
            </a:extLst>
          </p:cNvPr>
          <p:cNvPicPr>
            <a:picLocks noChangeAspect="1"/>
          </p:cNvPicPr>
          <p:nvPr/>
        </p:nvPicPr>
        <p:blipFill>
          <a:blip r:embed="rId2"/>
          <a:stretch>
            <a:fillRect/>
          </a:stretch>
        </p:blipFill>
        <p:spPr>
          <a:xfrm>
            <a:off x="1504950" y="2445502"/>
            <a:ext cx="8134350" cy="4101036"/>
          </a:xfrm>
          <a:prstGeom prst="rect">
            <a:avLst/>
          </a:prstGeom>
        </p:spPr>
      </p:pic>
    </p:spTree>
    <p:extLst>
      <p:ext uri="{BB962C8B-B14F-4D97-AF65-F5344CB8AC3E}">
        <p14:creationId xmlns:p14="http://schemas.microsoft.com/office/powerpoint/2010/main" val="8134643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E7FEC-AD57-49C1-9817-839224619C05}"/>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kern="1200">
                <a:solidFill>
                  <a:schemeClr val="bg1"/>
                </a:solidFill>
                <a:latin typeface="+mj-lt"/>
                <a:ea typeface="+mj-ea"/>
                <a:cs typeface="+mj-cs"/>
              </a:rPr>
              <a:t>Dimensions in Arrays</a:t>
            </a:r>
          </a:p>
        </p:txBody>
      </p:sp>
      <p:pic>
        <p:nvPicPr>
          <p:cNvPr id="7" name="Picture 6">
            <a:extLst>
              <a:ext uri="{FF2B5EF4-FFF2-40B4-BE49-F238E27FC236}">
                <a16:creationId xmlns:a16="http://schemas.microsoft.com/office/drawing/2014/main" id="{2805233C-6768-4A70-A5FB-132D95C78FB1}"/>
              </a:ext>
            </a:extLst>
          </p:cNvPr>
          <p:cNvPicPr>
            <a:picLocks noChangeAspect="1"/>
          </p:cNvPicPr>
          <p:nvPr/>
        </p:nvPicPr>
        <p:blipFill>
          <a:blip r:embed="rId2"/>
          <a:stretch>
            <a:fillRect/>
          </a:stretch>
        </p:blipFill>
        <p:spPr>
          <a:xfrm>
            <a:off x="2489535" y="1502507"/>
            <a:ext cx="8462945" cy="5141239"/>
          </a:xfrm>
          <a:prstGeom prst="rect">
            <a:avLst/>
          </a:prstGeom>
        </p:spPr>
      </p:pic>
    </p:spTree>
    <p:extLst>
      <p:ext uri="{BB962C8B-B14F-4D97-AF65-F5344CB8AC3E}">
        <p14:creationId xmlns:p14="http://schemas.microsoft.com/office/powerpoint/2010/main" val="12239115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E7FEC-AD57-49C1-9817-839224619C05}"/>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kern="1200">
                <a:solidFill>
                  <a:schemeClr val="bg1"/>
                </a:solidFill>
                <a:latin typeface="+mj-lt"/>
                <a:ea typeface="+mj-ea"/>
                <a:cs typeface="+mj-cs"/>
              </a:rPr>
              <a:t>Dimensions in Arrays</a:t>
            </a:r>
          </a:p>
        </p:txBody>
      </p:sp>
      <p:pic>
        <p:nvPicPr>
          <p:cNvPr id="4" name="Picture 3">
            <a:extLst>
              <a:ext uri="{FF2B5EF4-FFF2-40B4-BE49-F238E27FC236}">
                <a16:creationId xmlns:a16="http://schemas.microsoft.com/office/drawing/2014/main" id="{D64BCD59-134E-461A-AFE3-4B54C666299C}"/>
              </a:ext>
            </a:extLst>
          </p:cNvPr>
          <p:cNvPicPr>
            <a:picLocks noChangeAspect="1"/>
          </p:cNvPicPr>
          <p:nvPr/>
        </p:nvPicPr>
        <p:blipFill>
          <a:blip r:embed="rId2"/>
          <a:stretch>
            <a:fillRect/>
          </a:stretch>
        </p:blipFill>
        <p:spPr>
          <a:xfrm>
            <a:off x="2676525" y="1493245"/>
            <a:ext cx="7364930" cy="5364755"/>
          </a:xfrm>
          <a:prstGeom prst="rect">
            <a:avLst/>
          </a:prstGeom>
        </p:spPr>
      </p:pic>
    </p:spTree>
    <p:extLst>
      <p:ext uri="{BB962C8B-B14F-4D97-AF65-F5344CB8AC3E}">
        <p14:creationId xmlns:p14="http://schemas.microsoft.com/office/powerpoint/2010/main" val="30734092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E7FEC-AD57-49C1-9817-839224619C05}"/>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kern="1200">
                <a:solidFill>
                  <a:schemeClr val="bg1"/>
                </a:solidFill>
                <a:latin typeface="+mj-lt"/>
                <a:ea typeface="+mj-ea"/>
                <a:cs typeface="+mj-cs"/>
              </a:rPr>
              <a:t>Dimensions in Arrays</a:t>
            </a:r>
          </a:p>
        </p:txBody>
      </p:sp>
      <p:pic>
        <p:nvPicPr>
          <p:cNvPr id="5" name="Picture 4">
            <a:extLst>
              <a:ext uri="{FF2B5EF4-FFF2-40B4-BE49-F238E27FC236}">
                <a16:creationId xmlns:a16="http://schemas.microsoft.com/office/drawing/2014/main" id="{437A39CD-4A5B-4248-903F-DAC851853DBB}"/>
              </a:ext>
            </a:extLst>
          </p:cNvPr>
          <p:cNvPicPr>
            <a:picLocks noChangeAspect="1"/>
          </p:cNvPicPr>
          <p:nvPr/>
        </p:nvPicPr>
        <p:blipFill>
          <a:blip r:embed="rId2"/>
          <a:stretch>
            <a:fillRect/>
          </a:stretch>
        </p:blipFill>
        <p:spPr>
          <a:xfrm>
            <a:off x="1543050" y="1773995"/>
            <a:ext cx="9410700" cy="4564892"/>
          </a:xfrm>
          <a:prstGeom prst="rect">
            <a:avLst/>
          </a:prstGeom>
        </p:spPr>
      </p:pic>
    </p:spTree>
    <p:extLst>
      <p:ext uri="{BB962C8B-B14F-4D97-AF65-F5344CB8AC3E}">
        <p14:creationId xmlns:p14="http://schemas.microsoft.com/office/powerpoint/2010/main" val="3134186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 name="Title 1">
            <a:extLst>
              <a:ext uri="{FF2B5EF4-FFF2-40B4-BE49-F238E27FC236}">
                <a16:creationId xmlns:a16="http://schemas.microsoft.com/office/drawing/2014/main" id="{35A9FF65-B1E1-48E4-9D68-C9AED4EED823}"/>
              </a:ext>
            </a:extLst>
          </p:cNvPr>
          <p:cNvSpPr>
            <a:spLocks noGrp="1"/>
          </p:cNvSpPr>
          <p:nvPr>
            <p:ph type="title"/>
          </p:nvPr>
        </p:nvSpPr>
        <p:spPr>
          <a:xfrm>
            <a:off x="655320" y="365125"/>
            <a:ext cx="9013052" cy="1623312"/>
          </a:xfrm>
        </p:spPr>
        <p:txBody>
          <a:bodyPr anchor="b">
            <a:normAutofit/>
          </a:bodyPr>
          <a:lstStyle/>
          <a:p>
            <a:r>
              <a:rPr lang="en-US" sz="4000"/>
              <a:t>Installation</a:t>
            </a: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28D00D8-F9C2-4C0A-9573-802FBC573ED0}"/>
              </a:ext>
            </a:extLst>
          </p:cNvPr>
          <p:cNvSpPr>
            <a:spLocks noGrp="1"/>
          </p:cNvSpPr>
          <p:nvPr>
            <p:ph idx="1"/>
          </p:nvPr>
        </p:nvSpPr>
        <p:spPr>
          <a:xfrm>
            <a:off x="655320" y="2644518"/>
            <a:ext cx="9013052" cy="3327251"/>
          </a:xfrm>
        </p:spPr>
        <p:txBody>
          <a:bodyPr>
            <a:normAutofit/>
          </a:bodyPr>
          <a:lstStyle/>
          <a:p>
            <a:r>
              <a:rPr lang="en-US" sz="1700" dirty="0"/>
              <a:t>Need python interpreter to run the python code</a:t>
            </a:r>
          </a:p>
          <a:p>
            <a:r>
              <a:rPr lang="en-US" sz="1700" dirty="0"/>
              <a:t>Do we have python interpreter in windows?</a:t>
            </a:r>
          </a:p>
          <a:p>
            <a:pPr lvl="1"/>
            <a:r>
              <a:rPr lang="en-US" sz="1700" dirty="0"/>
              <a:t>No</a:t>
            </a:r>
          </a:p>
          <a:p>
            <a:r>
              <a:rPr lang="en-US" sz="1700" dirty="0"/>
              <a:t>To install latest version (Python 3.7.2)</a:t>
            </a:r>
          </a:p>
          <a:p>
            <a:pPr lvl="1"/>
            <a:r>
              <a:rPr lang="en-US" sz="1700" dirty="0">
                <a:hlinkClick r:id="rId2"/>
              </a:rPr>
              <a:t>https://www.python.org/downloads/</a:t>
            </a:r>
            <a:endParaRPr lang="en-US" sz="1700" dirty="0"/>
          </a:p>
          <a:p>
            <a:r>
              <a:rPr lang="en-US" sz="1700" dirty="0"/>
              <a:t>To some thing big, you also need IDE for python</a:t>
            </a:r>
          </a:p>
          <a:p>
            <a:pPr lvl="1"/>
            <a:r>
              <a:rPr lang="en-US" sz="1700" dirty="0"/>
              <a:t>PyCharm (developed by Jet Brains: who developed </a:t>
            </a:r>
            <a:r>
              <a:rPr lang="en-US" sz="1700" dirty="0" err="1"/>
              <a:t>Intellij</a:t>
            </a:r>
            <a:r>
              <a:rPr lang="en-US" sz="1700" dirty="0"/>
              <a:t>)</a:t>
            </a:r>
          </a:p>
          <a:p>
            <a:r>
              <a:rPr lang="en-US" sz="1700" dirty="0"/>
              <a:t>Other Python IDEs include:</a:t>
            </a:r>
          </a:p>
          <a:p>
            <a:pPr lvl="1"/>
            <a:r>
              <a:rPr lang="en-US" sz="1700" dirty="0"/>
              <a:t>Spyder, Eclipse + </a:t>
            </a:r>
            <a:r>
              <a:rPr lang="en-US" sz="1700" dirty="0" err="1"/>
              <a:t>PyDev</a:t>
            </a:r>
            <a:r>
              <a:rPr lang="en-US" sz="1700" dirty="0"/>
              <a:t>, IDLE, Atom, </a:t>
            </a:r>
            <a:r>
              <a:rPr lang="en-US" sz="1700" dirty="0" err="1"/>
              <a:t>Jupyter</a:t>
            </a:r>
            <a:r>
              <a:rPr lang="en-US" sz="1700" dirty="0"/>
              <a:t> Notebook</a:t>
            </a:r>
          </a:p>
          <a:p>
            <a:pPr lvl="1"/>
            <a:r>
              <a:rPr lang="en-US" sz="1700" dirty="0" err="1"/>
              <a:t>Jupyter</a:t>
            </a:r>
            <a:r>
              <a:rPr lang="en-US" sz="1700" dirty="0"/>
              <a:t> is not IDE.  </a:t>
            </a:r>
            <a:r>
              <a:rPr lang="en-US" sz="1700" dirty="0" err="1"/>
              <a:t>Jupyter</a:t>
            </a:r>
            <a:r>
              <a:rPr lang="en-US" sz="1700" dirty="0"/>
              <a:t> allows for programming in over 40 languages, including Python</a:t>
            </a:r>
          </a:p>
          <a:p>
            <a:endParaRPr lang="en-US" sz="1700" dirty="0"/>
          </a:p>
          <a:p>
            <a:pPr lvl="1"/>
            <a:endParaRPr lang="en-US" sz="1700" dirty="0"/>
          </a:p>
          <a:p>
            <a:endParaRPr lang="en-US" sz="1700" dirty="0"/>
          </a:p>
        </p:txBody>
      </p:sp>
    </p:spTree>
    <p:extLst>
      <p:ext uri="{BB962C8B-B14F-4D97-AF65-F5344CB8AC3E}">
        <p14:creationId xmlns:p14="http://schemas.microsoft.com/office/powerpoint/2010/main" val="963985790"/>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E7FEC-AD57-49C1-9817-839224619C05}"/>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kern="1200">
                <a:solidFill>
                  <a:schemeClr val="bg1"/>
                </a:solidFill>
                <a:latin typeface="+mj-lt"/>
                <a:ea typeface="+mj-ea"/>
                <a:cs typeface="+mj-cs"/>
              </a:rPr>
              <a:t>Dimensions in Arrays</a:t>
            </a:r>
          </a:p>
        </p:txBody>
      </p:sp>
      <p:pic>
        <p:nvPicPr>
          <p:cNvPr id="4" name="Picture 3">
            <a:extLst>
              <a:ext uri="{FF2B5EF4-FFF2-40B4-BE49-F238E27FC236}">
                <a16:creationId xmlns:a16="http://schemas.microsoft.com/office/drawing/2014/main" id="{E5BAC586-CDC7-4FF9-A99F-4B34EC85A134}"/>
              </a:ext>
            </a:extLst>
          </p:cNvPr>
          <p:cNvPicPr>
            <a:picLocks noChangeAspect="1"/>
          </p:cNvPicPr>
          <p:nvPr/>
        </p:nvPicPr>
        <p:blipFill>
          <a:blip r:embed="rId2"/>
          <a:stretch>
            <a:fillRect/>
          </a:stretch>
        </p:blipFill>
        <p:spPr>
          <a:xfrm>
            <a:off x="2133599" y="1388303"/>
            <a:ext cx="8916025" cy="5330081"/>
          </a:xfrm>
          <a:prstGeom prst="rect">
            <a:avLst/>
          </a:prstGeom>
        </p:spPr>
      </p:pic>
    </p:spTree>
    <p:extLst>
      <p:ext uri="{BB962C8B-B14F-4D97-AF65-F5344CB8AC3E}">
        <p14:creationId xmlns:p14="http://schemas.microsoft.com/office/powerpoint/2010/main" val="26050024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E7FEC-AD57-49C1-9817-839224619C05}"/>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kern="1200">
                <a:solidFill>
                  <a:schemeClr val="bg1"/>
                </a:solidFill>
                <a:latin typeface="+mj-lt"/>
                <a:ea typeface="+mj-ea"/>
                <a:cs typeface="+mj-cs"/>
              </a:rPr>
              <a:t>Dimensions in Arrays</a:t>
            </a:r>
          </a:p>
        </p:txBody>
      </p:sp>
      <p:pic>
        <p:nvPicPr>
          <p:cNvPr id="5" name="Picture 4">
            <a:extLst>
              <a:ext uri="{FF2B5EF4-FFF2-40B4-BE49-F238E27FC236}">
                <a16:creationId xmlns:a16="http://schemas.microsoft.com/office/drawing/2014/main" id="{AF3D297D-DB2D-44B3-9049-16261521FAA2}"/>
              </a:ext>
            </a:extLst>
          </p:cNvPr>
          <p:cNvPicPr>
            <a:picLocks noChangeAspect="1"/>
          </p:cNvPicPr>
          <p:nvPr/>
        </p:nvPicPr>
        <p:blipFill>
          <a:blip r:embed="rId2"/>
          <a:stretch>
            <a:fillRect/>
          </a:stretch>
        </p:blipFill>
        <p:spPr>
          <a:xfrm>
            <a:off x="1538764" y="1746539"/>
            <a:ext cx="9114472" cy="4736175"/>
          </a:xfrm>
          <a:prstGeom prst="rect">
            <a:avLst/>
          </a:prstGeom>
        </p:spPr>
      </p:pic>
    </p:spTree>
    <p:extLst>
      <p:ext uri="{BB962C8B-B14F-4D97-AF65-F5344CB8AC3E}">
        <p14:creationId xmlns:p14="http://schemas.microsoft.com/office/powerpoint/2010/main" val="15062717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E7FEC-AD57-49C1-9817-839224619C05}"/>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kern="1200" dirty="0">
                <a:solidFill>
                  <a:schemeClr val="bg1"/>
                </a:solidFill>
                <a:latin typeface="+mj-lt"/>
                <a:ea typeface="+mj-ea"/>
                <a:cs typeface="+mj-cs"/>
              </a:rPr>
              <a:t>NUMPY Array Indexing: Accessing the array elements</a:t>
            </a:r>
          </a:p>
        </p:txBody>
      </p:sp>
      <p:pic>
        <p:nvPicPr>
          <p:cNvPr id="4" name="Picture 3">
            <a:extLst>
              <a:ext uri="{FF2B5EF4-FFF2-40B4-BE49-F238E27FC236}">
                <a16:creationId xmlns:a16="http://schemas.microsoft.com/office/drawing/2014/main" id="{81CAB412-9E7E-40E4-A049-A712E2167B08}"/>
              </a:ext>
            </a:extLst>
          </p:cNvPr>
          <p:cNvPicPr>
            <a:picLocks noChangeAspect="1"/>
          </p:cNvPicPr>
          <p:nvPr/>
        </p:nvPicPr>
        <p:blipFill>
          <a:blip r:embed="rId2"/>
          <a:stretch>
            <a:fillRect/>
          </a:stretch>
        </p:blipFill>
        <p:spPr>
          <a:xfrm>
            <a:off x="119652" y="1538288"/>
            <a:ext cx="4919708" cy="2397466"/>
          </a:xfrm>
          <a:prstGeom prst="rect">
            <a:avLst/>
          </a:prstGeom>
        </p:spPr>
      </p:pic>
      <p:pic>
        <p:nvPicPr>
          <p:cNvPr id="9" name="Picture 8">
            <a:extLst>
              <a:ext uri="{FF2B5EF4-FFF2-40B4-BE49-F238E27FC236}">
                <a16:creationId xmlns:a16="http://schemas.microsoft.com/office/drawing/2014/main" id="{F3829B65-C168-42CC-AFB3-5919702A5D8E}"/>
              </a:ext>
            </a:extLst>
          </p:cNvPr>
          <p:cNvPicPr>
            <a:picLocks noChangeAspect="1"/>
          </p:cNvPicPr>
          <p:nvPr/>
        </p:nvPicPr>
        <p:blipFill>
          <a:blip r:embed="rId3"/>
          <a:stretch>
            <a:fillRect/>
          </a:stretch>
        </p:blipFill>
        <p:spPr>
          <a:xfrm>
            <a:off x="119652" y="4227512"/>
            <a:ext cx="4989574" cy="2397466"/>
          </a:xfrm>
          <a:prstGeom prst="rect">
            <a:avLst/>
          </a:prstGeom>
        </p:spPr>
      </p:pic>
      <p:pic>
        <p:nvPicPr>
          <p:cNvPr id="11" name="Picture 10">
            <a:extLst>
              <a:ext uri="{FF2B5EF4-FFF2-40B4-BE49-F238E27FC236}">
                <a16:creationId xmlns:a16="http://schemas.microsoft.com/office/drawing/2014/main" id="{AB21E2DB-DE16-421B-B03E-5375685B4DCD}"/>
              </a:ext>
            </a:extLst>
          </p:cNvPr>
          <p:cNvPicPr>
            <a:picLocks noChangeAspect="1"/>
          </p:cNvPicPr>
          <p:nvPr/>
        </p:nvPicPr>
        <p:blipFill>
          <a:blip r:embed="rId4"/>
          <a:stretch>
            <a:fillRect/>
          </a:stretch>
        </p:blipFill>
        <p:spPr>
          <a:xfrm>
            <a:off x="5153653" y="1538288"/>
            <a:ext cx="6723387" cy="2397466"/>
          </a:xfrm>
          <a:prstGeom prst="rect">
            <a:avLst/>
          </a:prstGeom>
        </p:spPr>
      </p:pic>
      <p:pic>
        <p:nvPicPr>
          <p:cNvPr id="13" name="Picture 12">
            <a:extLst>
              <a:ext uri="{FF2B5EF4-FFF2-40B4-BE49-F238E27FC236}">
                <a16:creationId xmlns:a16="http://schemas.microsoft.com/office/drawing/2014/main" id="{2FD62D09-9633-4C43-8A1F-6F222E3EFE95}"/>
              </a:ext>
            </a:extLst>
          </p:cNvPr>
          <p:cNvPicPr>
            <a:picLocks noChangeAspect="1"/>
          </p:cNvPicPr>
          <p:nvPr/>
        </p:nvPicPr>
        <p:blipFill>
          <a:blip r:embed="rId5"/>
          <a:stretch>
            <a:fillRect/>
          </a:stretch>
        </p:blipFill>
        <p:spPr>
          <a:xfrm>
            <a:off x="5287900" y="4227512"/>
            <a:ext cx="6589139" cy="2397466"/>
          </a:xfrm>
          <a:prstGeom prst="rect">
            <a:avLst/>
          </a:prstGeom>
        </p:spPr>
      </p:pic>
    </p:spTree>
    <p:extLst>
      <p:ext uri="{BB962C8B-B14F-4D97-AF65-F5344CB8AC3E}">
        <p14:creationId xmlns:p14="http://schemas.microsoft.com/office/powerpoint/2010/main" val="31039389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E7FEC-AD57-49C1-9817-839224619C05}"/>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kern="1200" dirty="0">
                <a:solidFill>
                  <a:schemeClr val="bg1"/>
                </a:solidFill>
                <a:latin typeface="+mj-lt"/>
                <a:ea typeface="+mj-ea"/>
                <a:cs typeface="+mj-cs"/>
              </a:rPr>
              <a:t>NUMPY Array Slicing</a:t>
            </a:r>
          </a:p>
        </p:txBody>
      </p:sp>
      <p:sp>
        <p:nvSpPr>
          <p:cNvPr id="10" name="TextBox 9">
            <a:extLst>
              <a:ext uri="{FF2B5EF4-FFF2-40B4-BE49-F238E27FC236}">
                <a16:creationId xmlns:a16="http://schemas.microsoft.com/office/drawing/2014/main" id="{47D3EE93-88F5-4FB3-BD0E-EDC92E2896EF}"/>
              </a:ext>
            </a:extLst>
          </p:cNvPr>
          <p:cNvSpPr txBox="1"/>
          <p:nvPr/>
        </p:nvSpPr>
        <p:spPr>
          <a:xfrm>
            <a:off x="219075" y="1725216"/>
            <a:ext cx="11548382" cy="4154984"/>
          </a:xfrm>
          <a:prstGeom prst="rect">
            <a:avLst/>
          </a:prstGeom>
          <a:noFill/>
        </p:spPr>
        <p:txBody>
          <a:bodyPr wrap="square">
            <a:spAutoFit/>
          </a:bodyPr>
          <a:lstStyle/>
          <a:p>
            <a:pPr marL="342900" indent="-342900">
              <a:buFont typeface="Wingdings" panose="05000000000000000000" pitchFamily="2" charset="2"/>
              <a:buChar char="q"/>
            </a:pPr>
            <a:r>
              <a:rPr lang="en-US" sz="2400" dirty="0"/>
              <a:t>Slicing in python means taking elements from one given index to another given index.</a:t>
            </a:r>
          </a:p>
          <a:p>
            <a:pPr marL="342900" indent="-342900">
              <a:buFont typeface="Wingdings" panose="05000000000000000000" pitchFamily="2" charset="2"/>
              <a:buChar char="q"/>
            </a:pPr>
            <a:endParaRPr lang="en-US" sz="2400" dirty="0"/>
          </a:p>
          <a:p>
            <a:pPr marL="342900" indent="-342900">
              <a:buFont typeface="Wingdings" panose="05000000000000000000" pitchFamily="2" charset="2"/>
              <a:buChar char="q"/>
            </a:pPr>
            <a:r>
              <a:rPr lang="en-US" sz="2400" dirty="0"/>
              <a:t>We pass slice instead of index like this: [</a:t>
            </a:r>
            <a:r>
              <a:rPr lang="en-US" sz="2400" dirty="0" err="1"/>
              <a:t>start:end</a:t>
            </a:r>
            <a:r>
              <a:rPr lang="en-US" sz="2400" dirty="0"/>
              <a:t>].</a:t>
            </a:r>
          </a:p>
          <a:p>
            <a:pPr marL="342900" indent="-342900">
              <a:buFont typeface="Wingdings" panose="05000000000000000000" pitchFamily="2" charset="2"/>
              <a:buChar char="q"/>
            </a:pPr>
            <a:endParaRPr lang="en-US" sz="2400" dirty="0"/>
          </a:p>
          <a:p>
            <a:pPr marL="342900" indent="-342900">
              <a:buFont typeface="Wingdings" panose="05000000000000000000" pitchFamily="2" charset="2"/>
              <a:buChar char="q"/>
            </a:pPr>
            <a:r>
              <a:rPr lang="en-US" sz="2400" dirty="0"/>
              <a:t>We can also define the step, like this: [</a:t>
            </a:r>
            <a:r>
              <a:rPr lang="en-US" sz="2400" dirty="0" err="1"/>
              <a:t>start:end:step</a:t>
            </a:r>
            <a:r>
              <a:rPr lang="en-US" sz="2400" dirty="0"/>
              <a:t>].</a:t>
            </a:r>
          </a:p>
          <a:p>
            <a:pPr marL="342900" indent="-342900">
              <a:buFont typeface="Wingdings" panose="05000000000000000000" pitchFamily="2" charset="2"/>
              <a:buChar char="q"/>
            </a:pPr>
            <a:endParaRPr lang="en-US" sz="2400" dirty="0"/>
          </a:p>
          <a:p>
            <a:pPr marL="342900" indent="-342900">
              <a:buFont typeface="Wingdings" panose="05000000000000000000" pitchFamily="2" charset="2"/>
              <a:buChar char="q"/>
            </a:pPr>
            <a:r>
              <a:rPr lang="en-US" sz="2400" dirty="0"/>
              <a:t>If we don't pass start its considered 0</a:t>
            </a:r>
          </a:p>
          <a:p>
            <a:pPr marL="342900" indent="-342900">
              <a:buFont typeface="Wingdings" panose="05000000000000000000" pitchFamily="2" charset="2"/>
              <a:buChar char="q"/>
            </a:pPr>
            <a:endParaRPr lang="en-US" sz="2400" dirty="0"/>
          </a:p>
          <a:p>
            <a:pPr marL="342900" indent="-342900">
              <a:buFont typeface="Wingdings" panose="05000000000000000000" pitchFamily="2" charset="2"/>
              <a:buChar char="q"/>
            </a:pPr>
            <a:r>
              <a:rPr lang="en-US" sz="2400" dirty="0"/>
              <a:t>If we don't pass end its considered length of array in that dimension</a:t>
            </a:r>
          </a:p>
          <a:p>
            <a:pPr marL="342900" indent="-342900">
              <a:buFont typeface="Wingdings" panose="05000000000000000000" pitchFamily="2" charset="2"/>
              <a:buChar char="q"/>
            </a:pPr>
            <a:endParaRPr lang="en-US" sz="2400" dirty="0"/>
          </a:p>
          <a:p>
            <a:pPr marL="342900" indent="-342900">
              <a:buFont typeface="Wingdings" panose="05000000000000000000" pitchFamily="2" charset="2"/>
              <a:buChar char="q"/>
            </a:pPr>
            <a:r>
              <a:rPr lang="en-US" sz="2400" dirty="0"/>
              <a:t>If we don't pass step its considered 1</a:t>
            </a:r>
            <a:endParaRPr lang="en-MY" sz="2400" dirty="0"/>
          </a:p>
        </p:txBody>
      </p:sp>
    </p:spTree>
    <p:extLst>
      <p:ext uri="{BB962C8B-B14F-4D97-AF65-F5344CB8AC3E}">
        <p14:creationId xmlns:p14="http://schemas.microsoft.com/office/powerpoint/2010/main" val="34572637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E7FEC-AD57-49C1-9817-839224619C05}"/>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kern="1200" dirty="0">
                <a:solidFill>
                  <a:schemeClr val="bg1"/>
                </a:solidFill>
                <a:latin typeface="+mj-lt"/>
                <a:ea typeface="+mj-ea"/>
                <a:cs typeface="+mj-cs"/>
              </a:rPr>
              <a:t>NUMPY Array Slicing</a:t>
            </a:r>
          </a:p>
        </p:txBody>
      </p:sp>
      <p:pic>
        <p:nvPicPr>
          <p:cNvPr id="6" name="Picture 5">
            <a:extLst>
              <a:ext uri="{FF2B5EF4-FFF2-40B4-BE49-F238E27FC236}">
                <a16:creationId xmlns:a16="http://schemas.microsoft.com/office/drawing/2014/main" id="{2262C6AF-4D83-4902-81B5-4436435AFCF0}"/>
              </a:ext>
            </a:extLst>
          </p:cNvPr>
          <p:cNvPicPr>
            <a:picLocks noChangeAspect="1"/>
          </p:cNvPicPr>
          <p:nvPr/>
        </p:nvPicPr>
        <p:blipFill>
          <a:blip r:embed="rId2"/>
          <a:stretch>
            <a:fillRect/>
          </a:stretch>
        </p:blipFill>
        <p:spPr>
          <a:xfrm>
            <a:off x="258762" y="1631632"/>
            <a:ext cx="8220075" cy="2009775"/>
          </a:xfrm>
          <a:prstGeom prst="rect">
            <a:avLst/>
          </a:prstGeom>
        </p:spPr>
      </p:pic>
      <p:pic>
        <p:nvPicPr>
          <p:cNvPr id="8" name="Picture 7">
            <a:extLst>
              <a:ext uri="{FF2B5EF4-FFF2-40B4-BE49-F238E27FC236}">
                <a16:creationId xmlns:a16="http://schemas.microsoft.com/office/drawing/2014/main" id="{3F58EB67-AF47-4F55-9AEF-1A63E3E9EEE5}"/>
              </a:ext>
            </a:extLst>
          </p:cNvPr>
          <p:cNvPicPr>
            <a:picLocks noChangeAspect="1"/>
          </p:cNvPicPr>
          <p:nvPr/>
        </p:nvPicPr>
        <p:blipFill>
          <a:blip r:embed="rId3"/>
          <a:stretch>
            <a:fillRect/>
          </a:stretch>
        </p:blipFill>
        <p:spPr>
          <a:xfrm>
            <a:off x="362584" y="3884736"/>
            <a:ext cx="5235576" cy="2110851"/>
          </a:xfrm>
          <a:prstGeom prst="rect">
            <a:avLst/>
          </a:prstGeom>
        </p:spPr>
      </p:pic>
      <p:pic>
        <p:nvPicPr>
          <p:cNvPr id="11" name="Picture 10">
            <a:extLst>
              <a:ext uri="{FF2B5EF4-FFF2-40B4-BE49-F238E27FC236}">
                <a16:creationId xmlns:a16="http://schemas.microsoft.com/office/drawing/2014/main" id="{F26DBBA3-E02D-4B2A-945C-A3F9397AC8AA}"/>
              </a:ext>
            </a:extLst>
          </p:cNvPr>
          <p:cNvPicPr>
            <a:picLocks noChangeAspect="1"/>
          </p:cNvPicPr>
          <p:nvPr/>
        </p:nvPicPr>
        <p:blipFill>
          <a:blip r:embed="rId4"/>
          <a:stretch>
            <a:fillRect/>
          </a:stretch>
        </p:blipFill>
        <p:spPr>
          <a:xfrm>
            <a:off x="6096000" y="2126793"/>
            <a:ext cx="5609030" cy="2009775"/>
          </a:xfrm>
          <a:prstGeom prst="rect">
            <a:avLst/>
          </a:prstGeom>
        </p:spPr>
      </p:pic>
      <p:pic>
        <p:nvPicPr>
          <p:cNvPr id="13" name="Picture 12">
            <a:extLst>
              <a:ext uri="{FF2B5EF4-FFF2-40B4-BE49-F238E27FC236}">
                <a16:creationId xmlns:a16="http://schemas.microsoft.com/office/drawing/2014/main" id="{C8D78561-4893-42DC-95E1-D08FE1BF3B19}"/>
              </a:ext>
            </a:extLst>
          </p:cNvPr>
          <p:cNvPicPr>
            <a:picLocks noChangeAspect="1"/>
          </p:cNvPicPr>
          <p:nvPr/>
        </p:nvPicPr>
        <p:blipFill>
          <a:blip r:embed="rId5"/>
          <a:stretch>
            <a:fillRect/>
          </a:stretch>
        </p:blipFill>
        <p:spPr>
          <a:xfrm>
            <a:off x="6017577" y="4401404"/>
            <a:ext cx="5105400" cy="1847850"/>
          </a:xfrm>
          <a:prstGeom prst="rect">
            <a:avLst/>
          </a:prstGeom>
        </p:spPr>
      </p:pic>
    </p:spTree>
    <p:extLst>
      <p:ext uri="{BB962C8B-B14F-4D97-AF65-F5344CB8AC3E}">
        <p14:creationId xmlns:p14="http://schemas.microsoft.com/office/powerpoint/2010/main" val="32520060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E7FEC-AD57-49C1-9817-839224619C05}"/>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kern="1200" dirty="0">
                <a:solidFill>
                  <a:schemeClr val="bg1"/>
                </a:solidFill>
                <a:latin typeface="+mj-lt"/>
                <a:ea typeface="+mj-ea"/>
                <a:cs typeface="+mj-cs"/>
              </a:rPr>
              <a:t>NUMPY Array Slicing</a:t>
            </a:r>
          </a:p>
        </p:txBody>
      </p:sp>
      <p:pic>
        <p:nvPicPr>
          <p:cNvPr id="4" name="Picture 3">
            <a:extLst>
              <a:ext uri="{FF2B5EF4-FFF2-40B4-BE49-F238E27FC236}">
                <a16:creationId xmlns:a16="http://schemas.microsoft.com/office/drawing/2014/main" id="{38B4BF6A-E69C-4A4E-AF17-2CA8C72EE582}"/>
              </a:ext>
            </a:extLst>
          </p:cNvPr>
          <p:cNvPicPr>
            <a:picLocks noChangeAspect="1"/>
          </p:cNvPicPr>
          <p:nvPr/>
        </p:nvPicPr>
        <p:blipFill>
          <a:blip r:embed="rId2"/>
          <a:stretch>
            <a:fillRect/>
          </a:stretch>
        </p:blipFill>
        <p:spPr>
          <a:xfrm>
            <a:off x="366394" y="1843087"/>
            <a:ext cx="10684465" cy="3090863"/>
          </a:xfrm>
          <a:prstGeom prst="rect">
            <a:avLst/>
          </a:prstGeom>
        </p:spPr>
      </p:pic>
      <p:pic>
        <p:nvPicPr>
          <p:cNvPr id="7" name="Picture 6">
            <a:extLst>
              <a:ext uri="{FF2B5EF4-FFF2-40B4-BE49-F238E27FC236}">
                <a16:creationId xmlns:a16="http://schemas.microsoft.com/office/drawing/2014/main" id="{42B34946-3FDC-4FB7-8713-2B2FCDFC8A6A}"/>
              </a:ext>
            </a:extLst>
          </p:cNvPr>
          <p:cNvPicPr>
            <a:picLocks noChangeAspect="1"/>
          </p:cNvPicPr>
          <p:nvPr/>
        </p:nvPicPr>
        <p:blipFill>
          <a:blip r:embed="rId3"/>
          <a:stretch>
            <a:fillRect/>
          </a:stretch>
        </p:blipFill>
        <p:spPr>
          <a:xfrm>
            <a:off x="5316809" y="3929062"/>
            <a:ext cx="6256066" cy="2733132"/>
          </a:xfrm>
          <a:prstGeom prst="rect">
            <a:avLst/>
          </a:prstGeom>
        </p:spPr>
      </p:pic>
    </p:spTree>
    <p:extLst>
      <p:ext uri="{BB962C8B-B14F-4D97-AF65-F5344CB8AC3E}">
        <p14:creationId xmlns:p14="http://schemas.microsoft.com/office/powerpoint/2010/main" val="17788131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E7FEC-AD57-49C1-9817-839224619C05}"/>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kern="1200" dirty="0">
                <a:solidFill>
                  <a:schemeClr val="bg1"/>
                </a:solidFill>
                <a:latin typeface="+mj-lt"/>
                <a:ea typeface="+mj-ea"/>
                <a:cs typeface="+mj-cs"/>
              </a:rPr>
              <a:t>NUMPY Array Slicing</a:t>
            </a:r>
          </a:p>
        </p:txBody>
      </p:sp>
      <p:pic>
        <p:nvPicPr>
          <p:cNvPr id="5" name="Picture 4">
            <a:extLst>
              <a:ext uri="{FF2B5EF4-FFF2-40B4-BE49-F238E27FC236}">
                <a16:creationId xmlns:a16="http://schemas.microsoft.com/office/drawing/2014/main" id="{29B17849-6932-41CA-B25A-07EAB46112C5}"/>
              </a:ext>
            </a:extLst>
          </p:cNvPr>
          <p:cNvPicPr>
            <a:picLocks noChangeAspect="1"/>
          </p:cNvPicPr>
          <p:nvPr/>
        </p:nvPicPr>
        <p:blipFill>
          <a:blip r:embed="rId2"/>
          <a:stretch>
            <a:fillRect/>
          </a:stretch>
        </p:blipFill>
        <p:spPr>
          <a:xfrm>
            <a:off x="257175" y="1524000"/>
            <a:ext cx="5600700" cy="2895600"/>
          </a:xfrm>
          <a:prstGeom prst="rect">
            <a:avLst/>
          </a:prstGeom>
        </p:spPr>
      </p:pic>
      <p:pic>
        <p:nvPicPr>
          <p:cNvPr id="8" name="Picture 7">
            <a:extLst>
              <a:ext uri="{FF2B5EF4-FFF2-40B4-BE49-F238E27FC236}">
                <a16:creationId xmlns:a16="http://schemas.microsoft.com/office/drawing/2014/main" id="{97691D9D-9F59-408D-9112-43C663F6463F}"/>
              </a:ext>
            </a:extLst>
          </p:cNvPr>
          <p:cNvPicPr>
            <a:picLocks noChangeAspect="1"/>
          </p:cNvPicPr>
          <p:nvPr/>
        </p:nvPicPr>
        <p:blipFill>
          <a:blip r:embed="rId3"/>
          <a:stretch>
            <a:fillRect/>
          </a:stretch>
        </p:blipFill>
        <p:spPr>
          <a:xfrm>
            <a:off x="5357812" y="3429000"/>
            <a:ext cx="6086475" cy="2981325"/>
          </a:xfrm>
          <a:prstGeom prst="rect">
            <a:avLst/>
          </a:prstGeom>
        </p:spPr>
      </p:pic>
    </p:spTree>
    <p:extLst>
      <p:ext uri="{BB962C8B-B14F-4D97-AF65-F5344CB8AC3E}">
        <p14:creationId xmlns:p14="http://schemas.microsoft.com/office/powerpoint/2010/main" val="6928656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E7FEC-AD57-49C1-9817-839224619C05}"/>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kern="1200" dirty="0">
                <a:solidFill>
                  <a:schemeClr val="bg1"/>
                </a:solidFill>
                <a:latin typeface="+mj-lt"/>
                <a:ea typeface="+mj-ea"/>
                <a:cs typeface="+mj-cs"/>
              </a:rPr>
              <a:t>NUMPY Array Slicing</a:t>
            </a:r>
          </a:p>
        </p:txBody>
      </p:sp>
      <p:pic>
        <p:nvPicPr>
          <p:cNvPr id="4" name="Picture 3">
            <a:extLst>
              <a:ext uri="{FF2B5EF4-FFF2-40B4-BE49-F238E27FC236}">
                <a16:creationId xmlns:a16="http://schemas.microsoft.com/office/drawing/2014/main" id="{E087DDDA-624F-4934-A767-568B6C7E9A47}"/>
              </a:ext>
            </a:extLst>
          </p:cNvPr>
          <p:cNvPicPr>
            <a:picLocks noChangeAspect="1"/>
          </p:cNvPicPr>
          <p:nvPr/>
        </p:nvPicPr>
        <p:blipFill>
          <a:blip r:embed="rId2"/>
          <a:stretch>
            <a:fillRect/>
          </a:stretch>
        </p:blipFill>
        <p:spPr>
          <a:xfrm>
            <a:off x="2114550" y="1695290"/>
            <a:ext cx="8529637" cy="5010310"/>
          </a:xfrm>
          <a:prstGeom prst="rect">
            <a:avLst/>
          </a:prstGeom>
        </p:spPr>
      </p:pic>
    </p:spTree>
    <p:extLst>
      <p:ext uri="{BB962C8B-B14F-4D97-AF65-F5344CB8AC3E}">
        <p14:creationId xmlns:p14="http://schemas.microsoft.com/office/powerpoint/2010/main" val="2185994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E7FEC-AD57-49C1-9817-839224619C05}"/>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kern="1200" dirty="0">
                <a:solidFill>
                  <a:schemeClr val="bg1"/>
                </a:solidFill>
                <a:latin typeface="+mj-lt"/>
                <a:ea typeface="+mj-ea"/>
                <a:cs typeface="+mj-cs"/>
              </a:rPr>
              <a:t>NUMPY Array Slicing</a:t>
            </a:r>
          </a:p>
        </p:txBody>
      </p:sp>
      <p:pic>
        <p:nvPicPr>
          <p:cNvPr id="5" name="Picture 4">
            <a:extLst>
              <a:ext uri="{FF2B5EF4-FFF2-40B4-BE49-F238E27FC236}">
                <a16:creationId xmlns:a16="http://schemas.microsoft.com/office/drawing/2014/main" id="{E907DB4D-3FE1-4737-BCC4-9E31C26167B7}"/>
              </a:ext>
            </a:extLst>
          </p:cNvPr>
          <p:cNvPicPr>
            <a:picLocks noChangeAspect="1"/>
          </p:cNvPicPr>
          <p:nvPr/>
        </p:nvPicPr>
        <p:blipFill>
          <a:blip r:embed="rId2"/>
          <a:stretch>
            <a:fillRect/>
          </a:stretch>
        </p:blipFill>
        <p:spPr>
          <a:xfrm>
            <a:off x="19050" y="1396588"/>
            <a:ext cx="9418320" cy="5238941"/>
          </a:xfrm>
          <a:prstGeom prst="rect">
            <a:avLst/>
          </a:prstGeom>
        </p:spPr>
      </p:pic>
      <p:pic>
        <p:nvPicPr>
          <p:cNvPr id="7" name="Picture 6">
            <a:extLst>
              <a:ext uri="{FF2B5EF4-FFF2-40B4-BE49-F238E27FC236}">
                <a16:creationId xmlns:a16="http://schemas.microsoft.com/office/drawing/2014/main" id="{9C0F81B9-B44C-4608-A373-90A1EE1D1A25}"/>
              </a:ext>
            </a:extLst>
          </p:cNvPr>
          <p:cNvPicPr>
            <a:picLocks noChangeAspect="1"/>
          </p:cNvPicPr>
          <p:nvPr/>
        </p:nvPicPr>
        <p:blipFill>
          <a:blip r:embed="rId3"/>
          <a:stretch>
            <a:fillRect/>
          </a:stretch>
        </p:blipFill>
        <p:spPr>
          <a:xfrm>
            <a:off x="8767762" y="3171825"/>
            <a:ext cx="3324225" cy="3686175"/>
          </a:xfrm>
          <a:prstGeom prst="rect">
            <a:avLst/>
          </a:prstGeom>
        </p:spPr>
      </p:pic>
    </p:spTree>
    <p:extLst>
      <p:ext uri="{BB962C8B-B14F-4D97-AF65-F5344CB8AC3E}">
        <p14:creationId xmlns:p14="http://schemas.microsoft.com/office/powerpoint/2010/main" val="39252130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E7FEC-AD57-49C1-9817-839224619C05}"/>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kern="1200" dirty="0">
                <a:solidFill>
                  <a:schemeClr val="bg1"/>
                </a:solidFill>
                <a:latin typeface="+mj-lt"/>
                <a:ea typeface="+mj-ea"/>
                <a:cs typeface="+mj-cs"/>
              </a:rPr>
              <a:t>NUMPY Array Shape</a:t>
            </a:r>
          </a:p>
        </p:txBody>
      </p:sp>
      <p:pic>
        <p:nvPicPr>
          <p:cNvPr id="4" name="Picture 3">
            <a:extLst>
              <a:ext uri="{FF2B5EF4-FFF2-40B4-BE49-F238E27FC236}">
                <a16:creationId xmlns:a16="http://schemas.microsoft.com/office/drawing/2014/main" id="{BB5592ED-3F67-4405-A6A6-0F5289734343}"/>
              </a:ext>
            </a:extLst>
          </p:cNvPr>
          <p:cNvPicPr>
            <a:picLocks noChangeAspect="1"/>
          </p:cNvPicPr>
          <p:nvPr/>
        </p:nvPicPr>
        <p:blipFill>
          <a:blip r:embed="rId2"/>
          <a:stretch>
            <a:fillRect/>
          </a:stretch>
        </p:blipFill>
        <p:spPr>
          <a:xfrm>
            <a:off x="176212" y="1704975"/>
            <a:ext cx="11839575" cy="1428750"/>
          </a:xfrm>
          <a:prstGeom prst="rect">
            <a:avLst/>
          </a:prstGeom>
        </p:spPr>
      </p:pic>
      <p:pic>
        <p:nvPicPr>
          <p:cNvPr id="8" name="Picture 7">
            <a:extLst>
              <a:ext uri="{FF2B5EF4-FFF2-40B4-BE49-F238E27FC236}">
                <a16:creationId xmlns:a16="http://schemas.microsoft.com/office/drawing/2014/main" id="{0CCF922E-A06A-4708-98A5-16AC1794BAD3}"/>
              </a:ext>
            </a:extLst>
          </p:cNvPr>
          <p:cNvPicPr>
            <a:picLocks noChangeAspect="1"/>
          </p:cNvPicPr>
          <p:nvPr/>
        </p:nvPicPr>
        <p:blipFill>
          <a:blip r:embed="rId3"/>
          <a:stretch>
            <a:fillRect/>
          </a:stretch>
        </p:blipFill>
        <p:spPr>
          <a:xfrm>
            <a:off x="362585" y="3531870"/>
            <a:ext cx="6305550" cy="1866900"/>
          </a:xfrm>
          <a:prstGeom prst="rect">
            <a:avLst/>
          </a:prstGeom>
        </p:spPr>
      </p:pic>
    </p:spTree>
    <p:extLst>
      <p:ext uri="{BB962C8B-B14F-4D97-AF65-F5344CB8AC3E}">
        <p14:creationId xmlns:p14="http://schemas.microsoft.com/office/powerpoint/2010/main" val="2750697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 name="Title 1">
            <a:extLst>
              <a:ext uri="{FF2B5EF4-FFF2-40B4-BE49-F238E27FC236}">
                <a16:creationId xmlns:a16="http://schemas.microsoft.com/office/drawing/2014/main" id="{5F9AF52A-E26C-415A-9263-5B88CF5766DD}"/>
              </a:ext>
            </a:extLst>
          </p:cNvPr>
          <p:cNvSpPr>
            <a:spLocks noGrp="1"/>
          </p:cNvSpPr>
          <p:nvPr>
            <p:ph type="title"/>
          </p:nvPr>
        </p:nvSpPr>
        <p:spPr>
          <a:xfrm>
            <a:off x="655320" y="365125"/>
            <a:ext cx="9013052" cy="1623312"/>
          </a:xfrm>
        </p:spPr>
        <p:txBody>
          <a:bodyPr anchor="b">
            <a:normAutofit/>
          </a:bodyPr>
          <a:lstStyle/>
          <a:p>
            <a:r>
              <a:rPr lang="en-US" sz="4000"/>
              <a:t>Setting Path</a:t>
            </a: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3930772-7D8A-40DB-B745-E053EBC7B39F}"/>
              </a:ext>
            </a:extLst>
          </p:cNvPr>
          <p:cNvSpPr>
            <a:spLocks noGrp="1"/>
          </p:cNvSpPr>
          <p:nvPr>
            <p:ph idx="1"/>
          </p:nvPr>
        </p:nvSpPr>
        <p:spPr>
          <a:xfrm>
            <a:off x="655320" y="2644518"/>
            <a:ext cx="11049000" cy="3981364"/>
          </a:xfrm>
        </p:spPr>
        <p:txBody>
          <a:bodyPr>
            <a:normAutofit fontScale="92500" lnSpcReduction="20000"/>
          </a:bodyPr>
          <a:lstStyle/>
          <a:p>
            <a:r>
              <a:rPr lang="en-US" dirty="0"/>
              <a:t>Open </a:t>
            </a:r>
            <a:r>
              <a:rPr lang="en-US" dirty="0" err="1"/>
              <a:t>cmd</a:t>
            </a:r>
            <a:r>
              <a:rPr lang="en-US" dirty="0"/>
              <a:t> and type python</a:t>
            </a:r>
          </a:p>
          <a:p>
            <a:r>
              <a:rPr lang="en-US" dirty="0"/>
              <a:t>If it is not working then set following paths in system variables</a:t>
            </a:r>
          </a:p>
          <a:p>
            <a:r>
              <a:rPr lang="en-US" dirty="0" err="1"/>
              <a:t>MyPC</a:t>
            </a:r>
            <a:r>
              <a:rPr lang="en-US" dirty="0"/>
              <a:t> --&gt; Properties --&gt; Advanced System Settings --&gt; System Variables --&gt; Path --&gt; Edit (Add here new paths)</a:t>
            </a:r>
          </a:p>
          <a:p>
            <a:r>
              <a:rPr lang="en-US" dirty="0"/>
              <a:t>Path1 = C:\Users\YourUser\AppData\Local\Programs\Python\Python35-32</a:t>
            </a:r>
          </a:p>
          <a:p>
            <a:r>
              <a:rPr lang="en-US" dirty="0"/>
              <a:t>Path2 = C:\Users\YourUser\AppData\Local\Programs\Python\Python35-32\Scripts</a:t>
            </a:r>
          </a:p>
          <a:p>
            <a:r>
              <a:rPr lang="en-US" dirty="0"/>
              <a:t>Restart CMD and type python</a:t>
            </a:r>
          </a:p>
          <a:p>
            <a:r>
              <a:rPr lang="en-US" dirty="0"/>
              <a:t>It should work now</a:t>
            </a:r>
          </a:p>
          <a:p>
            <a:r>
              <a:rPr lang="en-US" dirty="0"/>
              <a:t>Also check the pip --version</a:t>
            </a:r>
          </a:p>
        </p:txBody>
      </p:sp>
    </p:spTree>
    <p:extLst>
      <p:ext uri="{BB962C8B-B14F-4D97-AF65-F5344CB8AC3E}">
        <p14:creationId xmlns:p14="http://schemas.microsoft.com/office/powerpoint/2010/main" val="3844917156"/>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E7FEC-AD57-49C1-9817-839224619C05}"/>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kern="1200" dirty="0">
                <a:solidFill>
                  <a:schemeClr val="bg1"/>
                </a:solidFill>
                <a:latin typeface="+mj-lt"/>
                <a:ea typeface="+mj-ea"/>
                <a:cs typeface="+mj-cs"/>
              </a:rPr>
              <a:t>NUMPY Array Reshaping</a:t>
            </a:r>
          </a:p>
        </p:txBody>
      </p:sp>
      <p:pic>
        <p:nvPicPr>
          <p:cNvPr id="5" name="Picture 4">
            <a:extLst>
              <a:ext uri="{FF2B5EF4-FFF2-40B4-BE49-F238E27FC236}">
                <a16:creationId xmlns:a16="http://schemas.microsoft.com/office/drawing/2014/main" id="{3EBCF60D-49CA-4CA0-97D9-351727794407}"/>
              </a:ext>
            </a:extLst>
          </p:cNvPr>
          <p:cNvPicPr>
            <a:picLocks noChangeAspect="1"/>
          </p:cNvPicPr>
          <p:nvPr/>
        </p:nvPicPr>
        <p:blipFill>
          <a:blip r:embed="rId2"/>
          <a:stretch>
            <a:fillRect/>
          </a:stretch>
        </p:blipFill>
        <p:spPr>
          <a:xfrm>
            <a:off x="0" y="1396588"/>
            <a:ext cx="10010775" cy="2543175"/>
          </a:xfrm>
          <a:prstGeom prst="rect">
            <a:avLst/>
          </a:prstGeom>
        </p:spPr>
      </p:pic>
      <p:pic>
        <p:nvPicPr>
          <p:cNvPr id="7" name="Picture 6">
            <a:extLst>
              <a:ext uri="{FF2B5EF4-FFF2-40B4-BE49-F238E27FC236}">
                <a16:creationId xmlns:a16="http://schemas.microsoft.com/office/drawing/2014/main" id="{12FF4889-8359-4AE3-8B32-3F81CAB81262}"/>
              </a:ext>
            </a:extLst>
          </p:cNvPr>
          <p:cNvPicPr>
            <a:picLocks noChangeAspect="1"/>
          </p:cNvPicPr>
          <p:nvPr/>
        </p:nvPicPr>
        <p:blipFill>
          <a:blip r:embed="rId3"/>
          <a:stretch>
            <a:fillRect/>
          </a:stretch>
        </p:blipFill>
        <p:spPr>
          <a:xfrm>
            <a:off x="3629025" y="3714750"/>
            <a:ext cx="6762750" cy="3143250"/>
          </a:xfrm>
          <a:prstGeom prst="rect">
            <a:avLst/>
          </a:prstGeom>
        </p:spPr>
      </p:pic>
    </p:spTree>
    <p:extLst>
      <p:ext uri="{BB962C8B-B14F-4D97-AF65-F5344CB8AC3E}">
        <p14:creationId xmlns:p14="http://schemas.microsoft.com/office/powerpoint/2010/main" val="6914550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E7FEC-AD57-49C1-9817-839224619C05}"/>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kern="1200" dirty="0">
                <a:solidFill>
                  <a:schemeClr val="bg1"/>
                </a:solidFill>
                <a:latin typeface="+mj-lt"/>
                <a:ea typeface="+mj-ea"/>
                <a:cs typeface="+mj-cs"/>
              </a:rPr>
              <a:t>NUMPY Array Iterating</a:t>
            </a:r>
          </a:p>
        </p:txBody>
      </p:sp>
      <p:pic>
        <p:nvPicPr>
          <p:cNvPr id="4" name="Picture 3">
            <a:extLst>
              <a:ext uri="{FF2B5EF4-FFF2-40B4-BE49-F238E27FC236}">
                <a16:creationId xmlns:a16="http://schemas.microsoft.com/office/drawing/2014/main" id="{12F97377-73FF-461A-8302-E03E935384B9}"/>
              </a:ext>
            </a:extLst>
          </p:cNvPr>
          <p:cNvPicPr>
            <a:picLocks noChangeAspect="1"/>
          </p:cNvPicPr>
          <p:nvPr/>
        </p:nvPicPr>
        <p:blipFill>
          <a:blip r:embed="rId2">
            <a:duotone>
              <a:prstClr val="black"/>
              <a:schemeClr val="accent1">
                <a:tint val="45000"/>
                <a:satMod val="400000"/>
              </a:schemeClr>
            </a:duotone>
          </a:blip>
          <a:stretch>
            <a:fillRect/>
          </a:stretch>
        </p:blipFill>
        <p:spPr>
          <a:xfrm>
            <a:off x="318407" y="1666875"/>
            <a:ext cx="3406085" cy="2037080"/>
          </a:xfrm>
          <a:prstGeom prst="rect">
            <a:avLst/>
          </a:prstGeom>
        </p:spPr>
      </p:pic>
      <p:pic>
        <p:nvPicPr>
          <p:cNvPr id="8" name="Picture 7">
            <a:extLst>
              <a:ext uri="{FF2B5EF4-FFF2-40B4-BE49-F238E27FC236}">
                <a16:creationId xmlns:a16="http://schemas.microsoft.com/office/drawing/2014/main" id="{6DB90A2E-005A-41D1-9C5C-9924C04B8834}"/>
              </a:ext>
            </a:extLst>
          </p:cNvPr>
          <p:cNvPicPr>
            <a:picLocks noChangeAspect="1"/>
          </p:cNvPicPr>
          <p:nvPr/>
        </p:nvPicPr>
        <p:blipFill>
          <a:blip r:embed="rId3">
            <a:duotone>
              <a:prstClr val="black"/>
              <a:schemeClr val="accent4">
                <a:tint val="45000"/>
                <a:satMod val="400000"/>
              </a:schemeClr>
            </a:duotone>
          </a:blip>
          <a:stretch>
            <a:fillRect/>
          </a:stretch>
        </p:blipFill>
        <p:spPr>
          <a:xfrm>
            <a:off x="318407" y="4782044"/>
            <a:ext cx="5282293" cy="1893076"/>
          </a:xfrm>
          <a:prstGeom prst="rect">
            <a:avLst/>
          </a:prstGeom>
        </p:spPr>
      </p:pic>
      <p:pic>
        <p:nvPicPr>
          <p:cNvPr id="10" name="Picture 9">
            <a:extLst>
              <a:ext uri="{FF2B5EF4-FFF2-40B4-BE49-F238E27FC236}">
                <a16:creationId xmlns:a16="http://schemas.microsoft.com/office/drawing/2014/main" id="{C6F104CF-F957-40C3-89A3-C230568E8772}"/>
              </a:ext>
            </a:extLst>
          </p:cNvPr>
          <p:cNvPicPr>
            <a:picLocks noChangeAspect="1"/>
          </p:cNvPicPr>
          <p:nvPr/>
        </p:nvPicPr>
        <p:blipFill>
          <a:blip r:embed="rId4">
            <a:duotone>
              <a:prstClr val="black"/>
              <a:schemeClr val="tx2">
                <a:tint val="45000"/>
                <a:satMod val="400000"/>
              </a:schemeClr>
            </a:duotone>
          </a:blip>
          <a:stretch>
            <a:fillRect/>
          </a:stretch>
        </p:blipFill>
        <p:spPr>
          <a:xfrm>
            <a:off x="3926972" y="2410460"/>
            <a:ext cx="7680762" cy="1893076"/>
          </a:xfrm>
          <a:prstGeom prst="rect">
            <a:avLst/>
          </a:prstGeom>
        </p:spPr>
      </p:pic>
    </p:spTree>
    <p:extLst>
      <p:ext uri="{BB962C8B-B14F-4D97-AF65-F5344CB8AC3E}">
        <p14:creationId xmlns:p14="http://schemas.microsoft.com/office/powerpoint/2010/main" val="19233706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E7FEC-AD57-49C1-9817-839224619C05}"/>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kern="1200" dirty="0">
                <a:solidFill>
                  <a:schemeClr val="bg1"/>
                </a:solidFill>
                <a:latin typeface="+mj-lt"/>
                <a:ea typeface="+mj-ea"/>
                <a:cs typeface="+mj-cs"/>
              </a:rPr>
              <a:t>NUMPY Array Iterating</a:t>
            </a:r>
          </a:p>
        </p:txBody>
      </p:sp>
      <p:pic>
        <p:nvPicPr>
          <p:cNvPr id="5" name="Picture 4">
            <a:extLst>
              <a:ext uri="{FF2B5EF4-FFF2-40B4-BE49-F238E27FC236}">
                <a16:creationId xmlns:a16="http://schemas.microsoft.com/office/drawing/2014/main" id="{66BAF8A9-B825-4562-852B-30EDC5C71B02}"/>
              </a:ext>
            </a:extLst>
          </p:cNvPr>
          <p:cNvPicPr>
            <a:picLocks noChangeAspect="1"/>
          </p:cNvPicPr>
          <p:nvPr/>
        </p:nvPicPr>
        <p:blipFill>
          <a:blip r:embed="rId2">
            <a:duotone>
              <a:prstClr val="black"/>
              <a:schemeClr val="accent1">
                <a:tint val="45000"/>
                <a:satMod val="400000"/>
              </a:schemeClr>
            </a:duotone>
          </a:blip>
          <a:stretch>
            <a:fillRect/>
          </a:stretch>
        </p:blipFill>
        <p:spPr>
          <a:xfrm>
            <a:off x="352425" y="1790700"/>
            <a:ext cx="5144135" cy="2425558"/>
          </a:xfrm>
          <a:prstGeom prst="rect">
            <a:avLst/>
          </a:prstGeom>
        </p:spPr>
      </p:pic>
      <p:pic>
        <p:nvPicPr>
          <p:cNvPr id="7" name="Picture 6">
            <a:extLst>
              <a:ext uri="{FF2B5EF4-FFF2-40B4-BE49-F238E27FC236}">
                <a16:creationId xmlns:a16="http://schemas.microsoft.com/office/drawing/2014/main" id="{FD23E6C7-D003-42C3-BA94-AACD48662FA8}"/>
              </a:ext>
            </a:extLst>
          </p:cNvPr>
          <p:cNvPicPr>
            <a:picLocks noChangeAspect="1"/>
          </p:cNvPicPr>
          <p:nvPr/>
        </p:nvPicPr>
        <p:blipFill>
          <a:blip r:embed="rId3">
            <a:duotone>
              <a:prstClr val="black"/>
              <a:schemeClr val="accent4">
                <a:tint val="45000"/>
                <a:satMod val="400000"/>
              </a:schemeClr>
            </a:duotone>
          </a:blip>
          <a:stretch>
            <a:fillRect/>
          </a:stretch>
        </p:blipFill>
        <p:spPr>
          <a:xfrm>
            <a:off x="3761422" y="4375274"/>
            <a:ext cx="7534275" cy="2409825"/>
          </a:xfrm>
          <a:prstGeom prst="rect">
            <a:avLst/>
          </a:prstGeom>
        </p:spPr>
      </p:pic>
    </p:spTree>
    <p:extLst>
      <p:ext uri="{BB962C8B-B14F-4D97-AF65-F5344CB8AC3E}">
        <p14:creationId xmlns:p14="http://schemas.microsoft.com/office/powerpoint/2010/main" val="40946219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7A8E88D-D2FD-4A99-8389-C010146CDB96}"/>
              </a:ext>
            </a:extLst>
          </p:cNvPr>
          <p:cNvPicPr>
            <a:picLocks noChangeAspect="1"/>
          </p:cNvPicPr>
          <p:nvPr/>
        </p:nvPicPr>
        <p:blipFill>
          <a:blip r:embed="rId2"/>
          <a:stretch>
            <a:fillRect/>
          </a:stretch>
        </p:blipFill>
        <p:spPr>
          <a:xfrm>
            <a:off x="495935" y="435781"/>
            <a:ext cx="10644187" cy="5819603"/>
          </a:xfrm>
          <a:prstGeom prst="rect">
            <a:avLst/>
          </a:prstGeom>
        </p:spPr>
      </p:pic>
    </p:spTree>
    <p:extLst>
      <p:ext uri="{BB962C8B-B14F-4D97-AF65-F5344CB8AC3E}">
        <p14:creationId xmlns:p14="http://schemas.microsoft.com/office/powerpoint/2010/main" val="22427515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2E7FEC-AD57-49C1-9817-839224619C05}"/>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kern="1200" dirty="0">
                <a:solidFill>
                  <a:schemeClr val="bg1"/>
                </a:solidFill>
                <a:latin typeface="+mj-lt"/>
                <a:ea typeface="+mj-ea"/>
                <a:cs typeface="+mj-cs"/>
              </a:rPr>
              <a:t>NUMPY Array Splitting</a:t>
            </a:r>
          </a:p>
        </p:txBody>
      </p:sp>
      <p:pic>
        <p:nvPicPr>
          <p:cNvPr id="4" name="Picture 3">
            <a:extLst>
              <a:ext uri="{FF2B5EF4-FFF2-40B4-BE49-F238E27FC236}">
                <a16:creationId xmlns:a16="http://schemas.microsoft.com/office/drawing/2014/main" id="{0D875C02-A1EA-491C-950F-FF295BB936E1}"/>
              </a:ext>
            </a:extLst>
          </p:cNvPr>
          <p:cNvPicPr>
            <a:picLocks noChangeAspect="1"/>
          </p:cNvPicPr>
          <p:nvPr/>
        </p:nvPicPr>
        <p:blipFill>
          <a:blip r:embed="rId2">
            <a:duotone>
              <a:prstClr val="black"/>
              <a:schemeClr val="accent3">
                <a:tint val="45000"/>
                <a:satMod val="400000"/>
              </a:schemeClr>
            </a:duotone>
          </a:blip>
          <a:stretch>
            <a:fillRect/>
          </a:stretch>
        </p:blipFill>
        <p:spPr>
          <a:xfrm>
            <a:off x="0" y="1396588"/>
            <a:ext cx="11239296" cy="1585913"/>
          </a:xfrm>
          <a:prstGeom prst="rect">
            <a:avLst/>
          </a:prstGeom>
        </p:spPr>
      </p:pic>
      <p:pic>
        <p:nvPicPr>
          <p:cNvPr id="8" name="Picture 7">
            <a:extLst>
              <a:ext uri="{FF2B5EF4-FFF2-40B4-BE49-F238E27FC236}">
                <a16:creationId xmlns:a16="http://schemas.microsoft.com/office/drawing/2014/main" id="{3ED7311B-4EB0-4CEF-84F2-46FEC69908EA}"/>
              </a:ext>
            </a:extLst>
          </p:cNvPr>
          <p:cNvPicPr>
            <a:picLocks noChangeAspect="1"/>
          </p:cNvPicPr>
          <p:nvPr/>
        </p:nvPicPr>
        <p:blipFill>
          <a:blip r:embed="rId3"/>
          <a:stretch>
            <a:fillRect/>
          </a:stretch>
        </p:blipFill>
        <p:spPr>
          <a:xfrm>
            <a:off x="5122228" y="3064193"/>
            <a:ext cx="4986000" cy="3539808"/>
          </a:xfrm>
          <a:prstGeom prst="rect">
            <a:avLst/>
          </a:prstGeom>
        </p:spPr>
      </p:pic>
    </p:spTree>
    <p:extLst>
      <p:ext uri="{BB962C8B-B14F-4D97-AF65-F5344CB8AC3E}">
        <p14:creationId xmlns:p14="http://schemas.microsoft.com/office/powerpoint/2010/main" val="42861735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2E7FEC-AD57-49C1-9817-839224619C05}"/>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kern="1200" dirty="0">
                <a:solidFill>
                  <a:schemeClr val="bg1"/>
                </a:solidFill>
                <a:latin typeface="+mj-lt"/>
                <a:ea typeface="+mj-ea"/>
                <a:cs typeface="+mj-cs"/>
              </a:rPr>
              <a:t>NUMPY Array Splitting</a:t>
            </a:r>
          </a:p>
        </p:txBody>
      </p:sp>
      <p:pic>
        <p:nvPicPr>
          <p:cNvPr id="5" name="Picture 4">
            <a:extLst>
              <a:ext uri="{FF2B5EF4-FFF2-40B4-BE49-F238E27FC236}">
                <a16:creationId xmlns:a16="http://schemas.microsoft.com/office/drawing/2014/main" id="{0B46D132-6276-4F68-970D-1B78A2A840B5}"/>
              </a:ext>
            </a:extLst>
          </p:cNvPr>
          <p:cNvPicPr>
            <a:picLocks noChangeAspect="1"/>
          </p:cNvPicPr>
          <p:nvPr/>
        </p:nvPicPr>
        <p:blipFill>
          <a:blip r:embed="rId2"/>
          <a:stretch>
            <a:fillRect/>
          </a:stretch>
        </p:blipFill>
        <p:spPr>
          <a:xfrm>
            <a:off x="1694180" y="1599882"/>
            <a:ext cx="8020050" cy="4905375"/>
          </a:xfrm>
          <a:prstGeom prst="rect">
            <a:avLst/>
          </a:prstGeom>
        </p:spPr>
      </p:pic>
    </p:spTree>
    <p:extLst>
      <p:ext uri="{BB962C8B-B14F-4D97-AF65-F5344CB8AC3E}">
        <p14:creationId xmlns:p14="http://schemas.microsoft.com/office/powerpoint/2010/main" val="16895027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Train and Test Data Split</a:t>
            </a:r>
          </a:p>
        </p:txBody>
      </p:sp>
      <p:sp>
        <p:nvSpPr>
          <p:cNvPr id="3" name="Content Placeholder 2"/>
          <p:cNvSpPr>
            <a:spLocks noGrp="1"/>
          </p:cNvSpPr>
          <p:nvPr>
            <p:ph sz="half" idx="1"/>
          </p:nvPr>
        </p:nvSpPr>
        <p:spPr>
          <a:xfrm>
            <a:off x="6801678" y="1984651"/>
            <a:ext cx="5181600" cy="4351338"/>
          </a:xfrm>
        </p:spPr>
        <p:txBody>
          <a:bodyPr>
            <a:normAutofit fontScale="77500" lnSpcReduction="20000"/>
          </a:bodyPr>
          <a:lstStyle/>
          <a:p>
            <a:r>
              <a:rPr lang="en-US" dirty="0"/>
              <a:t># split train and test data</a:t>
            </a:r>
          </a:p>
          <a:p>
            <a:r>
              <a:rPr lang="en-US" dirty="0"/>
              <a:t>from </a:t>
            </a:r>
            <a:r>
              <a:rPr lang="en-US" dirty="0" err="1"/>
              <a:t>numpy</a:t>
            </a:r>
            <a:r>
              <a:rPr lang="en-US" dirty="0"/>
              <a:t> import array</a:t>
            </a:r>
          </a:p>
          <a:p>
            <a:r>
              <a:rPr lang="en-US" dirty="0"/>
              <a:t># define array</a:t>
            </a:r>
          </a:p>
          <a:p>
            <a:r>
              <a:rPr lang="en-US" dirty="0"/>
              <a:t>data = array([</a:t>
            </a:r>
          </a:p>
          <a:p>
            <a:r>
              <a:rPr lang="en-US" dirty="0"/>
              <a:t>[11, 22, 33],</a:t>
            </a:r>
          </a:p>
          <a:p>
            <a:r>
              <a:rPr lang="en-US" dirty="0"/>
              <a:t>[44, 55, 66],</a:t>
            </a:r>
          </a:p>
          <a:p>
            <a:r>
              <a:rPr lang="en-US" dirty="0"/>
              <a:t>[77, 88, 99]])</a:t>
            </a:r>
          </a:p>
          <a:p>
            <a:r>
              <a:rPr lang="en-US" dirty="0"/>
              <a:t># separate data</a:t>
            </a:r>
          </a:p>
          <a:p>
            <a:r>
              <a:rPr lang="en-US" dirty="0"/>
              <a:t>split = 2</a:t>
            </a:r>
          </a:p>
          <a:p>
            <a:r>
              <a:rPr lang="en-US" dirty="0" err="1"/>
              <a:t>train,test</a:t>
            </a:r>
            <a:r>
              <a:rPr lang="en-US" dirty="0"/>
              <a:t> = data[:split,:],data[split:,:]</a:t>
            </a:r>
          </a:p>
          <a:p>
            <a:r>
              <a:rPr lang="en-US" dirty="0"/>
              <a:t>print(train)</a:t>
            </a:r>
          </a:p>
          <a:p>
            <a:r>
              <a:rPr lang="en-US" dirty="0"/>
              <a:t>print(test)</a:t>
            </a:r>
          </a:p>
        </p:txBody>
      </p:sp>
      <p:pic>
        <p:nvPicPr>
          <p:cNvPr id="7" name="Picture 6">
            <a:extLst>
              <a:ext uri="{FF2B5EF4-FFF2-40B4-BE49-F238E27FC236}">
                <a16:creationId xmlns:a16="http://schemas.microsoft.com/office/drawing/2014/main" id="{707AF6C1-CB35-45A7-A79A-AF3382A2AA00}"/>
              </a:ext>
            </a:extLst>
          </p:cNvPr>
          <p:cNvPicPr>
            <a:picLocks noChangeAspect="1"/>
          </p:cNvPicPr>
          <p:nvPr/>
        </p:nvPicPr>
        <p:blipFill>
          <a:blip r:embed="rId2"/>
          <a:stretch>
            <a:fillRect/>
          </a:stretch>
        </p:blipFill>
        <p:spPr>
          <a:xfrm>
            <a:off x="230730" y="2243793"/>
            <a:ext cx="4840298" cy="2823507"/>
          </a:xfrm>
          <a:prstGeom prst="rect">
            <a:avLst/>
          </a:prstGeom>
        </p:spPr>
      </p:pic>
      <p:sp>
        <p:nvSpPr>
          <p:cNvPr id="6" name="TextBox 5">
            <a:extLst>
              <a:ext uri="{FF2B5EF4-FFF2-40B4-BE49-F238E27FC236}">
                <a16:creationId xmlns:a16="http://schemas.microsoft.com/office/drawing/2014/main" id="{F18218F5-5251-4ABB-BC5D-C67A5B49915A}"/>
              </a:ext>
            </a:extLst>
          </p:cNvPr>
          <p:cNvSpPr txBox="1"/>
          <p:nvPr/>
        </p:nvSpPr>
        <p:spPr>
          <a:xfrm>
            <a:off x="409575" y="5412659"/>
            <a:ext cx="6096000" cy="923330"/>
          </a:xfrm>
          <a:prstGeom prst="rect">
            <a:avLst/>
          </a:prstGeom>
          <a:noFill/>
        </p:spPr>
        <p:txBody>
          <a:bodyPr wrap="square">
            <a:spAutoFit/>
          </a:bodyPr>
          <a:lstStyle/>
          <a:p>
            <a:r>
              <a:rPr lang="en-MY" dirty="0">
                <a:solidFill>
                  <a:srgbClr val="FF0000"/>
                </a:solidFill>
              </a:rPr>
              <a:t># data [initial </a:t>
            </a:r>
            <a:r>
              <a:rPr lang="en-MY" dirty="0" err="1">
                <a:solidFill>
                  <a:srgbClr val="FF0000"/>
                </a:solidFill>
              </a:rPr>
              <a:t>row:last</a:t>
            </a:r>
            <a:r>
              <a:rPr lang="en-MY" dirty="0">
                <a:solidFill>
                  <a:srgbClr val="FF0000"/>
                </a:solidFill>
              </a:rPr>
              <a:t> row - 1,all columns in all row] , data [last row: all columns]</a:t>
            </a:r>
          </a:p>
          <a:p>
            <a:r>
              <a:rPr lang="en-MY" dirty="0">
                <a:solidFill>
                  <a:srgbClr val="FF0000"/>
                </a:solidFill>
              </a:rPr>
              <a:t>#train,test = data[0:2,0:3],data[2:3,0:3]</a:t>
            </a:r>
          </a:p>
        </p:txBody>
      </p:sp>
    </p:spTree>
    <p:extLst>
      <p:ext uri="{BB962C8B-B14F-4D97-AF65-F5344CB8AC3E}">
        <p14:creationId xmlns:p14="http://schemas.microsoft.com/office/powerpoint/2010/main" val="18764766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74C00-D89E-4C77-AED3-4886BE26175F}"/>
              </a:ext>
            </a:extLst>
          </p:cNvPr>
          <p:cNvSpPr>
            <a:spLocks noGrp="1"/>
          </p:cNvSpPr>
          <p:nvPr>
            <p:ph type="ctrTitle"/>
          </p:nvPr>
        </p:nvSpPr>
        <p:spPr>
          <a:xfrm>
            <a:off x="1523999" y="2277438"/>
            <a:ext cx="9144000" cy="1564716"/>
          </a:xfrm>
        </p:spPr>
        <p:txBody>
          <a:bodyPr>
            <a:normAutofit/>
          </a:bodyPr>
          <a:lstStyle/>
          <a:p>
            <a:pPr algn="l"/>
            <a:r>
              <a:rPr lang="en-US" sz="7200" dirty="0"/>
              <a:t>Introduction to Pandas</a:t>
            </a:r>
          </a:p>
        </p:txBody>
      </p:sp>
      <p:sp>
        <p:nvSpPr>
          <p:cNvPr id="22"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endParaRPr>
          </a:p>
        </p:txBody>
      </p:sp>
      <p:sp>
        <p:nvSpPr>
          <p:cNvPr id="10"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useBgFill="1">
        <p:nvSpPr>
          <p:cNvPr id="12" name="Freeform: Shape 11">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b="1">
              <a:solidFill>
                <a:prstClr val="white"/>
              </a:solidFill>
            </a:endParaRPr>
          </a:p>
        </p:txBody>
      </p:sp>
      <p:sp>
        <p:nvSpPr>
          <p:cNvPr id="14"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endParaRPr>
          </a:p>
        </p:txBody>
      </p:sp>
      <p:sp>
        <p:nvSpPr>
          <p:cNvPr id="16"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Tree>
    <p:extLst>
      <p:ext uri="{BB962C8B-B14F-4D97-AF65-F5344CB8AC3E}">
        <p14:creationId xmlns:p14="http://schemas.microsoft.com/office/powerpoint/2010/main" val="41735246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defRPr/>
            </a:pPr>
            <a:endParaRPr lang="en-US">
              <a:solidFill>
                <a:prstClr val="white"/>
              </a:solidFill>
            </a:endParaRPr>
          </a:p>
        </p:txBody>
      </p:sp>
      <p:sp>
        <p:nvSpPr>
          <p:cNvPr id="2" name="Title 1">
            <a:extLst>
              <a:ext uri="{FF2B5EF4-FFF2-40B4-BE49-F238E27FC236}">
                <a16:creationId xmlns:a16="http://schemas.microsoft.com/office/drawing/2014/main" id="{A7B1992F-E563-4AF4-A01C-ED20585D2EA6}"/>
              </a:ext>
            </a:extLst>
          </p:cNvPr>
          <p:cNvSpPr>
            <a:spLocks noGrp="1"/>
          </p:cNvSpPr>
          <p:nvPr>
            <p:ph type="title"/>
          </p:nvPr>
        </p:nvSpPr>
        <p:spPr>
          <a:xfrm>
            <a:off x="863029" y="1012004"/>
            <a:ext cx="3416158" cy="4795408"/>
          </a:xfrm>
        </p:spPr>
        <p:txBody>
          <a:bodyPr>
            <a:normAutofit/>
          </a:bodyPr>
          <a:lstStyle/>
          <a:p>
            <a:r>
              <a:rPr lang="en-US">
                <a:solidFill>
                  <a:srgbClr val="FFFFFF"/>
                </a:solidFill>
              </a:rPr>
              <a:t>Agenda</a:t>
            </a:r>
          </a:p>
        </p:txBody>
      </p:sp>
      <p:graphicFrame>
        <p:nvGraphicFramePr>
          <p:cNvPr id="5" name="Content Placeholder 2">
            <a:extLst>
              <a:ext uri="{FF2B5EF4-FFF2-40B4-BE49-F238E27FC236}">
                <a16:creationId xmlns:a16="http://schemas.microsoft.com/office/drawing/2014/main" id="{880B3C1D-BA9A-41CF-933A-C055D9D4C13F}"/>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4272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What is Pandas</a:t>
            </a:r>
          </a:p>
        </p:txBody>
      </p:sp>
      <p:sp>
        <p:nvSpPr>
          <p:cNvPr id="3" name="Content Placeholder 2"/>
          <p:cNvSpPr>
            <a:spLocks noGrp="1"/>
          </p:cNvSpPr>
          <p:nvPr>
            <p:ph idx="1"/>
          </p:nvPr>
        </p:nvSpPr>
        <p:spPr>
          <a:xfrm>
            <a:off x="838199" y="1828799"/>
            <a:ext cx="11249025" cy="4867275"/>
          </a:xfrm>
        </p:spPr>
        <p:txBody>
          <a:bodyPr>
            <a:normAutofit fontScale="92500" lnSpcReduction="10000"/>
          </a:bodyPr>
          <a:lstStyle/>
          <a:p>
            <a:r>
              <a:rPr lang="en-US" sz="2400" dirty="0"/>
              <a:t>Pandas is a Python library used for working with data sets.</a:t>
            </a:r>
          </a:p>
          <a:p>
            <a:endParaRPr lang="en-US" sz="2400" dirty="0"/>
          </a:p>
          <a:p>
            <a:r>
              <a:rPr lang="en-US" sz="2400" dirty="0"/>
              <a:t>It has functions for analyzing, cleaning, exploring, and manipulating data.</a:t>
            </a:r>
          </a:p>
          <a:p>
            <a:endParaRPr lang="en-US" sz="2400" dirty="0"/>
          </a:p>
          <a:p>
            <a:r>
              <a:rPr lang="en-US" sz="2400" dirty="0"/>
              <a:t>The name "Pandas" has a reference to both "Panel Data", and "Python Data Analysis" and was created by Wes McKinney in 2008.</a:t>
            </a:r>
          </a:p>
          <a:p>
            <a:endParaRPr lang="en-US" sz="2400" dirty="0"/>
          </a:p>
          <a:p>
            <a:r>
              <a:rPr lang="en-US" sz="2400" dirty="0"/>
              <a:t>In order to “get” Pandas you would need to install it. Python 2.7 and above as a pre-requirement for installation.</a:t>
            </a:r>
          </a:p>
          <a:p>
            <a:endParaRPr lang="en-US" sz="2400" dirty="0"/>
          </a:p>
          <a:p>
            <a:r>
              <a:rPr lang="en-US" sz="2400" dirty="0"/>
              <a:t>Pip install pandas</a:t>
            </a:r>
          </a:p>
          <a:p>
            <a:endParaRPr lang="en-US" sz="2400" dirty="0"/>
          </a:p>
          <a:p>
            <a:r>
              <a:rPr lang="en-US" sz="2400" dirty="0"/>
              <a:t>Import pandas as pd</a:t>
            </a:r>
          </a:p>
        </p:txBody>
      </p:sp>
    </p:spTree>
    <p:extLst>
      <p:ext uri="{BB962C8B-B14F-4D97-AF65-F5344CB8AC3E}">
        <p14:creationId xmlns:p14="http://schemas.microsoft.com/office/powerpoint/2010/main" val="1493677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defTabSz="457200">
              <a:defRPr/>
            </a:pPr>
            <a:endParaRPr lang="en-US">
              <a:solidFill>
                <a:prstClr val="black"/>
              </a:solidFill>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x-none"/>
            </a:p>
          </p:txBody>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txBody>
            <a:bodyPr/>
            <a:lstStyle/>
            <a:p>
              <a:endParaRPr lang="x-none"/>
            </a:p>
          </p:txBody>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txBody>
            <a:bodyPr/>
            <a:lstStyle/>
            <a:p>
              <a:endParaRPr lang="x-none"/>
            </a:p>
          </p:txBody>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x-none"/>
            </a:p>
          </p:txBody>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x-none"/>
            </a:p>
          </p:txBody>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txBody>
            <a:bodyPr/>
            <a:lstStyle/>
            <a:p>
              <a:endParaRPr lang="x-none"/>
            </a:p>
          </p:txBody>
        </p:sp>
      </p:grpSp>
      <p:sp>
        <p:nvSpPr>
          <p:cNvPr id="2" name="Title 1">
            <a:extLst>
              <a:ext uri="{FF2B5EF4-FFF2-40B4-BE49-F238E27FC236}">
                <a16:creationId xmlns:a16="http://schemas.microsoft.com/office/drawing/2014/main" id="{BFF0FDCF-6802-461C-AF03-533AABE24D17}"/>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Python Help</a:t>
            </a:r>
          </a:p>
        </p:txBody>
      </p:sp>
      <p:graphicFrame>
        <p:nvGraphicFramePr>
          <p:cNvPr id="5" name="Content Placeholder 2">
            <a:extLst>
              <a:ext uri="{FF2B5EF4-FFF2-40B4-BE49-F238E27FC236}">
                <a16:creationId xmlns:a16="http://schemas.microsoft.com/office/drawing/2014/main" id="{6C1DE23D-7735-445B-B96B-C6538E82341A}"/>
              </a:ext>
            </a:extLst>
          </p:cNvPr>
          <p:cNvGraphicFramePr>
            <a:graphicFrameLocks noGrp="1"/>
          </p:cNvGraphicFramePr>
          <p:nvPr>
            <p:ph idx="1"/>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20296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Why do we use Pandas?</a:t>
            </a:r>
          </a:p>
        </p:txBody>
      </p:sp>
      <p:sp>
        <p:nvSpPr>
          <p:cNvPr id="3" name="Content Placeholder 2"/>
          <p:cNvSpPr>
            <a:spLocks noGrp="1"/>
          </p:cNvSpPr>
          <p:nvPr>
            <p:ph idx="1"/>
          </p:nvPr>
        </p:nvSpPr>
        <p:spPr>
          <a:xfrm>
            <a:off x="838200" y="1828800"/>
            <a:ext cx="10515600" cy="4664076"/>
          </a:xfrm>
        </p:spPr>
        <p:txBody>
          <a:bodyPr>
            <a:normAutofit/>
          </a:bodyPr>
          <a:lstStyle/>
          <a:p>
            <a:pPr algn="just"/>
            <a:r>
              <a:rPr lang="en-US" sz="2400" dirty="0"/>
              <a:t>Pandas allows us to analyze big data and make conclusions based on statistical theories.</a:t>
            </a:r>
          </a:p>
          <a:p>
            <a:pPr algn="just"/>
            <a:r>
              <a:rPr lang="en-US" sz="2400" dirty="0"/>
              <a:t>Pandas can clean messy data sets and make them readable and relevant.</a:t>
            </a:r>
          </a:p>
          <a:p>
            <a:pPr algn="just"/>
            <a:r>
              <a:rPr lang="en-US" sz="2400" dirty="0"/>
              <a:t>Pandas gives you answers about the data. Like:</a:t>
            </a:r>
          </a:p>
          <a:p>
            <a:pPr lvl="1" algn="just"/>
            <a:r>
              <a:rPr lang="en-US" sz="2000" dirty="0"/>
              <a:t>Is there a correlation between two or more columns?</a:t>
            </a:r>
          </a:p>
          <a:p>
            <a:pPr lvl="1" algn="just"/>
            <a:r>
              <a:rPr lang="en-US" sz="2000" dirty="0"/>
              <a:t>What is average value?</a:t>
            </a:r>
          </a:p>
          <a:p>
            <a:pPr lvl="1" algn="just"/>
            <a:r>
              <a:rPr lang="en-US" sz="2000" dirty="0"/>
              <a:t>Max value?</a:t>
            </a:r>
          </a:p>
          <a:p>
            <a:pPr lvl="1" algn="just"/>
            <a:r>
              <a:rPr lang="en-US" sz="2000" dirty="0"/>
              <a:t>Min value?</a:t>
            </a:r>
          </a:p>
          <a:p>
            <a:pPr algn="just"/>
            <a:r>
              <a:rPr lang="en-US" sz="2400" dirty="0"/>
              <a:t>Pandas are also able to delete rows that are not relevant, or contains wrong values, like empty or NULL values. This is called cleaning the data.</a:t>
            </a:r>
          </a:p>
          <a:p>
            <a:pPr algn="just"/>
            <a:r>
              <a:rPr lang="en-US" sz="2400" dirty="0"/>
              <a:t>The source code for Pandas is located at this </a:t>
            </a:r>
            <a:r>
              <a:rPr lang="en-US" sz="2400" dirty="0" err="1"/>
              <a:t>github</a:t>
            </a:r>
            <a:r>
              <a:rPr lang="en-US" sz="2400" dirty="0"/>
              <a:t> repository </a:t>
            </a:r>
            <a:r>
              <a:rPr lang="en-US" sz="2400" dirty="0">
                <a:hlinkClick r:id="rId2"/>
              </a:rPr>
              <a:t>https://github.com/pandas-dev/pandas</a:t>
            </a:r>
            <a:endParaRPr lang="en-US" sz="2400" dirty="0"/>
          </a:p>
          <a:p>
            <a:pPr algn="just"/>
            <a:endParaRPr lang="en-US" sz="2400" dirty="0"/>
          </a:p>
        </p:txBody>
      </p:sp>
    </p:spTree>
    <p:extLst>
      <p:ext uri="{BB962C8B-B14F-4D97-AF65-F5344CB8AC3E}">
        <p14:creationId xmlns:p14="http://schemas.microsoft.com/office/powerpoint/2010/main" val="16726642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Data Frame</a:t>
            </a:r>
          </a:p>
        </p:txBody>
      </p:sp>
      <p:sp>
        <p:nvSpPr>
          <p:cNvPr id="3" name="Content Placeholder 2"/>
          <p:cNvSpPr>
            <a:spLocks noGrp="1"/>
          </p:cNvSpPr>
          <p:nvPr>
            <p:ph idx="1"/>
          </p:nvPr>
        </p:nvSpPr>
        <p:spPr>
          <a:xfrm>
            <a:off x="838200" y="1825625"/>
            <a:ext cx="3028950" cy="4351338"/>
          </a:xfrm>
        </p:spPr>
        <p:txBody>
          <a:bodyPr>
            <a:normAutofit fontScale="92500" lnSpcReduction="20000"/>
          </a:bodyPr>
          <a:lstStyle/>
          <a:p>
            <a:pPr algn="just"/>
            <a:r>
              <a:rPr lang="en-US" dirty="0"/>
              <a:t>Panda is built on the </a:t>
            </a:r>
            <a:r>
              <a:rPr lang="en-US" dirty="0" err="1"/>
              <a:t>Numpy</a:t>
            </a:r>
            <a:r>
              <a:rPr lang="en-US" dirty="0"/>
              <a:t> package and its key data structure is called the DataFrame. </a:t>
            </a:r>
          </a:p>
          <a:p>
            <a:pPr algn="just"/>
            <a:endParaRPr lang="en-US" dirty="0"/>
          </a:p>
          <a:p>
            <a:pPr algn="just"/>
            <a:r>
              <a:rPr lang="en-US" dirty="0"/>
              <a:t>DataFrames allow you to store and manipulate tabular data in rows of observations and columns of variables.</a:t>
            </a:r>
          </a:p>
          <a:p>
            <a:pPr algn="just"/>
            <a:endParaRPr lang="en-US" dirty="0"/>
          </a:p>
          <a:p>
            <a:pPr algn="just"/>
            <a:endParaRPr lang="en-US" dirty="0"/>
          </a:p>
        </p:txBody>
      </p:sp>
      <p:pic>
        <p:nvPicPr>
          <p:cNvPr id="6" name="Picture 5">
            <a:extLst>
              <a:ext uri="{FF2B5EF4-FFF2-40B4-BE49-F238E27FC236}">
                <a16:creationId xmlns:a16="http://schemas.microsoft.com/office/drawing/2014/main" id="{06D6B93B-33CA-4C0D-9441-449EC54B0100}"/>
              </a:ext>
            </a:extLst>
          </p:cNvPr>
          <p:cNvPicPr>
            <a:picLocks noChangeAspect="1"/>
          </p:cNvPicPr>
          <p:nvPr/>
        </p:nvPicPr>
        <p:blipFill>
          <a:blip r:embed="rId2"/>
          <a:stretch>
            <a:fillRect/>
          </a:stretch>
        </p:blipFill>
        <p:spPr>
          <a:xfrm>
            <a:off x="8600267" y="1899229"/>
            <a:ext cx="3118664" cy="3682421"/>
          </a:xfrm>
          <a:prstGeom prst="rect">
            <a:avLst/>
          </a:prstGeom>
        </p:spPr>
      </p:pic>
      <p:pic>
        <p:nvPicPr>
          <p:cNvPr id="7" name="Picture 6">
            <a:extLst>
              <a:ext uri="{FF2B5EF4-FFF2-40B4-BE49-F238E27FC236}">
                <a16:creationId xmlns:a16="http://schemas.microsoft.com/office/drawing/2014/main" id="{59F63E7B-D8B4-4DF1-8C26-D7E75360ED59}"/>
              </a:ext>
            </a:extLst>
          </p:cNvPr>
          <p:cNvPicPr>
            <a:picLocks noChangeAspect="1"/>
          </p:cNvPicPr>
          <p:nvPr/>
        </p:nvPicPr>
        <p:blipFill>
          <a:blip r:embed="rId3"/>
          <a:stretch>
            <a:fillRect/>
          </a:stretch>
        </p:blipFill>
        <p:spPr>
          <a:xfrm>
            <a:off x="4181664" y="2061670"/>
            <a:ext cx="4418603" cy="2481755"/>
          </a:xfrm>
          <a:prstGeom prst="rect">
            <a:avLst/>
          </a:prstGeom>
        </p:spPr>
      </p:pic>
    </p:spTree>
    <p:extLst>
      <p:ext uri="{BB962C8B-B14F-4D97-AF65-F5344CB8AC3E}">
        <p14:creationId xmlns:p14="http://schemas.microsoft.com/office/powerpoint/2010/main" val="20091004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04672" y="1122363"/>
            <a:ext cx="3308130" cy="2387600"/>
          </a:xfrm>
        </p:spPr>
        <p:txBody>
          <a:bodyPr vert="horz" lIns="91440" tIns="45720" rIns="91440" bIns="45720" rtlCol="0" anchor="b">
            <a:normAutofit/>
          </a:bodyPr>
          <a:lstStyle/>
          <a:p>
            <a:r>
              <a:rPr lang="en-US" sz="5400" kern="1200">
                <a:solidFill>
                  <a:srgbClr val="FFFFFF"/>
                </a:solidFill>
                <a:latin typeface="+mj-lt"/>
                <a:ea typeface="+mj-ea"/>
                <a:cs typeface="+mj-cs"/>
              </a:rPr>
              <a:t>Create Data Frame</a:t>
            </a:r>
          </a:p>
        </p:txBody>
      </p:sp>
      <p:pic>
        <p:nvPicPr>
          <p:cNvPr id="10" name="Picture 9">
            <a:extLst>
              <a:ext uri="{FF2B5EF4-FFF2-40B4-BE49-F238E27FC236}">
                <a16:creationId xmlns:a16="http://schemas.microsoft.com/office/drawing/2014/main" id="{882CEE42-0414-4EFC-959C-DC027F1CBA96}"/>
              </a:ext>
            </a:extLst>
          </p:cNvPr>
          <p:cNvPicPr>
            <a:picLocks noChangeAspect="1"/>
          </p:cNvPicPr>
          <p:nvPr/>
        </p:nvPicPr>
        <p:blipFill>
          <a:blip r:embed="rId2"/>
          <a:stretch>
            <a:fillRect/>
          </a:stretch>
        </p:blipFill>
        <p:spPr>
          <a:xfrm>
            <a:off x="4724288" y="153358"/>
            <a:ext cx="7451510" cy="6501441"/>
          </a:xfrm>
          <a:prstGeom prst="rect">
            <a:avLst/>
          </a:prstGeom>
        </p:spPr>
      </p:pic>
    </p:spTree>
    <p:extLst>
      <p:ext uri="{BB962C8B-B14F-4D97-AF65-F5344CB8AC3E}">
        <p14:creationId xmlns:p14="http://schemas.microsoft.com/office/powerpoint/2010/main" val="18377222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Pandas Series, Labels, and </a:t>
            </a:r>
            <a:r>
              <a:rPr lang="en-US" dirty="0" err="1">
                <a:solidFill>
                  <a:schemeClr val="bg1"/>
                </a:solidFill>
              </a:rPr>
              <a:t>Dataframes</a:t>
            </a:r>
            <a:endParaRPr lang="en-US" dirty="0">
              <a:solidFill>
                <a:schemeClr val="bg1"/>
              </a:solidFill>
            </a:endParaRPr>
          </a:p>
        </p:txBody>
      </p:sp>
      <p:sp>
        <p:nvSpPr>
          <p:cNvPr id="3" name="Content Placeholder 2"/>
          <p:cNvSpPr>
            <a:spLocks noGrp="1"/>
          </p:cNvSpPr>
          <p:nvPr>
            <p:ph idx="1"/>
          </p:nvPr>
        </p:nvSpPr>
        <p:spPr>
          <a:xfrm>
            <a:off x="838200" y="1828800"/>
            <a:ext cx="10515600" cy="4664076"/>
          </a:xfrm>
        </p:spPr>
        <p:txBody>
          <a:bodyPr>
            <a:normAutofit/>
          </a:bodyPr>
          <a:lstStyle/>
          <a:p>
            <a:pPr algn="just"/>
            <a:r>
              <a:rPr lang="en-US" sz="2400" dirty="0">
                <a:solidFill>
                  <a:srgbClr val="0070C0"/>
                </a:solidFill>
              </a:rPr>
              <a:t>Pandas Series: </a:t>
            </a:r>
            <a:r>
              <a:rPr lang="en-US" sz="2400" dirty="0"/>
              <a:t>It is like a column in a table. It is a one-dimensional array holding data of any type.</a:t>
            </a:r>
          </a:p>
        </p:txBody>
      </p:sp>
      <p:pic>
        <p:nvPicPr>
          <p:cNvPr id="5" name="Picture 4">
            <a:extLst>
              <a:ext uri="{FF2B5EF4-FFF2-40B4-BE49-F238E27FC236}">
                <a16:creationId xmlns:a16="http://schemas.microsoft.com/office/drawing/2014/main" id="{1CEB7225-FA3E-4F52-9784-9197916E57CF}"/>
              </a:ext>
            </a:extLst>
          </p:cNvPr>
          <p:cNvPicPr>
            <a:picLocks noChangeAspect="1"/>
          </p:cNvPicPr>
          <p:nvPr/>
        </p:nvPicPr>
        <p:blipFill>
          <a:blip r:embed="rId2"/>
          <a:stretch>
            <a:fillRect/>
          </a:stretch>
        </p:blipFill>
        <p:spPr>
          <a:xfrm>
            <a:off x="2205354" y="2837497"/>
            <a:ext cx="8035925" cy="3239395"/>
          </a:xfrm>
          <a:prstGeom prst="rect">
            <a:avLst/>
          </a:prstGeom>
        </p:spPr>
      </p:pic>
    </p:spTree>
    <p:extLst>
      <p:ext uri="{BB962C8B-B14F-4D97-AF65-F5344CB8AC3E}">
        <p14:creationId xmlns:p14="http://schemas.microsoft.com/office/powerpoint/2010/main" val="32989419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Pandas Series, Labels, and </a:t>
            </a:r>
            <a:r>
              <a:rPr lang="en-US" dirty="0" err="1">
                <a:solidFill>
                  <a:schemeClr val="bg1"/>
                </a:solidFill>
              </a:rPr>
              <a:t>Dataframes</a:t>
            </a:r>
            <a:endParaRPr lang="en-US" dirty="0">
              <a:solidFill>
                <a:schemeClr val="bg1"/>
              </a:solidFill>
            </a:endParaRPr>
          </a:p>
        </p:txBody>
      </p:sp>
      <p:sp>
        <p:nvSpPr>
          <p:cNvPr id="3" name="Content Placeholder 2"/>
          <p:cNvSpPr>
            <a:spLocks noGrp="1"/>
          </p:cNvSpPr>
          <p:nvPr>
            <p:ph idx="1"/>
          </p:nvPr>
        </p:nvSpPr>
        <p:spPr>
          <a:xfrm>
            <a:off x="838200" y="1828800"/>
            <a:ext cx="4099560" cy="4664076"/>
          </a:xfrm>
        </p:spPr>
        <p:txBody>
          <a:bodyPr>
            <a:normAutofit/>
          </a:bodyPr>
          <a:lstStyle/>
          <a:p>
            <a:pPr algn="just"/>
            <a:r>
              <a:rPr lang="en-US" sz="2400" dirty="0">
                <a:solidFill>
                  <a:srgbClr val="0070C0"/>
                </a:solidFill>
              </a:rPr>
              <a:t>Pandas Label: </a:t>
            </a:r>
            <a:r>
              <a:rPr lang="en-US" sz="2400" dirty="0"/>
              <a:t>If nothing else is specified, the values are labeled with their index number. First value has index 0, second value has index 1 etc. (as shown in previous example). This label can be used to access a specified value.</a:t>
            </a:r>
          </a:p>
          <a:p>
            <a:pPr algn="just"/>
            <a:endParaRPr lang="en-US" sz="2400" dirty="0"/>
          </a:p>
          <a:p>
            <a:pPr algn="just"/>
            <a:r>
              <a:rPr lang="en-US" sz="2400" dirty="0"/>
              <a:t>You can also create your own labels</a:t>
            </a:r>
          </a:p>
        </p:txBody>
      </p:sp>
      <p:pic>
        <p:nvPicPr>
          <p:cNvPr id="6" name="Picture 5">
            <a:extLst>
              <a:ext uri="{FF2B5EF4-FFF2-40B4-BE49-F238E27FC236}">
                <a16:creationId xmlns:a16="http://schemas.microsoft.com/office/drawing/2014/main" id="{020A3022-ADCC-4C8E-AD39-7E5040AD895D}"/>
              </a:ext>
            </a:extLst>
          </p:cNvPr>
          <p:cNvPicPr>
            <a:picLocks noChangeAspect="1"/>
          </p:cNvPicPr>
          <p:nvPr/>
        </p:nvPicPr>
        <p:blipFill>
          <a:blip r:embed="rId2"/>
          <a:stretch>
            <a:fillRect/>
          </a:stretch>
        </p:blipFill>
        <p:spPr>
          <a:xfrm>
            <a:off x="5388926" y="1743075"/>
            <a:ext cx="6600825" cy="1685925"/>
          </a:xfrm>
          <a:prstGeom prst="rect">
            <a:avLst/>
          </a:prstGeom>
        </p:spPr>
      </p:pic>
      <p:pic>
        <p:nvPicPr>
          <p:cNvPr id="8" name="Picture 7">
            <a:extLst>
              <a:ext uri="{FF2B5EF4-FFF2-40B4-BE49-F238E27FC236}">
                <a16:creationId xmlns:a16="http://schemas.microsoft.com/office/drawing/2014/main" id="{A3B4260C-C3EC-40A9-BDE3-983CC6891C5A}"/>
              </a:ext>
            </a:extLst>
          </p:cNvPr>
          <p:cNvPicPr>
            <a:picLocks noChangeAspect="1"/>
          </p:cNvPicPr>
          <p:nvPr/>
        </p:nvPicPr>
        <p:blipFill>
          <a:blip r:embed="rId3"/>
          <a:stretch>
            <a:fillRect/>
          </a:stretch>
        </p:blipFill>
        <p:spPr>
          <a:xfrm>
            <a:off x="5388926" y="3481387"/>
            <a:ext cx="4368482" cy="3237136"/>
          </a:xfrm>
          <a:prstGeom prst="rect">
            <a:avLst/>
          </a:prstGeom>
        </p:spPr>
      </p:pic>
    </p:spTree>
    <p:extLst>
      <p:ext uri="{BB962C8B-B14F-4D97-AF65-F5344CB8AC3E}">
        <p14:creationId xmlns:p14="http://schemas.microsoft.com/office/powerpoint/2010/main" val="30175144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Pandas Series, Labels, and </a:t>
            </a:r>
            <a:r>
              <a:rPr lang="en-US" dirty="0" err="1">
                <a:solidFill>
                  <a:schemeClr val="bg1"/>
                </a:solidFill>
              </a:rPr>
              <a:t>Dataframes</a:t>
            </a:r>
            <a:endParaRPr lang="en-US" dirty="0">
              <a:solidFill>
                <a:schemeClr val="bg1"/>
              </a:solidFill>
            </a:endParaRPr>
          </a:p>
        </p:txBody>
      </p:sp>
      <p:sp>
        <p:nvSpPr>
          <p:cNvPr id="3" name="Content Placeholder 2"/>
          <p:cNvSpPr>
            <a:spLocks noGrp="1"/>
          </p:cNvSpPr>
          <p:nvPr>
            <p:ph idx="1"/>
          </p:nvPr>
        </p:nvSpPr>
        <p:spPr>
          <a:xfrm>
            <a:off x="838199" y="1828800"/>
            <a:ext cx="4105275" cy="4664076"/>
          </a:xfrm>
        </p:spPr>
        <p:txBody>
          <a:bodyPr>
            <a:normAutofit/>
          </a:bodyPr>
          <a:lstStyle/>
          <a:p>
            <a:pPr algn="just"/>
            <a:r>
              <a:rPr lang="en-US" sz="2400" b="1" dirty="0">
                <a:solidFill>
                  <a:srgbClr val="0070C0"/>
                </a:solidFill>
              </a:rPr>
              <a:t>Key/Value Objects as Series</a:t>
            </a:r>
          </a:p>
          <a:p>
            <a:pPr algn="just"/>
            <a:r>
              <a:rPr lang="en-US" sz="2400" dirty="0"/>
              <a:t>You can also use a key/value object, like a dictionary, when creating a Series.</a:t>
            </a:r>
          </a:p>
          <a:p>
            <a:pPr algn="just"/>
            <a:endParaRPr lang="en-US" sz="2400" dirty="0"/>
          </a:p>
          <a:p>
            <a:pPr algn="just"/>
            <a:r>
              <a:rPr lang="en-US" sz="2400" dirty="0"/>
              <a:t>To select only some of the items in the dictionary, use the index argument and specify only the items you want to include in the Series.</a:t>
            </a:r>
          </a:p>
        </p:txBody>
      </p:sp>
      <p:pic>
        <p:nvPicPr>
          <p:cNvPr id="5" name="Picture 4">
            <a:extLst>
              <a:ext uri="{FF2B5EF4-FFF2-40B4-BE49-F238E27FC236}">
                <a16:creationId xmlns:a16="http://schemas.microsoft.com/office/drawing/2014/main" id="{CE9D8250-4B45-487D-A0A1-4F467A4BC2F0}"/>
              </a:ext>
            </a:extLst>
          </p:cNvPr>
          <p:cNvPicPr>
            <a:picLocks noChangeAspect="1"/>
          </p:cNvPicPr>
          <p:nvPr/>
        </p:nvPicPr>
        <p:blipFill>
          <a:blip r:embed="rId2"/>
          <a:stretch>
            <a:fillRect/>
          </a:stretch>
        </p:blipFill>
        <p:spPr>
          <a:xfrm>
            <a:off x="5476875" y="1721016"/>
            <a:ext cx="5026342" cy="4879644"/>
          </a:xfrm>
          <a:prstGeom prst="rect">
            <a:avLst/>
          </a:prstGeom>
        </p:spPr>
      </p:pic>
    </p:spTree>
    <p:extLst>
      <p:ext uri="{BB962C8B-B14F-4D97-AF65-F5344CB8AC3E}">
        <p14:creationId xmlns:p14="http://schemas.microsoft.com/office/powerpoint/2010/main" val="17238700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Pandas Series, Labels, and </a:t>
            </a:r>
            <a:r>
              <a:rPr lang="en-US" dirty="0" err="1">
                <a:solidFill>
                  <a:schemeClr val="bg1"/>
                </a:solidFill>
              </a:rPr>
              <a:t>Dataframes</a:t>
            </a:r>
            <a:endParaRPr lang="en-US" dirty="0">
              <a:solidFill>
                <a:schemeClr val="bg1"/>
              </a:solidFill>
            </a:endParaRPr>
          </a:p>
        </p:txBody>
      </p:sp>
      <p:sp>
        <p:nvSpPr>
          <p:cNvPr id="3" name="Content Placeholder 2"/>
          <p:cNvSpPr>
            <a:spLocks noGrp="1"/>
          </p:cNvSpPr>
          <p:nvPr>
            <p:ph idx="1"/>
          </p:nvPr>
        </p:nvSpPr>
        <p:spPr>
          <a:xfrm>
            <a:off x="838199" y="1828800"/>
            <a:ext cx="4105275" cy="4664076"/>
          </a:xfrm>
        </p:spPr>
        <p:txBody>
          <a:bodyPr>
            <a:normAutofit/>
          </a:bodyPr>
          <a:lstStyle/>
          <a:p>
            <a:pPr algn="just"/>
            <a:r>
              <a:rPr lang="en-US" sz="2400" b="1" dirty="0">
                <a:solidFill>
                  <a:srgbClr val="0070C0"/>
                </a:solidFill>
              </a:rPr>
              <a:t>Data Frames</a:t>
            </a:r>
          </a:p>
          <a:p>
            <a:pPr algn="just"/>
            <a:r>
              <a:rPr lang="en-US" sz="2400" dirty="0"/>
              <a:t>Data sets in Pandas are usually multi-dimensional tables, called DataFrames.</a:t>
            </a:r>
          </a:p>
          <a:p>
            <a:pPr algn="just"/>
            <a:endParaRPr lang="en-US" sz="2400" dirty="0"/>
          </a:p>
          <a:p>
            <a:pPr algn="just"/>
            <a:r>
              <a:rPr lang="en-US" sz="2400" dirty="0"/>
              <a:t>Series is like a column, a DataFrame is the whole table.</a:t>
            </a:r>
          </a:p>
        </p:txBody>
      </p:sp>
      <p:pic>
        <p:nvPicPr>
          <p:cNvPr id="6" name="Picture 5">
            <a:extLst>
              <a:ext uri="{FF2B5EF4-FFF2-40B4-BE49-F238E27FC236}">
                <a16:creationId xmlns:a16="http://schemas.microsoft.com/office/drawing/2014/main" id="{499D822C-89F9-4EC2-8EDC-811FA94C9468}"/>
              </a:ext>
            </a:extLst>
          </p:cNvPr>
          <p:cNvPicPr>
            <a:picLocks noChangeAspect="1"/>
          </p:cNvPicPr>
          <p:nvPr/>
        </p:nvPicPr>
        <p:blipFill>
          <a:blip r:embed="rId2"/>
          <a:stretch>
            <a:fillRect/>
          </a:stretch>
        </p:blipFill>
        <p:spPr>
          <a:xfrm>
            <a:off x="5771197" y="1828800"/>
            <a:ext cx="5038725" cy="3981450"/>
          </a:xfrm>
          <a:prstGeom prst="rect">
            <a:avLst/>
          </a:prstGeom>
        </p:spPr>
      </p:pic>
    </p:spTree>
    <p:extLst>
      <p:ext uri="{BB962C8B-B14F-4D97-AF65-F5344CB8AC3E}">
        <p14:creationId xmlns:p14="http://schemas.microsoft.com/office/powerpoint/2010/main" val="9188943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Pandas Series, Labels, and </a:t>
            </a:r>
            <a:r>
              <a:rPr lang="en-US" dirty="0" err="1">
                <a:solidFill>
                  <a:schemeClr val="bg1"/>
                </a:solidFill>
              </a:rPr>
              <a:t>Dataframes</a:t>
            </a:r>
            <a:endParaRPr lang="en-US" dirty="0">
              <a:solidFill>
                <a:schemeClr val="bg1"/>
              </a:solidFill>
            </a:endParaRPr>
          </a:p>
        </p:txBody>
      </p:sp>
      <p:sp>
        <p:nvSpPr>
          <p:cNvPr id="3" name="Content Placeholder 2"/>
          <p:cNvSpPr>
            <a:spLocks noGrp="1"/>
          </p:cNvSpPr>
          <p:nvPr>
            <p:ph idx="1"/>
          </p:nvPr>
        </p:nvSpPr>
        <p:spPr>
          <a:xfrm>
            <a:off x="838200" y="1828799"/>
            <a:ext cx="2790826" cy="4810125"/>
          </a:xfrm>
        </p:spPr>
        <p:txBody>
          <a:bodyPr>
            <a:normAutofit fontScale="92500"/>
          </a:bodyPr>
          <a:lstStyle/>
          <a:p>
            <a:pPr algn="just"/>
            <a:r>
              <a:rPr lang="en-US" sz="2400" b="1" dirty="0">
                <a:solidFill>
                  <a:srgbClr val="0070C0"/>
                </a:solidFill>
              </a:rPr>
              <a:t>Locate Row of a DataFrame</a:t>
            </a:r>
          </a:p>
          <a:p>
            <a:pPr algn="just"/>
            <a:r>
              <a:rPr lang="en-US" sz="2400" dirty="0"/>
              <a:t>As you can see from the result above, the DataFrame is like a table with rows and columns.</a:t>
            </a:r>
          </a:p>
          <a:p>
            <a:pPr algn="just"/>
            <a:r>
              <a:rPr lang="en-US" sz="2400" dirty="0"/>
              <a:t>Pandas use the </a:t>
            </a:r>
            <a:r>
              <a:rPr lang="en-US" sz="2400" i="1" dirty="0">
                <a:solidFill>
                  <a:srgbClr val="FF0000"/>
                </a:solidFill>
              </a:rPr>
              <a:t>loc</a:t>
            </a:r>
            <a:r>
              <a:rPr lang="en-US" sz="2400" dirty="0"/>
              <a:t> attribute to return one or more specified row(s)</a:t>
            </a:r>
          </a:p>
          <a:p>
            <a:pPr algn="just"/>
            <a:r>
              <a:rPr lang="en-US" sz="2400" dirty="0"/>
              <a:t>Note: When using [], the result is a Pandas DataFrame.</a:t>
            </a:r>
          </a:p>
        </p:txBody>
      </p:sp>
      <p:pic>
        <p:nvPicPr>
          <p:cNvPr id="6" name="Picture 5">
            <a:extLst>
              <a:ext uri="{FF2B5EF4-FFF2-40B4-BE49-F238E27FC236}">
                <a16:creationId xmlns:a16="http://schemas.microsoft.com/office/drawing/2014/main" id="{499D822C-89F9-4EC2-8EDC-811FA94C9468}"/>
              </a:ext>
            </a:extLst>
          </p:cNvPr>
          <p:cNvPicPr>
            <a:picLocks noChangeAspect="1"/>
          </p:cNvPicPr>
          <p:nvPr/>
        </p:nvPicPr>
        <p:blipFill>
          <a:blip r:embed="rId2"/>
          <a:stretch>
            <a:fillRect/>
          </a:stretch>
        </p:blipFill>
        <p:spPr>
          <a:xfrm>
            <a:off x="3885247" y="1914525"/>
            <a:ext cx="4436007" cy="3505200"/>
          </a:xfrm>
          <a:prstGeom prst="rect">
            <a:avLst/>
          </a:prstGeom>
        </p:spPr>
      </p:pic>
      <p:pic>
        <p:nvPicPr>
          <p:cNvPr id="5" name="Picture 4">
            <a:extLst>
              <a:ext uri="{FF2B5EF4-FFF2-40B4-BE49-F238E27FC236}">
                <a16:creationId xmlns:a16="http://schemas.microsoft.com/office/drawing/2014/main" id="{69FC43A3-7CBA-40AC-AB8B-34CAE8DB6C2A}"/>
              </a:ext>
            </a:extLst>
          </p:cNvPr>
          <p:cNvPicPr>
            <a:picLocks noChangeAspect="1"/>
          </p:cNvPicPr>
          <p:nvPr/>
        </p:nvPicPr>
        <p:blipFill>
          <a:blip r:embed="rId3"/>
          <a:stretch>
            <a:fillRect/>
          </a:stretch>
        </p:blipFill>
        <p:spPr>
          <a:xfrm>
            <a:off x="7634288" y="1981200"/>
            <a:ext cx="4150224" cy="3114675"/>
          </a:xfrm>
          <a:prstGeom prst="rect">
            <a:avLst/>
          </a:prstGeom>
        </p:spPr>
      </p:pic>
      <p:pic>
        <p:nvPicPr>
          <p:cNvPr id="8" name="Picture 7">
            <a:extLst>
              <a:ext uri="{FF2B5EF4-FFF2-40B4-BE49-F238E27FC236}">
                <a16:creationId xmlns:a16="http://schemas.microsoft.com/office/drawing/2014/main" id="{B4D578EE-975E-4E54-BB8F-11D195AC8BFC}"/>
              </a:ext>
            </a:extLst>
          </p:cNvPr>
          <p:cNvPicPr>
            <a:picLocks noChangeAspect="1"/>
          </p:cNvPicPr>
          <p:nvPr/>
        </p:nvPicPr>
        <p:blipFill rotWithShape="1">
          <a:blip r:embed="rId4"/>
          <a:srcRect b="51041"/>
          <a:stretch/>
        </p:blipFill>
        <p:spPr>
          <a:xfrm>
            <a:off x="7984330" y="5162550"/>
            <a:ext cx="3159919" cy="1489157"/>
          </a:xfrm>
          <a:prstGeom prst="rect">
            <a:avLst/>
          </a:prstGeom>
        </p:spPr>
      </p:pic>
    </p:spTree>
    <p:extLst>
      <p:ext uri="{BB962C8B-B14F-4D97-AF65-F5344CB8AC3E}">
        <p14:creationId xmlns:p14="http://schemas.microsoft.com/office/powerpoint/2010/main" val="23677517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Pandas DataFrame: Working with Named Index</a:t>
            </a:r>
          </a:p>
        </p:txBody>
      </p:sp>
      <p:sp>
        <p:nvSpPr>
          <p:cNvPr id="3" name="Content Placeholder 2"/>
          <p:cNvSpPr>
            <a:spLocks noGrp="1"/>
          </p:cNvSpPr>
          <p:nvPr>
            <p:ph idx="1"/>
          </p:nvPr>
        </p:nvSpPr>
        <p:spPr>
          <a:xfrm>
            <a:off x="838200" y="1828799"/>
            <a:ext cx="2790826" cy="4810125"/>
          </a:xfrm>
        </p:spPr>
        <p:txBody>
          <a:bodyPr>
            <a:normAutofit/>
          </a:bodyPr>
          <a:lstStyle/>
          <a:p>
            <a:pPr algn="just"/>
            <a:r>
              <a:rPr lang="en-US" sz="2400" dirty="0"/>
              <a:t>With the </a:t>
            </a:r>
            <a:r>
              <a:rPr lang="en-US" sz="2400" i="1" dirty="0">
                <a:solidFill>
                  <a:srgbClr val="FF0000"/>
                </a:solidFill>
              </a:rPr>
              <a:t>index</a:t>
            </a:r>
            <a:r>
              <a:rPr lang="en-US" sz="2400" dirty="0"/>
              <a:t> argument, you can name your own indexes.</a:t>
            </a:r>
          </a:p>
          <a:p>
            <a:pPr algn="just"/>
            <a:endParaRPr lang="en-US" sz="2400" dirty="0"/>
          </a:p>
          <a:p>
            <a:pPr algn="just"/>
            <a:r>
              <a:rPr lang="en-US" sz="2400" dirty="0"/>
              <a:t>Use the </a:t>
            </a:r>
            <a:r>
              <a:rPr lang="en-US" sz="2400" i="1" dirty="0">
                <a:solidFill>
                  <a:srgbClr val="FF0000"/>
                </a:solidFill>
              </a:rPr>
              <a:t>named index</a:t>
            </a:r>
            <a:r>
              <a:rPr lang="en-US" sz="2400" dirty="0"/>
              <a:t> in the </a:t>
            </a:r>
            <a:r>
              <a:rPr lang="en-US" sz="2400" i="1" dirty="0">
                <a:solidFill>
                  <a:srgbClr val="FF0000"/>
                </a:solidFill>
              </a:rPr>
              <a:t>loc</a:t>
            </a:r>
            <a:r>
              <a:rPr lang="en-US" sz="2400" dirty="0"/>
              <a:t> attribute to return the specified row(s).</a:t>
            </a:r>
          </a:p>
        </p:txBody>
      </p:sp>
      <p:pic>
        <p:nvPicPr>
          <p:cNvPr id="7" name="Picture 6">
            <a:extLst>
              <a:ext uri="{FF2B5EF4-FFF2-40B4-BE49-F238E27FC236}">
                <a16:creationId xmlns:a16="http://schemas.microsoft.com/office/drawing/2014/main" id="{5032671E-AE5E-40E0-8C28-E5466595DE90}"/>
              </a:ext>
            </a:extLst>
          </p:cNvPr>
          <p:cNvPicPr>
            <a:picLocks noChangeAspect="1"/>
          </p:cNvPicPr>
          <p:nvPr/>
        </p:nvPicPr>
        <p:blipFill>
          <a:blip r:embed="rId2"/>
          <a:stretch>
            <a:fillRect/>
          </a:stretch>
        </p:blipFill>
        <p:spPr>
          <a:xfrm>
            <a:off x="4605337" y="1778000"/>
            <a:ext cx="6562725" cy="4714875"/>
          </a:xfrm>
          <a:prstGeom prst="rect">
            <a:avLst/>
          </a:prstGeom>
        </p:spPr>
      </p:pic>
    </p:spTree>
    <p:extLst>
      <p:ext uri="{BB962C8B-B14F-4D97-AF65-F5344CB8AC3E}">
        <p14:creationId xmlns:p14="http://schemas.microsoft.com/office/powerpoint/2010/main" val="2995484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Load Files into a DataFrame</a:t>
            </a:r>
          </a:p>
        </p:txBody>
      </p:sp>
      <p:sp>
        <p:nvSpPr>
          <p:cNvPr id="3" name="Content Placeholder 2"/>
          <p:cNvSpPr>
            <a:spLocks noGrp="1"/>
          </p:cNvSpPr>
          <p:nvPr>
            <p:ph idx="1"/>
          </p:nvPr>
        </p:nvSpPr>
        <p:spPr>
          <a:xfrm>
            <a:off x="838199" y="1828800"/>
            <a:ext cx="10515599" cy="1762126"/>
          </a:xfrm>
        </p:spPr>
        <p:txBody>
          <a:bodyPr>
            <a:normAutofit/>
          </a:bodyPr>
          <a:lstStyle/>
          <a:p>
            <a:pPr algn="just"/>
            <a:r>
              <a:rPr lang="en-US" sz="2400" dirty="0"/>
              <a:t>If your data sets are stored in a file, Pandas can load them into a DataFrame.</a:t>
            </a:r>
          </a:p>
        </p:txBody>
      </p:sp>
      <p:pic>
        <p:nvPicPr>
          <p:cNvPr id="5" name="Picture 4">
            <a:extLst>
              <a:ext uri="{FF2B5EF4-FFF2-40B4-BE49-F238E27FC236}">
                <a16:creationId xmlns:a16="http://schemas.microsoft.com/office/drawing/2014/main" id="{7A9209C9-CAD3-43CE-BB1B-994B9FA0C830}"/>
              </a:ext>
            </a:extLst>
          </p:cNvPr>
          <p:cNvPicPr>
            <a:picLocks noChangeAspect="1"/>
          </p:cNvPicPr>
          <p:nvPr/>
        </p:nvPicPr>
        <p:blipFill>
          <a:blip r:embed="rId2"/>
          <a:stretch>
            <a:fillRect/>
          </a:stretch>
        </p:blipFill>
        <p:spPr>
          <a:xfrm>
            <a:off x="838199" y="2505076"/>
            <a:ext cx="10433641" cy="1762126"/>
          </a:xfrm>
          <a:prstGeom prst="rect">
            <a:avLst/>
          </a:prstGeom>
        </p:spPr>
      </p:pic>
      <p:pic>
        <p:nvPicPr>
          <p:cNvPr id="8" name="Picture 7">
            <a:extLst>
              <a:ext uri="{FF2B5EF4-FFF2-40B4-BE49-F238E27FC236}">
                <a16:creationId xmlns:a16="http://schemas.microsoft.com/office/drawing/2014/main" id="{A9216403-F460-4BB4-BD4E-EDFF774288CC}"/>
              </a:ext>
            </a:extLst>
          </p:cNvPr>
          <p:cNvPicPr>
            <a:picLocks noChangeAspect="1"/>
          </p:cNvPicPr>
          <p:nvPr/>
        </p:nvPicPr>
        <p:blipFill>
          <a:blip r:embed="rId3"/>
          <a:stretch>
            <a:fillRect/>
          </a:stretch>
        </p:blipFill>
        <p:spPr>
          <a:xfrm>
            <a:off x="952182" y="4371977"/>
            <a:ext cx="10319658" cy="2124115"/>
          </a:xfrm>
          <a:prstGeom prst="rect">
            <a:avLst/>
          </a:prstGeom>
        </p:spPr>
      </p:pic>
    </p:spTree>
    <p:extLst>
      <p:ext uri="{BB962C8B-B14F-4D97-AF65-F5344CB8AC3E}">
        <p14:creationId xmlns:p14="http://schemas.microsoft.com/office/powerpoint/2010/main" val="2940338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4" name="Title 3">
            <a:extLst>
              <a:ext uri="{FF2B5EF4-FFF2-40B4-BE49-F238E27FC236}">
                <a16:creationId xmlns:a16="http://schemas.microsoft.com/office/drawing/2014/main" id="{72C91229-19A5-4B20-B59D-29DD93AE1280}"/>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b="1" kern="1200">
                <a:solidFill>
                  <a:srgbClr val="FFFFFF"/>
                </a:solidFill>
                <a:latin typeface="+mj-lt"/>
                <a:ea typeface="+mj-ea"/>
                <a:cs typeface="+mj-cs"/>
              </a:rPr>
              <a:t>Code using IDLE</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5E84C2E-3093-496B-A97C-FE498B6EAAEE}"/>
              </a:ext>
            </a:extLst>
          </p:cNvPr>
          <p:cNvPicPr>
            <a:picLocks noChangeAspect="1"/>
          </p:cNvPicPr>
          <p:nvPr/>
        </p:nvPicPr>
        <p:blipFill rotWithShape="1">
          <a:blip r:embed="rId2"/>
          <a:srcRect t="9977" r="37968"/>
          <a:stretch/>
        </p:blipFill>
        <p:spPr>
          <a:xfrm>
            <a:off x="5622177" y="490049"/>
            <a:ext cx="3156063" cy="5877901"/>
          </a:xfrm>
          <a:prstGeom prst="rect">
            <a:avLst/>
          </a:prstGeom>
        </p:spPr>
      </p:pic>
    </p:spTree>
    <p:extLst>
      <p:ext uri="{BB962C8B-B14F-4D97-AF65-F5344CB8AC3E}">
        <p14:creationId xmlns:p14="http://schemas.microsoft.com/office/powerpoint/2010/main" val="12077542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Read CSV Files</a:t>
            </a:r>
          </a:p>
        </p:txBody>
      </p:sp>
      <p:sp>
        <p:nvSpPr>
          <p:cNvPr id="3" name="Content Placeholder 2"/>
          <p:cNvSpPr>
            <a:spLocks noGrp="1"/>
          </p:cNvSpPr>
          <p:nvPr>
            <p:ph idx="1"/>
          </p:nvPr>
        </p:nvSpPr>
        <p:spPr>
          <a:xfrm>
            <a:off x="838201" y="1828799"/>
            <a:ext cx="2438400" cy="4870133"/>
          </a:xfrm>
        </p:spPr>
        <p:txBody>
          <a:bodyPr>
            <a:normAutofit fontScale="92500" lnSpcReduction="20000"/>
          </a:bodyPr>
          <a:lstStyle/>
          <a:p>
            <a:pPr algn="just"/>
            <a:r>
              <a:rPr lang="en-US" sz="2400" dirty="0"/>
              <a:t>A simple way to store big data sets is to use CSV files (comma separated files).</a:t>
            </a:r>
          </a:p>
          <a:p>
            <a:pPr algn="just"/>
            <a:endParaRPr lang="en-US" sz="2400" dirty="0"/>
          </a:p>
          <a:p>
            <a:pPr algn="just"/>
            <a:r>
              <a:rPr lang="en-US" sz="2400" dirty="0"/>
              <a:t>CSV files contains plain text and is a well know format that can be read by everyone including Pandas.</a:t>
            </a:r>
          </a:p>
          <a:p>
            <a:pPr algn="just"/>
            <a:endParaRPr lang="en-US" sz="2400" dirty="0"/>
          </a:p>
          <a:p>
            <a:pPr algn="just"/>
            <a:r>
              <a:rPr lang="en-US" sz="2400" dirty="0"/>
              <a:t>In our examples we will be using a CSV file called </a:t>
            </a:r>
            <a:r>
              <a:rPr lang="en-US" sz="2400" b="1" dirty="0">
                <a:solidFill>
                  <a:srgbClr val="FF0000"/>
                </a:solidFill>
              </a:rPr>
              <a:t>'data.csv</a:t>
            </a:r>
            <a:r>
              <a:rPr lang="en-US" sz="2400" dirty="0"/>
              <a:t>'.</a:t>
            </a:r>
          </a:p>
        </p:txBody>
      </p:sp>
      <p:pic>
        <p:nvPicPr>
          <p:cNvPr id="10" name="Picture 9">
            <a:extLst>
              <a:ext uri="{FF2B5EF4-FFF2-40B4-BE49-F238E27FC236}">
                <a16:creationId xmlns:a16="http://schemas.microsoft.com/office/drawing/2014/main" id="{B88C87D7-D5FA-4D24-BBB0-8860A91521A4}"/>
              </a:ext>
            </a:extLst>
          </p:cNvPr>
          <p:cNvPicPr>
            <a:picLocks noChangeAspect="1"/>
          </p:cNvPicPr>
          <p:nvPr/>
        </p:nvPicPr>
        <p:blipFill>
          <a:blip r:embed="rId2"/>
          <a:stretch>
            <a:fillRect/>
          </a:stretch>
        </p:blipFill>
        <p:spPr>
          <a:xfrm>
            <a:off x="3276601" y="2524704"/>
            <a:ext cx="8558020" cy="2809296"/>
          </a:xfrm>
          <a:prstGeom prst="rect">
            <a:avLst/>
          </a:prstGeom>
        </p:spPr>
      </p:pic>
    </p:spTree>
    <p:extLst>
      <p:ext uri="{BB962C8B-B14F-4D97-AF65-F5344CB8AC3E}">
        <p14:creationId xmlns:p14="http://schemas.microsoft.com/office/powerpoint/2010/main" val="19324319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Panadas - Analyzing DataFrames</a:t>
            </a:r>
          </a:p>
        </p:txBody>
      </p:sp>
      <p:sp>
        <p:nvSpPr>
          <p:cNvPr id="3" name="Content Placeholder 2"/>
          <p:cNvSpPr>
            <a:spLocks noGrp="1"/>
          </p:cNvSpPr>
          <p:nvPr>
            <p:ph idx="1"/>
          </p:nvPr>
        </p:nvSpPr>
        <p:spPr>
          <a:xfrm>
            <a:off x="838200" y="1828800"/>
            <a:ext cx="10515599" cy="2124075"/>
          </a:xfrm>
        </p:spPr>
        <p:txBody>
          <a:bodyPr>
            <a:normAutofit/>
          </a:bodyPr>
          <a:lstStyle/>
          <a:p>
            <a:pPr algn="just"/>
            <a:r>
              <a:rPr lang="en-US" sz="2400" b="1" dirty="0">
                <a:solidFill>
                  <a:srgbClr val="0070C0"/>
                </a:solidFill>
              </a:rPr>
              <a:t>Viewing the Data</a:t>
            </a:r>
          </a:p>
          <a:p>
            <a:pPr algn="just"/>
            <a:r>
              <a:rPr lang="en-US" sz="2400" dirty="0"/>
              <a:t>One of the most used method for getting a quick overview of the DataFrame, is the head() method.</a:t>
            </a:r>
          </a:p>
          <a:p>
            <a:pPr algn="just"/>
            <a:r>
              <a:rPr lang="en-US" sz="2400" dirty="0"/>
              <a:t>The head() method returns the headers and a specified number of rows, starting from the top.</a:t>
            </a:r>
          </a:p>
        </p:txBody>
      </p:sp>
      <p:pic>
        <p:nvPicPr>
          <p:cNvPr id="5" name="Picture 4">
            <a:extLst>
              <a:ext uri="{FF2B5EF4-FFF2-40B4-BE49-F238E27FC236}">
                <a16:creationId xmlns:a16="http://schemas.microsoft.com/office/drawing/2014/main" id="{29C59725-2744-46BF-AEB1-18C7512612BB}"/>
              </a:ext>
            </a:extLst>
          </p:cNvPr>
          <p:cNvPicPr>
            <a:picLocks noChangeAspect="1"/>
          </p:cNvPicPr>
          <p:nvPr/>
        </p:nvPicPr>
        <p:blipFill>
          <a:blip r:embed="rId2"/>
          <a:stretch>
            <a:fillRect/>
          </a:stretch>
        </p:blipFill>
        <p:spPr>
          <a:xfrm>
            <a:off x="2966720" y="3429000"/>
            <a:ext cx="8229600" cy="3151110"/>
          </a:xfrm>
          <a:prstGeom prst="rect">
            <a:avLst/>
          </a:prstGeom>
        </p:spPr>
      </p:pic>
    </p:spTree>
    <p:extLst>
      <p:ext uri="{BB962C8B-B14F-4D97-AF65-F5344CB8AC3E}">
        <p14:creationId xmlns:p14="http://schemas.microsoft.com/office/powerpoint/2010/main" val="5328517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Panadas - Analyzing DataFrames</a:t>
            </a:r>
          </a:p>
        </p:txBody>
      </p:sp>
      <p:pic>
        <p:nvPicPr>
          <p:cNvPr id="8" name="Picture 7">
            <a:extLst>
              <a:ext uri="{FF2B5EF4-FFF2-40B4-BE49-F238E27FC236}">
                <a16:creationId xmlns:a16="http://schemas.microsoft.com/office/drawing/2014/main" id="{2E3BE2DD-B0DC-440E-AD09-C906C24BC6A1}"/>
              </a:ext>
            </a:extLst>
          </p:cNvPr>
          <p:cNvPicPr>
            <a:picLocks noChangeAspect="1"/>
          </p:cNvPicPr>
          <p:nvPr/>
        </p:nvPicPr>
        <p:blipFill>
          <a:blip r:embed="rId2"/>
          <a:stretch>
            <a:fillRect/>
          </a:stretch>
        </p:blipFill>
        <p:spPr>
          <a:xfrm>
            <a:off x="618807" y="2527935"/>
            <a:ext cx="11096625" cy="3143250"/>
          </a:xfrm>
          <a:prstGeom prst="rect">
            <a:avLst/>
          </a:prstGeom>
        </p:spPr>
      </p:pic>
    </p:spTree>
    <p:extLst>
      <p:ext uri="{BB962C8B-B14F-4D97-AF65-F5344CB8AC3E}">
        <p14:creationId xmlns:p14="http://schemas.microsoft.com/office/powerpoint/2010/main" val="16329766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Panadas - Analyzing DataFrames</a:t>
            </a:r>
          </a:p>
        </p:txBody>
      </p:sp>
      <p:sp>
        <p:nvSpPr>
          <p:cNvPr id="3" name="Content Placeholder 2"/>
          <p:cNvSpPr>
            <a:spLocks noGrp="1"/>
          </p:cNvSpPr>
          <p:nvPr>
            <p:ph idx="1"/>
          </p:nvPr>
        </p:nvSpPr>
        <p:spPr>
          <a:xfrm>
            <a:off x="838200" y="1828800"/>
            <a:ext cx="10515599" cy="1171575"/>
          </a:xfrm>
        </p:spPr>
        <p:txBody>
          <a:bodyPr>
            <a:normAutofit lnSpcReduction="10000"/>
          </a:bodyPr>
          <a:lstStyle/>
          <a:p>
            <a:pPr algn="just"/>
            <a:r>
              <a:rPr lang="en-US" sz="2400" b="1" dirty="0">
                <a:solidFill>
                  <a:srgbClr val="0070C0"/>
                </a:solidFill>
              </a:rPr>
              <a:t>Info about the Data</a:t>
            </a:r>
          </a:p>
          <a:p>
            <a:pPr algn="just"/>
            <a:r>
              <a:rPr lang="en-US" sz="2400" dirty="0"/>
              <a:t>The DataFrames object has a method called </a:t>
            </a:r>
            <a:r>
              <a:rPr lang="en-US" sz="2400" dirty="0">
                <a:solidFill>
                  <a:srgbClr val="FF0000"/>
                </a:solidFill>
              </a:rPr>
              <a:t>info()</a:t>
            </a:r>
            <a:r>
              <a:rPr lang="en-US" sz="2400" dirty="0"/>
              <a:t>, that gives you more information about the data set.</a:t>
            </a:r>
          </a:p>
          <a:p>
            <a:pPr algn="just"/>
            <a:endParaRPr lang="en-US" sz="2400" dirty="0"/>
          </a:p>
        </p:txBody>
      </p:sp>
      <p:pic>
        <p:nvPicPr>
          <p:cNvPr id="6" name="Picture 5">
            <a:extLst>
              <a:ext uri="{FF2B5EF4-FFF2-40B4-BE49-F238E27FC236}">
                <a16:creationId xmlns:a16="http://schemas.microsoft.com/office/drawing/2014/main" id="{FF79A48F-44C4-4BDF-8A50-315DEA7968BE}"/>
              </a:ext>
            </a:extLst>
          </p:cNvPr>
          <p:cNvPicPr>
            <a:picLocks noChangeAspect="1"/>
          </p:cNvPicPr>
          <p:nvPr/>
        </p:nvPicPr>
        <p:blipFill>
          <a:blip r:embed="rId2"/>
          <a:stretch>
            <a:fillRect/>
          </a:stretch>
        </p:blipFill>
        <p:spPr>
          <a:xfrm>
            <a:off x="955039" y="2921000"/>
            <a:ext cx="4924425" cy="3724275"/>
          </a:xfrm>
          <a:prstGeom prst="rect">
            <a:avLst/>
          </a:prstGeom>
        </p:spPr>
      </p:pic>
      <p:pic>
        <p:nvPicPr>
          <p:cNvPr id="8" name="Picture 7">
            <a:extLst>
              <a:ext uri="{FF2B5EF4-FFF2-40B4-BE49-F238E27FC236}">
                <a16:creationId xmlns:a16="http://schemas.microsoft.com/office/drawing/2014/main" id="{BE13359D-2367-4C58-AF73-0B309AA31FD4}"/>
              </a:ext>
            </a:extLst>
          </p:cNvPr>
          <p:cNvPicPr>
            <a:picLocks noChangeAspect="1"/>
          </p:cNvPicPr>
          <p:nvPr/>
        </p:nvPicPr>
        <p:blipFill>
          <a:blip r:embed="rId3"/>
          <a:stretch>
            <a:fillRect/>
          </a:stretch>
        </p:blipFill>
        <p:spPr>
          <a:xfrm>
            <a:off x="5996303" y="2920128"/>
            <a:ext cx="3355695" cy="3937872"/>
          </a:xfrm>
          <a:prstGeom prst="rect">
            <a:avLst/>
          </a:prstGeom>
        </p:spPr>
      </p:pic>
    </p:spTree>
    <p:extLst>
      <p:ext uri="{BB962C8B-B14F-4D97-AF65-F5344CB8AC3E}">
        <p14:creationId xmlns:p14="http://schemas.microsoft.com/office/powerpoint/2010/main" val="24127911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Panadas - Analyzing DataFrames</a:t>
            </a:r>
          </a:p>
        </p:txBody>
      </p:sp>
      <p:pic>
        <p:nvPicPr>
          <p:cNvPr id="9" name="Picture 8">
            <a:extLst>
              <a:ext uri="{FF2B5EF4-FFF2-40B4-BE49-F238E27FC236}">
                <a16:creationId xmlns:a16="http://schemas.microsoft.com/office/drawing/2014/main" id="{1630D90C-669E-4A64-81F0-E88C5E608213}"/>
              </a:ext>
            </a:extLst>
          </p:cNvPr>
          <p:cNvPicPr>
            <a:picLocks noChangeAspect="1"/>
          </p:cNvPicPr>
          <p:nvPr/>
        </p:nvPicPr>
        <p:blipFill>
          <a:blip r:embed="rId2"/>
          <a:stretch>
            <a:fillRect/>
          </a:stretch>
        </p:blipFill>
        <p:spPr>
          <a:xfrm>
            <a:off x="128587" y="2234247"/>
            <a:ext cx="11934825" cy="2714625"/>
          </a:xfrm>
          <a:prstGeom prst="rect">
            <a:avLst/>
          </a:prstGeom>
        </p:spPr>
      </p:pic>
    </p:spTree>
    <p:extLst>
      <p:ext uri="{BB962C8B-B14F-4D97-AF65-F5344CB8AC3E}">
        <p14:creationId xmlns:p14="http://schemas.microsoft.com/office/powerpoint/2010/main" val="5287128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Panadas – Data Cleaning</a:t>
            </a:r>
          </a:p>
        </p:txBody>
      </p:sp>
      <p:sp>
        <p:nvSpPr>
          <p:cNvPr id="3" name="Content Placeholder 2"/>
          <p:cNvSpPr>
            <a:spLocks noGrp="1"/>
          </p:cNvSpPr>
          <p:nvPr>
            <p:ph idx="1"/>
          </p:nvPr>
        </p:nvSpPr>
        <p:spPr>
          <a:xfrm>
            <a:off x="838200" y="1828800"/>
            <a:ext cx="5934075" cy="4664075"/>
          </a:xfrm>
        </p:spPr>
        <p:txBody>
          <a:bodyPr>
            <a:normAutofit fontScale="92500"/>
          </a:bodyPr>
          <a:lstStyle/>
          <a:p>
            <a:pPr algn="just"/>
            <a:r>
              <a:rPr lang="en-US" sz="2400" dirty="0"/>
              <a:t>Data cleaning means fixing bad data in your data set.</a:t>
            </a:r>
          </a:p>
          <a:p>
            <a:pPr algn="just"/>
            <a:r>
              <a:rPr lang="en-US" sz="2400" dirty="0"/>
              <a:t>Bad data could be:</a:t>
            </a:r>
          </a:p>
          <a:p>
            <a:pPr lvl="1" algn="just"/>
            <a:r>
              <a:rPr lang="en-US" sz="2000" dirty="0"/>
              <a:t>Empty cells</a:t>
            </a:r>
          </a:p>
          <a:p>
            <a:pPr lvl="1" algn="just"/>
            <a:r>
              <a:rPr lang="en-US" sz="2000" dirty="0"/>
              <a:t>Data in wrong format</a:t>
            </a:r>
          </a:p>
          <a:p>
            <a:pPr lvl="1" algn="just"/>
            <a:r>
              <a:rPr lang="en-US" sz="2000" dirty="0"/>
              <a:t>Wrong data</a:t>
            </a:r>
          </a:p>
          <a:p>
            <a:pPr lvl="1" algn="just"/>
            <a:r>
              <a:rPr lang="en-US" sz="2000" dirty="0"/>
              <a:t>Duplicates</a:t>
            </a:r>
          </a:p>
          <a:p>
            <a:pPr algn="l"/>
            <a:r>
              <a:rPr lang="en-US" sz="1600" b="0" i="0" dirty="0">
                <a:solidFill>
                  <a:srgbClr val="000000"/>
                </a:solidFill>
                <a:effectLst/>
                <a:latin typeface="Verdana" panose="020B0604030504040204" pitchFamily="34" charset="0"/>
              </a:rPr>
              <a:t>The data set contains some empty cells ("Date" in row 22, and "Calories" in row 18 and 28).</a:t>
            </a:r>
          </a:p>
          <a:p>
            <a:pPr algn="l"/>
            <a:endParaRPr lang="en-US" sz="1600" b="0" i="0" dirty="0">
              <a:solidFill>
                <a:srgbClr val="000000"/>
              </a:solidFill>
              <a:effectLst/>
              <a:latin typeface="Verdana" panose="020B0604030504040204" pitchFamily="34" charset="0"/>
            </a:endParaRPr>
          </a:p>
          <a:p>
            <a:pPr algn="l"/>
            <a:r>
              <a:rPr lang="en-US" sz="1600" b="0" i="0" dirty="0">
                <a:solidFill>
                  <a:srgbClr val="000000"/>
                </a:solidFill>
                <a:effectLst/>
                <a:latin typeface="Verdana" panose="020B0604030504040204" pitchFamily="34" charset="0"/>
              </a:rPr>
              <a:t>The data set contains wrong format ("Date" in row 26).</a:t>
            </a:r>
          </a:p>
          <a:p>
            <a:pPr algn="l"/>
            <a:endParaRPr lang="en-US" sz="1600" b="0" i="0" dirty="0">
              <a:solidFill>
                <a:srgbClr val="000000"/>
              </a:solidFill>
              <a:effectLst/>
              <a:latin typeface="Verdana" panose="020B0604030504040204" pitchFamily="34" charset="0"/>
            </a:endParaRPr>
          </a:p>
          <a:p>
            <a:pPr algn="l"/>
            <a:r>
              <a:rPr lang="en-US" sz="1600" b="0" i="0" dirty="0">
                <a:solidFill>
                  <a:srgbClr val="000000"/>
                </a:solidFill>
                <a:effectLst/>
                <a:latin typeface="Verdana" panose="020B0604030504040204" pitchFamily="34" charset="0"/>
              </a:rPr>
              <a:t>The data set contains wrong data ("Duration" in row 7).</a:t>
            </a:r>
          </a:p>
          <a:p>
            <a:pPr algn="l"/>
            <a:r>
              <a:rPr lang="en-US" sz="1600" b="0" i="0" dirty="0">
                <a:solidFill>
                  <a:srgbClr val="000000"/>
                </a:solidFill>
                <a:effectLst/>
                <a:latin typeface="Verdana" panose="020B0604030504040204" pitchFamily="34" charset="0"/>
              </a:rPr>
              <a:t>The data set contains duplicates (row 11 and 12).</a:t>
            </a:r>
          </a:p>
          <a:p>
            <a:pPr algn="just"/>
            <a:endParaRPr lang="en-US" sz="2400" dirty="0"/>
          </a:p>
        </p:txBody>
      </p:sp>
      <p:pic>
        <p:nvPicPr>
          <p:cNvPr id="5" name="Picture 4">
            <a:extLst>
              <a:ext uri="{FF2B5EF4-FFF2-40B4-BE49-F238E27FC236}">
                <a16:creationId xmlns:a16="http://schemas.microsoft.com/office/drawing/2014/main" id="{076422A7-9BE0-4141-BB50-66219889A832}"/>
              </a:ext>
            </a:extLst>
          </p:cNvPr>
          <p:cNvPicPr>
            <a:picLocks noChangeAspect="1"/>
          </p:cNvPicPr>
          <p:nvPr/>
        </p:nvPicPr>
        <p:blipFill>
          <a:blip r:embed="rId2"/>
          <a:stretch>
            <a:fillRect/>
          </a:stretch>
        </p:blipFill>
        <p:spPr>
          <a:xfrm>
            <a:off x="6947997" y="1689734"/>
            <a:ext cx="4419935" cy="5178426"/>
          </a:xfrm>
          <a:prstGeom prst="rect">
            <a:avLst/>
          </a:prstGeom>
        </p:spPr>
      </p:pic>
    </p:spTree>
    <p:extLst>
      <p:ext uri="{BB962C8B-B14F-4D97-AF65-F5344CB8AC3E}">
        <p14:creationId xmlns:p14="http://schemas.microsoft.com/office/powerpoint/2010/main" val="38311390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Panadas – Data Cleaning</a:t>
            </a:r>
          </a:p>
        </p:txBody>
      </p:sp>
      <p:sp>
        <p:nvSpPr>
          <p:cNvPr id="3" name="Content Placeholder 2"/>
          <p:cNvSpPr>
            <a:spLocks noGrp="1"/>
          </p:cNvSpPr>
          <p:nvPr>
            <p:ph idx="1"/>
          </p:nvPr>
        </p:nvSpPr>
        <p:spPr>
          <a:xfrm>
            <a:off x="838200" y="1828800"/>
            <a:ext cx="5934075" cy="4664075"/>
          </a:xfrm>
        </p:spPr>
        <p:txBody>
          <a:bodyPr>
            <a:normAutofit/>
          </a:bodyPr>
          <a:lstStyle/>
          <a:p>
            <a:pPr algn="just"/>
            <a:r>
              <a:rPr lang="en-US" sz="2400" dirty="0">
                <a:solidFill>
                  <a:srgbClr val="000000"/>
                </a:solidFill>
                <a:latin typeface="Verdana" panose="020B0604030504040204" pitchFamily="34" charset="0"/>
              </a:rPr>
              <a:t>Reading data</a:t>
            </a:r>
          </a:p>
          <a:p>
            <a:pPr algn="just"/>
            <a:r>
              <a:rPr lang="en-US" sz="2400" b="0" i="0" dirty="0">
                <a:solidFill>
                  <a:srgbClr val="000000"/>
                </a:solidFill>
                <a:effectLst/>
                <a:latin typeface="Verdana" panose="020B0604030504040204" pitchFamily="34" charset="0"/>
              </a:rPr>
              <a:t>We can see many empty cells</a:t>
            </a:r>
          </a:p>
          <a:p>
            <a:pPr algn="just"/>
            <a:r>
              <a:rPr lang="en-US" sz="2400" dirty="0">
                <a:solidFill>
                  <a:srgbClr val="000000"/>
                </a:solidFill>
                <a:latin typeface="Verdana" panose="020B0604030504040204" pitchFamily="34" charset="0"/>
              </a:rPr>
              <a:t>We can notice wrong format data</a:t>
            </a:r>
          </a:p>
          <a:p>
            <a:pPr algn="just"/>
            <a:r>
              <a:rPr lang="en-US" sz="2400" b="0" i="0" dirty="0">
                <a:solidFill>
                  <a:srgbClr val="000000"/>
                </a:solidFill>
                <a:effectLst/>
                <a:latin typeface="Verdana" panose="020B0604030504040204" pitchFamily="34" charset="0"/>
              </a:rPr>
              <a:t>We can</a:t>
            </a:r>
            <a:r>
              <a:rPr lang="en-US" sz="2400" dirty="0">
                <a:solidFill>
                  <a:srgbClr val="000000"/>
                </a:solidFill>
                <a:latin typeface="Verdana" panose="020B0604030504040204" pitchFamily="34" charset="0"/>
              </a:rPr>
              <a:t> notice wrong data</a:t>
            </a:r>
          </a:p>
          <a:p>
            <a:pPr algn="just"/>
            <a:r>
              <a:rPr lang="en-US" sz="2400" b="0" i="0" dirty="0">
                <a:solidFill>
                  <a:srgbClr val="000000"/>
                </a:solidFill>
                <a:effectLst/>
                <a:latin typeface="Verdana" panose="020B0604030504040204" pitchFamily="34" charset="0"/>
              </a:rPr>
              <a:t>We can notice duplicate rows</a:t>
            </a:r>
            <a:endParaRPr lang="en-US" sz="1600" b="0" i="0" dirty="0">
              <a:solidFill>
                <a:srgbClr val="000000"/>
              </a:solidFill>
              <a:effectLst/>
              <a:latin typeface="Verdana" panose="020B0604030504040204" pitchFamily="34" charset="0"/>
            </a:endParaRPr>
          </a:p>
          <a:p>
            <a:pPr algn="just"/>
            <a:endParaRPr lang="en-US" sz="2400" dirty="0"/>
          </a:p>
        </p:txBody>
      </p:sp>
      <p:pic>
        <p:nvPicPr>
          <p:cNvPr id="8" name="Picture 7">
            <a:extLst>
              <a:ext uri="{FF2B5EF4-FFF2-40B4-BE49-F238E27FC236}">
                <a16:creationId xmlns:a16="http://schemas.microsoft.com/office/drawing/2014/main" id="{6C5F0883-0DFD-4C25-A302-2F10355FCA3E}"/>
              </a:ext>
            </a:extLst>
          </p:cNvPr>
          <p:cNvPicPr>
            <a:picLocks noChangeAspect="1"/>
          </p:cNvPicPr>
          <p:nvPr/>
        </p:nvPicPr>
        <p:blipFill>
          <a:blip r:embed="rId2"/>
          <a:stretch>
            <a:fillRect/>
          </a:stretch>
        </p:blipFill>
        <p:spPr>
          <a:xfrm>
            <a:off x="6772274" y="0"/>
            <a:ext cx="5419725" cy="6858000"/>
          </a:xfrm>
          <a:prstGeom prst="rect">
            <a:avLst/>
          </a:prstGeom>
        </p:spPr>
      </p:pic>
    </p:spTree>
    <p:extLst>
      <p:ext uri="{BB962C8B-B14F-4D97-AF65-F5344CB8AC3E}">
        <p14:creationId xmlns:p14="http://schemas.microsoft.com/office/powerpoint/2010/main" val="2998530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Panadas – Data Cleaning</a:t>
            </a:r>
          </a:p>
        </p:txBody>
      </p:sp>
      <p:sp>
        <p:nvSpPr>
          <p:cNvPr id="3" name="Content Placeholder 2"/>
          <p:cNvSpPr>
            <a:spLocks noGrp="1"/>
          </p:cNvSpPr>
          <p:nvPr>
            <p:ph idx="1"/>
          </p:nvPr>
        </p:nvSpPr>
        <p:spPr>
          <a:xfrm>
            <a:off x="838200" y="1828800"/>
            <a:ext cx="6283960" cy="4664075"/>
          </a:xfrm>
        </p:spPr>
        <p:txBody>
          <a:bodyPr>
            <a:normAutofit fontScale="92500" lnSpcReduction="10000"/>
          </a:bodyPr>
          <a:lstStyle/>
          <a:p>
            <a:pPr algn="just"/>
            <a:r>
              <a:rPr lang="en-US" sz="2400" dirty="0">
                <a:solidFill>
                  <a:srgbClr val="0070C0"/>
                </a:solidFill>
                <a:latin typeface="Verdana" panose="020B0604030504040204" pitchFamily="34" charset="0"/>
              </a:rPr>
              <a:t>Empty Cells</a:t>
            </a:r>
          </a:p>
          <a:p>
            <a:pPr algn="just"/>
            <a:endParaRPr lang="en-US" sz="2400" b="0" i="0" dirty="0">
              <a:solidFill>
                <a:srgbClr val="000000"/>
              </a:solidFill>
              <a:effectLst/>
              <a:latin typeface="Verdana" panose="020B0604030504040204" pitchFamily="34" charset="0"/>
            </a:endParaRPr>
          </a:p>
          <a:p>
            <a:pPr algn="just"/>
            <a:r>
              <a:rPr lang="en-US" sz="2400" b="0" i="0" dirty="0">
                <a:solidFill>
                  <a:srgbClr val="000000"/>
                </a:solidFill>
                <a:effectLst/>
                <a:latin typeface="Verdana" panose="020B0604030504040204" pitchFamily="34" charset="0"/>
              </a:rPr>
              <a:t>Empty cells can potentially give you a wrong result when you analyze data.</a:t>
            </a:r>
          </a:p>
          <a:p>
            <a:pPr algn="just"/>
            <a:endParaRPr lang="en-US" sz="2400" dirty="0">
              <a:solidFill>
                <a:srgbClr val="0070C0"/>
              </a:solidFill>
              <a:latin typeface="Verdana" panose="020B0604030504040204" pitchFamily="34" charset="0"/>
            </a:endParaRPr>
          </a:p>
          <a:p>
            <a:pPr algn="just"/>
            <a:r>
              <a:rPr lang="en-US" sz="2400" dirty="0">
                <a:solidFill>
                  <a:srgbClr val="0070C0"/>
                </a:solidFill>
                <a:latin typeface="Verdana" panose="020B0604030504040204" pitchFamily="34" charset="0"/>
              </a:rPr>
              <a:t>Remove Rows</a:t>
            </a:r>
          </a:p>
          <a:p>
            <a:pPr algn="just"/>
            <a:endParaRPr lang="en-US" sz="2400" dirty="0">
              <a:solidFill>
                <a:srgbClr val="000000"/>
              </a:solidFill>
              <a:latin typeface="Verdana" panose="020B0604030504040204" pitchFamily="34" charset="0"/>
            </a:endParaRPr>
          </a:p>
          <a:p>
            <a:pPr algn="just"/>
            <a:r>
              <a:rPr lang="en-US" sz="2400" dirty="0">
                <a:solidFill>
                  <a:srgbClr val="000000"/>
                </a:solidFill>
                <a:latin typeface="Verdana" panose="020B0604030504040204" pitchFamily="34" charset="0"/>
              </a:rPr>
              <a:t>One way to deal with empty cells is to remove rows that contain empty cells.</a:t>
            </a:r>
          </a:p>
          <a:p>
            <a:pPr algn="just"/>
            <a:endParaRPr lang="en-US" sz="2400" dirty="0">
              <a:solidFill>
                <a:srgbClr val="000000"/>
              </a:solidFill>
              <a:latin typeface="Verdana" panose="020B0604030504040204" pitchFamily="34" charset="0"/>
            </a:endParaRPr>
          </a:p>
          <a:p>
            <a:pPr algn="just"/>
            <a:r>
              <a:rPr lang="en-US" sz="2400" dirty="0">
                <a:solidFill>
                  <a:srgbClr val="000000"/>
                </a:solidFill>
                <a:latin typeface="Verdana" panose="020B0604030504040204" pitchFamily="34" charset="0"/>
              </a:rPr>
              <a:t>This is usually OK, since data sets can be very big, and removing a few rows will not have a big impact on the result.</a:t>
            </a:r>
          </a:p>
          <a:p>
            <a:pPr algn="just"/>
            <a:endParaRPr lang="en-US" sz="2400" dirty="0">
              <a:solidFill>
                <a:srgbClr val="000000"/>
              </a:solidFill>
              <a:latin typeface="Verdana" panose="020B0604030504040204" pitchFamily="34" charset="0"/>
            </a:endParaRPr>
          </a:p>
          <a:p>
            <a:pPr algn="just"/>
            <a:endParaRPr lang="en-US" sz="2400" dirty="0"/>
          </a:p>
        </p:txBody>
      </p:sp>
      <p:pic>
        <p:nvPicPr>
          <p:cNvPr id="5" name="Picture 4">
            <a:extLst>
              <a:ext uri="{FF2B5EF4-FFF2-40B4-BE49-F238E27FC236}">
                <a16:creationId xmlns:a16="http://schemas.microsoft.com/office/drawing/2014/main" id="{6B1A3861-1DE1-409E-9B4C-9BD8FCD78316}"/>
              </a:ext>
            </a:extLst>
          </p:cNvPr>
          <p:cNvPicPr>
            <a:picLocks noChangeAspect="1"/>
          </p:cNvPicPr>
          <p:nvPr/>
        </p:nvPicPr>
        <p:blipFill>
          <a:blip r:embed="rId2"/>
          <a:stretch>
            <a:fillRect/>
          </a:stretch>
        </p:blipFill>
        <p:spPr>
          <a:xfrm>
            <a:off x="7242175" y="218122"/>
            <a:ext cx="4709891" cy="6421755"/>
          </a:xfrm>
          <a:prstGeom prst="rect">
            <a:avLst/>
          </a:prstGeom>
        </p:spPr>
      </p:pic>
    </p:spTree>
    <p:extLst>
      <p:ext uri="{BB962C8B-B14F-4D97-AF65-F5344CB8AC3E}">
        <p14:creationId xmlns:p14="http://schemas.microsoft.com/office/powerpoint/2010/main" val="31712371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Panadas – Data Cleaning</a:t>
            </a:r>
          </a:p>
        </p:txBody>
      </p:sp>
      <p:sp>
        <p:nvSpPr>
          <p:cNvPr id="3" name="Content Placeholder 2"/>
          <p:cNvSpPr>
            <a:spLocks noGrp="1"/>
          </p:cNvSpPr>
          <p:nvPr>
            <p:ph idx="1"/>
          </p:nvPr>
        </p:nvSpPr>
        <p:spPr>
          <a:xfrm>
            <a:off x="838200" y="1828800"/>
            <a:ext cx="5543550" cy="4664075"/>
          </a:xfrm>
        </p:spPr>
        <p:txBody>
          <a:bodyPr>
            <a:normAutofit fontScale="92500" lnSpcReduction="20000"/>
          </a:bodyPr>
          <a:lstStyle/>
          <a:p>
            <a:pPr algn="just"/>
            <a:r>
              <a:rPr lang="en-US" sz="2400" dirty="0">
                <a:solidFill>
                  <a:srgbClr val="000000"/>
                </a:solidFill>
                <a:latin typeface="Verdana" panose="020B0604030504040204" pitchFamily="34" charset="0"/>
              </a:rPr>
              <a:t>We use </a:t>
            </a:r>
            <a:r>
              <a:rPr lang="en-US" sz="2400" i="1" dirty="0" err="1">
                <a:solidFill>
                  <a:srgbClr val="FF0000"/>
                </a:solidFill>
                <a:latin typeface="Verdana" panose="020B0604030504040204" pitchFamily="34" charset="0"/>
              </a:rPr>
              <a:t>dropna</a:t>
            </a:r>
            <a:r>
              <a:rPr lang="en-US" sz="2400" i="1" dirty="0">
                <a:solidFill>
                  <a:srgbClr val="FF0000"/>
                </a:solidFill>
                <a:latin typeface="Verdana" panose="020B0604030504040204" pitchFamily="34" charset="0"/>
              </a:rPr>
              <a:t>() </a:t>
            </a:r>
            <a:r>
              <a:rPr lang="en-US" sz="2400" dirty="0">
                <a:solidFill>
                  <a:srgbClr val="000000"/>
                </a:solidFill>
                <a:latin typeface="Verdana" panose="020B0604030504040204" pitchFamily="34" charset="0"/>
              </a:rPr>
              <a:t>method to remove the empty rows.</a:t>
            </a:r>
          </a:p>
          <a:p>
            <a:pPr algn="just"/>
            <a:endParaRPr lang="en-US" sz="2400" dirty="0">
              <a:solidFill>
                <a:srgbClr val="000000"/>
              </a:solidFill>
              <a:latin typeface="Verdana" panose="020B0604030504040204" pitchFamily="34" charset="0"/>
            </a:endParaRPr>
          </a:p>
          <a:p>
            <a:pPr algn="just"/>
            <a:r>
              <a:rPr lang="en-US" sz="2400" dirty="0">
                <a:solidFill>
                  <a:srgbClr val="000000"/>
                </a:solidFill>
                <a:latin typeface="Verdana" panose="020B0604030504040204" pitchFamily="34" charset="0"/>
              </a:rPr>
              <a:t>By default, the </a:t>
            </a:r>
            <a:r>
              <a:rPr lang="en-US" sz="2400" i="1" dirty="0" err="1">
                <a:solidFill>
                  <a:srgbClr val="FF0000"/>
                </a:solidFill>
                <a:latin typeface="Verdana" panose="020B0604030504040204" pitchFamily="34" charset="0"/>
              </a:rPr>
              <a:t>dropna</a:t>
            </a:r>
            <a:r>
              <a:rPr lang="en-US" sz="2400" i="1" dirty="0">
                <a:solidFill>
                  <a:srgbClr val="FF0000"/>
                </a:solidFill>
                <a:latin typeface="Verdana" panose="020B0604030504040204" pitchFamily="34" charset="0"/>
              </a:rPr>
              <a:t>()</a:t>
            </a:r>
            <a:r>
              <a:rPr lang="en-US" sz="2400" dirty="0">
                <a:solidFill>
                  <a:srgbClr val="000000"/>
                </a:solidFill>
                <a:latin typeface="Verdana" panose="020B0604030504040204" pitchFamily="34" charset="0"/>
              </a:rPr>
              <a:t> method returns a new DataFrame, and will not change the original.</a:t>
            </a:r>
          </a:p>
          <a:p>
            <a:pPr algn="just"/>
            <a:endParaRPr lang="en-US" sz="2400" dirty="0">
              <a:solidFill>
                <a:srgbClr val="000000"/>
              </a:solidFill>
              <a:latin typeface="Verdana" panose="020B0604030504040204" pitchFamily="34" charset="0"/>
            </a:endParaRPr>
          </a:p>
          <a:p>
            <a:pPr algn="just"/>
            <a:r>
              <a:rPr lang="en-US" sz="2400" dirty="0">
                <a:solidFill>
                  <a:srgbClr val="000000"/>
                </a:solidFill>
                <a:latin typeface="Verdana" panose="020B0604030504040204" pitchFamily="34" charset="0"/>
              </a:rPr>
              <a:t>If you want to change the original DataFrame, use the </a:t>
            </a:r>
            <a:r>
              <a:rPr lang="en-US" sz="2400" i="1" dirty="0" err="1">
                <a:solidFill>
                  <a:srgbClr val="FF0000"/>
                </a:solidFill>
                <a:latin typeface="Verdana" panose="020B0604030504040204" pitchFamily="34" charset="0"/>
              </a:rPr>
              <a:t>inplace</a:t>
            </a:r>
            <a:r>
              <a:rPr lang="en-US" sz="2400" i="1" dirty="0">
                <a:solidFill>
                  <a:srgbClr val="FF0000"/>
                </a:solidFill>
                <a:latin typeface="Verdana" panose="020B0604030504040204" pitchFamily="34" charset="0"/>
              </a:rPr>
              <a:t> = True</a:t>
            </a:r>
            <a:r>
              <a:rPr lang="en-US" sz="2400" dirty="0">
                <a:solidFill>
                  <a:srgbClr val="000000"/>
                </a:solidFill>
                <a:latin typeface="Verdana" panose="020B0604030504040204" pitchFamily="34" charset="0"/>
              </a:rPr>
              <a:t> argument.</a:t>
            </a:r>
          </a:p>
          <a:p>
            <a:pPr algn="just"/>
            <a:endParaRPr lang="en-US" sz="2400" dirty="0">
              <a:solidFill>
                <a:srgbClr val="000000"/>
              </a:solidFill>
              <a:latin typeface="Verdana" panose="020B0604030504040204" pitchFamily="34" charset="0"/>
            </a:endParaRPr>
          </a:p>
          <a:p>
            <a:pPr algn="just"/>
            <a:r>
              <a:rPr lang="en-US" sz="2400" dirty="0">
                <a:solidFill>
                  <a:srgbClr val="000000"/>
                </a:solidFill>
                <a:latin typeface="Verdana" panose="020B0604030504040204" pitchFamily="34" charset="0"/>
              </a:rPr>
              <a:t>Now, the </a:t>
            </a:r>
            <a:r>
              <a:rPr lang="en-US" sz="2400" i="1" dirty="0" err="1">
                <a:solidFill>
                  <a:srgbClr val="FF0000"/>
                </a:solidFill>
                <a:latin typeface="Verdana" panose="020B0604030504040204" pitchFamily="34" charset="0"/>
              </a:rPr>
              <a:t>dropna</a:t>
            </a:r>
            <a:r>
              <a:rPr lang="en-US" sz="2400" i="1" dirty="0">
                <a:solidFill>
                  <a:srgbClr val="FF0000"/>
                </a:solidFill>
                <a:latin typeface="Verdana" panose="020B0604030504040204" pitchFamily="34" charset="0"/>
              </a:rPr>
              <a:t>(</a:t>
            </a:r>
            <a:r>
              <a:rPr lang="en-US" sz="2400" i="1" dirty="0" err="1">
                <a:solidFill>
                  <a:srgbClr val="FF0000"/>
                </a:solidFill>
                <a:latin typeface="Verdana" panose="020B0604030504040204" pitchFamily="34" charset="0"/>
              </a:rPr>
              <a:t>inplace</a:t>
            </a:r>
            <a:r>
              <a:rPr lang="en-US" sz="2400" i="1" dirty="0">
                <a:solidFill>
                  <a:srgbClr val="FF0000"/>
                </a:solidFill>
                <a:latin typeface="Verdana" panose="020B0604030504040204" pitchFamily="34" charset="0"/>
              </a:rPr>
              <a:t> = True)</a:t>
            </a:r>
            <a:r>
              <a:rPr lang="en-US" sz="2400" dirty="0">
                <a:solidFill>
                  <a:srgbClr val="000000"/>
                </a:solidFill>
                <a:latin typeface="Verdana" panose="020B0604030504040204" pitchFamily="34" charset="0"/>
              </a:rPr>
              <a:t> will NOT return a new DataFrame, but it will remove all rows contain NULL values from the original DataFrame.</a:t>
            </a:r>
          </a:p>
          <a:p>
            <a:pPr algn="just"/>
            <a:endParaRPr lang="en-US" sz="2400" dirty="0">
              <a:solidFill>
                <a:srgbClr val="000000"/>
              </a:solidFill>
              <a:latin typeface="Verdana" panose="020B0604030504040204" pitchFamily="34" charset="0"/>
            </a:endParaRPr>
          </a:p>
          <a:p>
            <a:pPr algn="just"/>
            <a:endParaRPr lang="en-US" sz="2400" dirty="0">
              <a:solidFill>
                <a:srgbClr val="000000"/>
              </a:solidFill>
              <a:latin typeface="Verdana" panose="020B0604030504040204" pitchFamily="34" charset="0"/>
            </a:endParaRPr>
          </a:p>
          <a:p>
            <a:pPr algn="just"/>
            <a:endParaRPr lang="en-US" sz="2400" dirty="0"/>
          </a:p>
        </p:txBody>
      </p:sp>
      <p:pic>
        <p:nvPicPr>
          <p:cNvPr id="6" name="Picture 5">
            <a:extLst>
              <a:ext uri="{FF2B5EF4-FFF2-40B4-BE49-F238E27FC236}">
                <a16:creationId xmlns:a16="http://schemas.microsoft.com/office/drawing/2014/main" id="{857B8C62-24DD-4BBB-8AAF-8AC62486C4EC}"/>
              </a:ext>
            </a:extLst>
          </p:cNvPr>
          <p:cNvPicPr>
            <a:picLocks noChangeAspect="1"/>
          </p:cNvPicPr>
          <p:nvPr/>
        </p:nvPicPr>
        <p:blipFill>
          <a:blip r:embed="rId2"/>
          <a:stretch>
            <a:fillRect/>
          </a:stretch>
        </p:blipFill>
        <p:spPr>
          <a:xfrm>
            <a:off x="6811072" y="-76200"/>
            <a:ext cx="5008756" cy="6858000"/>
          </a:xfrm>
          <a:prstGeom prst="rect">
            <a:avLst/>
          </a:prstGeom>
        </p:spPr>
      </p:pic>
    </p:spTree>
    <p:extLst>
      <p:ext uri="{BB962C8B-B14F-4D97-AF65-F5344CB8AC3E}">
        <p14:creationId xmlns:p14="http://schemas.microsoft.com/office/powerpoint/2010/main" val="35897242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dirty="0">
                <a:solidFill>
                  <a:schemeClr val="bg1"/>
                </a:solidFill>
              </a:rPr>
              <a:t>Missing Values</a:t>
            </a:r>
          </a:p>
        </p:txBody>
      </p:sp>
      <p:sp>
        <p:nvSpPr>
          <p:cNvPr id="3" name="Content Placeholder 2"/>
          <p:cNvSpPr>
            <a:spLocks noGrp="1"/>
          </p:cNvSpPr>
          <p:nvPr>
            <p:ph sz="half" idx="1"/>
          </p:nvPr>
        </p:nvSpPr>
        <p:spPr>
          <a:xfrm>
            <a:off x="838200" y="1690687"/>
            <a:ext cx="10073640" cy="5014913"/>
          </a:xfrm>
        </p:spPr>
        <p:txBody>
          <a:bodyPr>
            <a:normAutofit lnSpcReduction="10000"/>
          </a:bodyPr>
          <a:lstStyle/>
          <a:p>
            <a:pPr lvl="0"/>
            <a:r>
              <a:rPr lang="en-US" sz="2000" dirty="0"/>
              <a:t>First of all, we need to check whether we have null values in our dataset or not.</a:t>
            </a:r>
          </a:p>
          <a:p>
            <a:pPr lvl="0">
              <a:buSzPct val="45000"/>
              <a:buFont typeface="OpenSymbol"/>
              <a:buChar char="●"/>
            </a:pPr>
            <a:r>
              <a:rPr lang="en-US" sz="2000" dirty="0" err="1"/>
              <a:t>df.isnull</a:t>
            </a:r>
            <a:r>
              <a:rPr lang="en-US" sz="2000" dirty="0"/>
              <a:t>()      </a:t>
            </a:r>
          </a:p>
          <a:p>
            <a:pPr lvl="0">
              <a:buSzPct val="45000"/>
              <a:buFont typeface="OpenSymbol"/>
              <a:buChar char="●"/>
            </a:pPr>
            <a:r>
              <a:rPr lang="en-US" sz="2000" dirty="0"/>
              <a:t># Returns a </a:t>
            </a:r>
            <a:r>
              <a:rPr lang="en-US" sz="2000" dirty="0" err="1"/>
              <a:t>boolean</a:t>
            </a:r>
            <a:r>
              <a:rPr lang="en-US" sz="2000" dirty="0"/>
              <a:t> matrix, if the value is </a:t>
            </a:r>
            <a:r>
              <a:rPr lang="en-US" sz="2000" dirty="0" err="1"/>
              <a:t>NaN</a:t>
            </a:r>
            <a:r>
              <a:rPr lang="en-US" sz="2000" dirty="0"/>
              <a:t> then True otherwise False</a:t>
            </a:r>
          </a:p>
          <a:p>
            <a:pPr lvl="0">
              <a:buSzPct val="45000"/>
              <a:buFont typeface="OpenSymbol"/>
              <a:buChar char="●"/>
            </a:pPr>
            <a:r>
              <a:rPr lang="en-US" sz="2000" dirty="0" err="1"/>
              <a:t>df.isnull</a:t>
            </a:r>
            <a:r>
              <a:rPr lang="en-US" sz="2000" dirty="0"/>
              <a:t>().sum()</a:t>
            </a:r>
          </a:p>
          <a:p>
            <a:pPr lvl="0">
              <a:buSzPct val="45000"/>
              <a:buFont typeface="OpenSymbol"/>
              <a:buChar char="●"/>
            </a:pPr>
            <a:r>
              <a:rPr lang="nn-NO" sz="2000" dirty="0"/>
              <a:t>#remove all missing data</a:t>
            </a:r>
          </a:p>
          <a:p>
            <a:pPr lvl="0">
              <a:buSzPct val="45000"/>
              <a:buFont typeface="OpenSymbol"/>
              <a:buChar char="●"/>
            </a:pPr>
            <a:r>
              <a:rPr lang="nn-NO" sz="2000" dirty="0"/>
              <a:t>data_frame.dropna()</a:t>
            </a:r>
          </a:p>
          <a:p>
            <a:pPr lvl="0">
              <a:buSzPct val="45000"/>
              <a:buFont typeface="OpenSymbol"/>
              <a:buChar char="●"/>
            </a:pPr>
            <a:r>
              <a:rPr lang="en-US" sz="2000" dirty="0"/>
              <a:t>Arguments for </a:t>
            </a:r>
            <a:r>
              <a:rPr lang="en-US" sz="2000" dirty="0" err="1"/>
              <a:t>dropna</a:t>
            </a:r>
            <a:r>
              <a:rPr lang="en-US" sz="2000" dirty="0"/>
              <a:t>():</a:t>
            </a:r>
          </a:p>
          <a:p>
            <a:pPr lvl="1">
              <a:buSzPct val="45000"/>
              <a:buFont typeface="OpenSymbol"/>
              <a:buChar char="●"/>
            </a:pPr>
            <a:r>
              <a:rPr lang="en-US" sz="1600" dirty="0"/>
              <a:t>    </a:t>
            </a:r>
            <a:r>
              <a:rPr lang="en-US" sz="1600" dirty="0">
                <a:solidFill>
                  <a:srgbClr val="FF0000"/>
                </a:solidFill>
              </a:rPr>
              <a:t>axis</a:t>
            </a:r>
            <a:r>
              <a:rPr lang="en-US" sz="1600" dirty="0"/>
              <a:t> — We can specify axis=0 if we want to remove the rows and axis=1 if we want to remove the columns.</a:t>
            </a:r>
          </a:p>
          <a:p>
            <a:pPr lvl="1">
              <a:buSzPct val="45000"/>
              <a:buFont typeface="OpenSymbol"/>
              <a:buChar char="●"/>
            </a:pPr>
            <a:r>
              <a:rPr lang="en-US" sz="1600" dirty="0"/>
              <a:t>    </a:t>
            </a:r>
            <a:r>
              <a:rPr lang="en-US" sz="1600" dirty="0">
                <a:solidFill>
                  <a:srgbClr val="FF0000"/>
                </a:solidFill>
              </a:rPr>
              <a:t>how</a:t>
            </a:r>
            <a:r>
              <a:rPr lang="en-US" sz="1600" dirty="0"/>
              <a:t> — If we specify how = ‘all’ then the rows and columns will only be dropped if all the values are </a:t>
            </a:r>
            <a:r>
              <a:rPr lang="en-US" sz="1600" dirty="0" err="1"/>
              <a:t>NaN.By</a:t>
            </a:r>
            <a:r>
              <a:rPr lang="en-US" sz="1600" dirty="0"/>
              <a:t> default how is set to ‘any’.</a:t>
            </a:r>
          </a:p>
          <a:p>
            <a:pPr lvl="1">
              <a:buSzPct val="45000"/>
              <a:buFont typeface="OpenSymbol"/>
              <a:buChar char="●"/>
            </a:pPr>
            <a:r>
              <a:rPr lang="en-US" sz="1600" dirty="0"/>
              <a:t>    </a:t>
            </a:r>
            <a:r>
              <a:rPr lang="en-US" sz="1600" dirty="0">
                <a:solidFill>
                  <a:srgbClr val="FF0000"/>
                </a:solidFill>
              </a:rPr>
              <a:t>thresh</a:t>
            </a:r>
            <a:r>
              <a:rPr lang="en-US" sz="1600" dirty="0"/>
              <a:t> — It determines the threshold value so if we specify thresh=5 then the rows having less than 5 real values will be dropped.</a:t>
            </a:r>
          </a:p>
          <a:p>
            <a:pPr lvl="1">
              <a:buSzPct val="45000"/>
              <a:buFont typeface="OpenSymbol"/>
              <a:buChar char="●"/>
            </a:pPr>
            <a:r>
              <a:rPr lang="en-US" sz="1600" dirty="0"/>
              <a:t>    </a:t>
            </a:r>
            <a:r>
              <a:rPr lang="en-US" sz="1600" dirty="0">
                <a:solidFill>
                  <a:srgbClr val="FF0000"/>
                </a:solidFill>
              </a:rPr>
              <a:t>subset</a:t>
            </a:r>
            <a:r>
              <a:rPr lang="en-US" sz="1600" dirty="0"/>
              <a:t> —If we have 4 columns A,B,C and D then if we specify subset=[‘C’] then only the rows that have their C value as </a:t>
            </a:r>
            <a:r>
              <a:rPr lang="en-US" sz="1600" dirty="0" err="1"/>
              <a:t>NaN</a:t>
            </a:r>
            <a:r>
              <a:rPr lang="en-US" sz="1600" dirty="0"/>
              <a:t> will be removed.</a:t>
            </a:r>
          </a:p>
          <a:p>
            <a:pPr lvl="1">
              <a:buSzPct val="45000"/>
              <a:buFont typeface="OpenSymbol"/>
              <a:buChar char="●"/>
            </a:pPr>
            <a:r>
              <a:rPr lang="en-US" sz="1600" dirty="0"/>
              <a:t>    </a:t>
            </a:r>
            <a:r>
              <a:rPr lang="en-US" sz="1600" dirty="0" err="1">
                <a:solidFill>
                  <a:srgbClr val="FF0000"/>
                </a:solidFill>
              </a:rPr>
              <a:t>inplace</a:t>
            </a:r>
            <a:r>
              <a:rPr lang="en-US" sz="1600" dirty="0"/>
              <a:t> — By default no changes will be made to your </a:t>
            </a:r>
            <a:r>
              <a:rPr lang="en-US" sz="1600" dirty="0" err="1"/>
              <a:t>dataframe</a:t>
            </a:r>
            <a:r>
              <a:rPr lang="en-US" sz="1600" dirty="0"/>
              <a:t>. So if you want these changes to reflect onto your </a:t>
            </a:r>
            <a:r>
              <a:rPr lang="en-US" sz="1600" dirty="0" err="1"/>
              <a:t>dataframe</a:t>
            </a:r>
            <a:r>
              <a:rPr lang="en-US" sz="1600" dirty="0"/>
              <a:t> then you need to use </a:t>
            </a:r>
            <a:r>
              <a:rPr lang="en-US" sz="1600" dirty="0" err="1"/>
              <a:t>inplace</a:t>
            </a:r>
            <a:r>
              <a:rPr lang="en-US" sz="1600" dirty="0"/>
              <a:t> = True.</a:t>
            </a:r>
          </a:p>
          <a:p>
            <a:pPr lvl="0">
              <a:buSzPct val="45000"/>
              <a:buFont typeface="OpenSymbol"/>
              <a:buChar char="●"/>
            </a:pPr>
            <a:endParaRPr lang="en-US" sz="2000" dirty="0"/>
          </a:p>
          <a:p>
            <a:endParaRPr lang="en-US" sz="2000" dirty="0"/>
          </a:p>
        </p:txBody>
      </p:sp>
    </p:spTree>
    <p:extLst>
      <p:ext uri="{BB962C8B-B14F-4D97-AF65-F5344CB8AC3E}">
        <p14:creationId xmlns:p14="http://schemas.microsoft.com/office/powerpoint/2010/main" val="222465842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868</TotalTime>
  <Words>6727</Words>
  <Application>Microsoft Office PowerPoint</Application>
  <PresentationFormat>Widescreen</PresentationFormat>
  <Paragraphs>852</Paragraphs>
  <Slides>190</Slides>
  <Notes>64</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190</vt:i4>
      </vt:variant>
    </vt:vector>
  </HeadingPairs>
  <TitlesOfParts>
    <vt:vector size="208" baseType="lpstr">
      <vt:lpstr>Arial</vt:lpstr>
      <vt:lpstr>Arial</vt:lpstr>
      <vt:lpstr>Calibri</vt:lpstr>
      <vt:lpstr>Calibri Light</vt:lpstr>
      <vt:lpstr>Consolas</vt:lpstr>
      <vt:lpstr>DejaVu Sans</vt:lpstr>
      <vt:lpstr>euclid_circular_a</vt:lpstr>
      <vt:lpstr>Liberation Sans</vt:lpstr>
      <vt:lpstr>OpenSymbol</vt:lpstr>
      <vt:lpstr>Segoe UI</vt:lpstr>
      <vt:lpstr>StarSymbol</vt:lpstr>
      <vt:lpstr>system-ui</vt:lpstr>
      <vt:lpstr>Times New Roman</vt:lpstr>
      <vt:lpstr>urw-din</vt:lpstr>
      <vt:lpstr>Verdana</vt:lpstr>
      <vt:lpstr>Wingdings</vt:lpstr>
      <vt:lpstr>1_Office Theme</vt:lpstr>
      <vt:lpstr>3_Office Theme</vt:lpstr>
      <vt:lpstr>Introduction to python</vt:lpstr>
      <vt:lpstr>Introduction</vt:lpstr>
      <vt:lpstr>Introduction</vt:lpstr>
      <vt:lpstr>PowerPoint Presentation</vt:lpstr>
      <vt:lpstr>Introduction</vt:lpstr>
      <vt:lpstr>Installation</vt:lpstr>
      <vt:lpstr>Setting Path</vt:lpstr>
      <vt:lpstr>Python Help</vt:lpstr>
      <vt:lpstr>Code using IDLE</vt:lpstr>
      <vt:lpstr>Basic Data types</vt:lpstr>
      <vt:lpstr>Integers</vt:lpstr>
      <vt:lpstr>Float</vt:lpstr>
      <vt:lpstr>Boolean</vt:lpstr>
      <vt:lpstr>String</vt:lpstr>
      <vt:lpstr>Built-in Functions</vt:lpstr>
      <vt:lpstr>Math Function</vt:lpstr>
      <vt:lpstr>User input</vt:lpstr>
      <vt:lpstr>Conditions- Simple If else</vt:lpstr>
      <vt:lpstr>Conditions- ElIf</vt:lpstr>
      <vt:lpstr>Conditions- Nested If</vt:lpstr>
      <vt:lpstr>for Loop</vt:lpstr>
      <vt:lpstr>for Loop</vt:lpstr>
      <vt:lpstr>While Loop</vt:lpstr>
      <vt:lpstr>Nested Loop</vt:lpstr>
      <vt:lpstr>Python Collections</vt:lpstr>
      <vt:lpstr>Lists</vt:lpstr>
      <vt:lpstr>Lists</vt:lpstr>
      <vt:lpstr>Tuple</vt:lpstr>
      <vt:lpstr>Set</vt:lpstr>
      <vt:lpstr>Tuple and Set</vt:lpstr>
      <vt:lpstr>Tuple and Set</vt:lpstr>
      <vt:lpstr>Tuple and Set</vt:lpstr>
      <vt:lpstr>Tuple and Set</vt:lpstr>
      <vt:lpstr>Tuple and Set</vt:lpstr>
      <vt:lpstr>Tuple and Set</vt:lpstr>
      <vt:lpstr>Lists versus Tuple versus Set</vt:lpstr>
      <vt:lpstr>Lists versus Tuple versus Set</vt:lpstr>
      <vt:lpstr>Lists versus Tuple versus Set</vt:lpstr>
      <vt:lpstr>Lists versus Tuple versus Set</vt:lpstr>
      <vt:lpstr>Python Dictionary</vt:lpstr>
      <vt:lpstr>Python Dictionary</vt:lpstr>
      <vt:lpstr>Python Dictionary</vt:lpstr>
      <vt:lpstr>Array in Python</vt:lpstr>
      <vt:lpstr>Array in Python</vt:lpstr>
      <vt:lpstr>PowerPoint Presentation</vt:lpstr>
      <vt:lpstr>Slicing Python Arrays</vt:lpstr>
      <vt:lpstr>Python Arrays Concatenation</vt:lpstr>
      <vt:lpstr>PowerPoint Presentation</vt:lpstr>
      <vt:lpstr>PowerPoint Presentation</vt:lpstr>
      <vt:lpstr>Introduction to Numpy</vt:lpstr>
      <vt:lpstr>Numpy</vt:lpstr>
      <vt:lpstr>Why do we use Numpy?</vt:lpstr>
      <vt:lpstr>Why Numpy is faster than Lists?</vt:lpstr>
      <vt:lpstr>Creating Numpy Array</vt:lpstr>
      <vt:lpstr>Creating Numpy Array</vt:lpstr>
      <vt:lpstr>Dimensions in Arrays</vt:lpstr>
      <vt:lpstr>Dimensions in Arrays</vt:lpstr>
      <vt:lpstr>Dimensions in Arrays</vt:lpstr>
      <vt:lpstr>Dimensions in Arrays</vt:lpstr>
      <vt:lpstr>Dimensions in Arrays</vt:lpstr>
      <vt:lpstr>Dimensions in Arrays</vt:lpstr>
      <vt:lpstr>NUMPY Array Indexing: Accessing the array elements</vt:lpstr>
      <vt:lpstr>NUMPY Array Slicing</vt:lpstr>
      <vt:lpstr>NUMPY Array Slicing</vt:lpstr>
      <vt:lpstr>NUMPY Array Slicing</vt:lpstr>
      <vt:lpstr>NUMPY Array Slicing</vt:lpstr>
      <vt:lpstr>NUMPY Array Slicing</vt:lpstr>
      <vt:lpstr>NUMPY Array Slicing</vt:lpstr>
      <vt:lpstr>NUMPY Array Shape</vt:lpstr>
      <vt:lpstr>NUMPY Array Reshaping</vt:lpstr>
      <vt:lpstr>NUMPY Array Iterating</vt:lpstr>
      <vt:lpstr>NUMPY Array Iterating</vt:lpstr>
      <vt:lpstr>PowerPoint Presentation</vt:lpstr>
      <vt:lpstr>NUMPY Array Splitting</vt:lpstr>
      <vt:lpstr>NUMPY Array Splitting</vt:lpstr>
      <vt:lpstr>Train and Test Data Split</vt:lpstr>
      <vt:lpstr>Introduction to Pandas</vt:lpstr>
      <vt:lpstr>Agenda</vt:lpstr>
      <vt:lpstr>What is Pandas</vt:lpstr>
      <vt:lpstr>Why do we use Pandas?</vt:lpstr>
      <vt:lpstr>Data Frame</vt:lpstr>
      <vt:lpstr>Create Data Frame</vt:lpstr>
      <vt:lpstr>Pandas Series, Labels, and Dataframes</vt:lpstr>
      <vt:lpstr>Pandas Series, Labels, and Dataframes</vt:lpstr>
      <vt:lpstr>Pandas Series, Labels, and Dataframes</vt:lpstr>
      <vt:lpstr>Pandas Series, Labels, and Dataframes</vt:lpstr>
      <vt:lpstr>Pandas Series, Labels, and Dataframes</vt:lpstr>
      <vt:lpstr>Pandas DataFrame: Working with Named Index</vt:lpstr>
      <vt:lpstr>Load Files into a DataFrame</vt:lpstr>
      <vt:lpstr>Read CSV Files</vt:lpstr>
      <vt:lpstr>Panadas - Analyzing DataFrames</vt:lpstr>
      <vt:lpstr>Panadas - Analyzing DataFrames</vt:lpstr>
      <vt:lpstr>Panadas - Analyzing DataFrames</vt:lpstr>
      <vt:lpstr>Panadas - Analyzing DataFrames</vt:lpstr>
      <vt:lpstr>Panadas – Data Cleaning</vt:lpstr>
      <vt:lpstr>Panadas – Data Cleaning</vt:lpstr>
      <vt:lpstr>Panadas – Data Cleaning</vt:lpstr>
      <vt:lpstr>Panadas – Data Cleaning</vt:lpstr>
      <vt:lpstr>Missing Values</vt:lpstr>
      <vt:lpstr>Panadas – Data Cleaning</vt:lpstr>
      <vt:lpstr>Panadas – Data Cleaning</vt:lpstr>
      <vt:lpstr>Panadas – Data Cleaning</vt:lpstr>
      <vt:lpstr>Panadas – Data Cleaning</vt:lpstr>
      <vt:lpstr>Panadas – Data Cleaning</vt:lpstr>
      <vt:lpstr>Panadas – Data Cleaning</vt:lpstr>
      <vt:lpstr>Panadas – Data Cleaning</vt:lpstr>
      <vt:lpstr>Panadas – Data Cleaning</vt:lpstr>
      <vt:lpstr>Panadas – Data Cleaning</vt:lpstr>
      <vt:lpstr>Panadas – Data Cleaning</vt:lpstr>
      <vt:lpstr>Panadas – Data Correlation</vt:lpstr>
      <vt:lpstr>Panadas – Data Correlation</vt:lpstr>
      <vt:lpstr>Panadas – Data Correlation</vt:lpstr>
      <vt:lpstr>Panadas – Selecting Data: Selecting specific columns</vt:lpstr>
      <vt:lpstr>Panadas – Selecting Data: Selecting specific columns</vt:lpstr>
      <vt:lpstr>Panadas – Selecting Data: Selecting specific Rows</vt:lpstr>
      <vt:lpstr>Panadas – Selecting Data: Selecting specific Rows</vt:lpstr>
      <vt:lpstr>Panadas – Selecting Data: Selecting specific Rows</vt:lpstr>
      <vt:lpstr>Panadas – Selecting Data: Selecting specific Rows</vt:lpstr>
      <vt:lpstr>Panadas – Filtering Data</vt:lpstr>
      <vt:lpstr>Panadas – Filtering Data</vt:lpstr>
      <vt:lpstr>Working with Data Visualization</vt:lpstr>
      <vt:lpstr>Why Build Visuals  </vt:lpstr>
      <vt:lpstr>About Matplotlib  </vt:lpstr>
      <vt:lpstr>About Matplotlib  </vt:lpstr>
      <vt:lpstr>PowerPoint Presentation</vt:lpstr>
      <vt:lpstr>About Sub Module PyPlot of Matplotlib Module  </vt:lpstr>
      <vt:lpstr>Plot () Function</vt:lpstr>
      <vt:lpstr>Plotting without a line</vt:lpstr>
      <vt:lpstr>Draw Multiple Points</vt:lpstr>
      <vt:lpstr>Default X Values</vt:lpstr>
      <vt:lpstr>Matplot Markers</vt:lpstr>
      <vt:lpstr>PowerPoint Presentation</vt:lpstr>
      <vt:lpstr>Matplot Format Strings fmt</vt:lpstr>
      <vt:lpstr>PowerPoint Presentation</vt:lpstr>
      <vt:lpstr>PowerPoint Presentation</vt:lpstr>
      <vt:lpstr>Matplotlib Line</vt:lpstr>
      <vt:lpstr>Matplotlib Line</vt:lpstr>
      <vt:lpstr>Matplotlib Drawing Multiple Lines</vt:lpstr>
      <vt:lpstr>Matplotlib Drawing Multiple Lines</vt:lpstr>
      <vt:lpstr>Matplotlib Labels and Titles</vt:lpstr>
      <vt:lpstr>PowerPoint Presentation</vt:lpstr>
      <vt:lpstr>Matplotlib: Adding the Grid Lines</vt:lpstr>
      <vt:lpstr>PowerPoint Presentation</vt:lpstr>
      <vt:lpstr>Matplotlib: SubPlots</vt:lpstr>
      <vt:lpstr>PowerPoint Presentation</vt:lpstr>
      <vt:lpstr>PowerPoint Presentation</vt:lpstr>
      <vt:lpstr>PowerPoint Presentation</vt:lpstr>
      <vt:lpstr>PowerPoint Presentation</vt:lpstr>
      <vt:lpstr>Matplotlib.pyplot.subplot2grid()</vt:lpstr>
      <vt:lpstr>PowerPoint Presentation</vt:lpstr>
      <vt:lpstr>PowerPoint Presentation</vt:lpstr>
      <vt:lpstr>How To Decide Which Type of Chart to Use?</vt:lpstr>
      <vt:lpstr>Do you want to compare values?        </vt:lpstr>
      <vt:lpstr>Do you want to show the composition of something?</vt:lpstr>
      <vt:lpstr>Do you want to understand the distribution of your data?</vt:lpstr>
      <vt:lpstr>Types of Charts</vt:lpstr>
      <vt:lpstr>PowerPoint Presentation</vt:lpstr>
      <vt:lpstr>PowerPoint Presentation</vt:lpstr>
      <vt:lpstr>PowerPoint Presentation</vt:lpstr>
      <vt:lpstr>Matplotlib Scatter Plots</vt:lpstr>
      <vt:lpstr>PowerPoint Presentation</vt:lpstr>
      <vt:lpstr>Matplotlib Scatter Plots</vt:lpstr>
      <vt:lpstr>PowerPoint Presentation</vt:lpstr>
      <vt:lpstr>PowerPoint Presentation</vt:lpstr>
      <vt:lpstr>Matplotlib Scatter Plots</vt:lpstr>
      <vt:lpstr>PowerPoint Presentation</vt:lpstr>
      <vt:lpstr>PowerPoint Presentation</vt:lpstr>
      <vt:lpstr>PowerPoint Presentation</vt:lpstr>
      <vt:lpstr>Matplotlib Bar Chart</vt:lpstr>
      <vt:lpstr>PowerPoint Presentation</vt:lpstr>
      <vt:lpstr>Matplotlib Histogram</vt:lpstr>
      <vt:lpstr>Matplotlib Histogram</vt:lpstr>
      <vt:lpstr>Matplotlib Pie Chart</vt:lpstr>
      <vt:lpstr>Matplotlib Pie Chart</vt:lpstr>
      <vt:lpstr>PowerPoint Presentation</vt:lpstr>
      <vt:lpstr>Class Activity</vt:lpstr>
      <vt:lpstr>Working with Pie Chart using Iris Dataset</vt:lpstr>
      <vt:lpstr>PowerPoint Presentation</vt:lpstr>
      <vt:lpstr>PowerPoint Presentation</vt:lpstr>
      <vt:lpstr>PowerPoint Presentation</vt:lpstr>
      <vt:lpstr>                                Seaborn</vt:lpstr>
      <vt:lpstr>Searborn </vt:lpstr>
      <vt:lpstr>Box Plot </vt:lpstr>
      <vt:lpstr>Example 6</vt:lpstr>
      <vt:lpstr>Example 6</vt:lpstr>
      <vt:lpstr>Heatmap</vt:lpstr>
      <vt:lpstr>Example 7</vt:lpstr>
      <vt:lpstr>Example 7</vt:lpstr>
      <vt:lpstr>Class Assignment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Mujtaba</dc:creator>
  <cp:lastModifiedBy>HP</cp:lastModifiedBy>
  <cp:revision>99</cp:revision>
  <dcterms:created xsi:type="dcterms:W3CDTF">2021-10-11T05:39:00Z</dcterms:created>
  <dcterms:modified xsi:type="dcterms:W3CDTF">2025-02-20T05:57:43Z</dcterms:modified>
</cp:coreProperties>
</file>